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comments/comment1.xml" ContentType="application/vnd.openxmlformats-officedocument.presentationml.comments+xml"/>
  <Override PartName="/ppt/tags/tag8.xml" ContentType="application/vnd.openxmlformats-officedocument.presentationml.tags+xml"/>
  <Override PartName="/ppt/notesSlides/notesSlide5.xml" ContentType="application/vnd.openxmlformats-officedocument.presentationml.notesSlide+xml"/>
  <Override PartName="/ppt/comments/comment2.xml" ContentType="application/vnd.openxmlformats-officedocument.presentationml.comments+xml"/>
  <Override PartName="/ppt/tags/tag9.xml" ContentType="application/vnd.openxmlformats-officedocument.presentationml.tags+xml"/>
  <Override PartName="/ppt/notesSlides/notesSlide6.xml" ContentType="application/vnd.openxmlformats-officedocument.presentationml.notesSlide+xml"/>
  <Override PartName="/ppt/comments/comment3.xml" ContentType="application/vnd.openxmlformats-officedocument.presentationml.comments+xml"/>
  <Override PartName="/ppt/tags/tag10.xml" ContentType="application/vnd.openxmlformats-officedocument.presentationml.tags+xml"/>
  <Override PartName="/ppt/notesSlides/notesSlide7.xml" ContentType="application/vnd.openxmlformats-officedocument.presentationml.notesSlide+xml"/>
  <Override PartName="/ppt/comments/comment4.xml" ContentType="application/vnd.openxmlformats-officedocument.presentationml.comments+xml"/>
  <Override PartName="/ppt/tags/tag11.xml" ContentType="application/vnd.openxmlformats-officedocument.presentationml.tags+xml"/>
  <Override PartName="/ppt/notesSlides/notesSlide8.xml" ContentType="application/vnd.openxmlformats-officedocument.presentationml.notesSlide+xml"/>
  <Override PartName="/ppt/comments/comment5.xml" ContentType="application/vnd.openxmlformats-officedocument.presentationml.comments+xml"/>
  <Override PartName="/ppt/tags/tag12.xml" ContentType="application/vnd.openxmlformats-officedocument.presentationml.tags+xml"/>
  <Override PartName="/ppt/notesSlides/notesSlide9.xml" ContentType="application/vnd.openxmlformats-officedocument.presentationml.notesSlide+xml"/>
  <Override PartName="/ppt/comments/comment6.xml" ContentType="application/vnd.openxmlformats-officedocument.presentationml.comments+xml"/>
  <Override PartName="/ppt/tags/tag13.xml" ContentType="application/vnd.openxmlformats-officedocument.presentationml.tags+xml"/>
  <Override PartName="/ppt/notesSlides/notesSlide10.xml" ContentType="application/vnd.openxmlformats-officedocument.presentationml.notesSlide+xml"/>
  <Override PartName="/ppt/comments/comment7.xml" ContentType="application/vnd.openxmlformats-officedocument.presentationml.comments+xml"/>
  <Override PartName="/ppt/tags/tag14.xml" ContentType="application/vnd.openxmlformats-officedocument.presentationml.tags+xml"/>
  <Override PartName="/ppt/notesSlides/notesSlide11.xml" ContentType="application/vnd.openxmlformats-officedocument.presentationml.notesSlide+xml"/>
  <Override PartName="/ppt/comments/comment8.xml" ContentType="application/vnd.openxmlformats-officedocument.presentationml.comments+xml"/>
  <Override PartName="/ppt/tags/tag15.xml" ContentType="application/vnd.openxmlformats-officedocument.presentationml.tags+xml"/>
  <Override PartName="/ppt/notesSlides/notesSlide12.xml" ContentType="application/vnd.openxmlformats-officedocument.presentationml.notesSlide+xml"/>
  <Override PartName="/ppt/comments/comment9.xml" ContentType="application/vnd.openxmlformats-officedocument.presentationml.comments+xml"/>
  <Override PartName="/ppt/tags/tag16.xml" ContentType="application/vnd.openxmlformats-officedocument.presentationml.tags+xml"/>
  <Override PartName="/ppt/notesSlides/notesSlide13.xml" ContentType="application/vnd.openxmlformats-officedocument.presentationml.notesSlide+xml"/>
  <Override PartName="/ppt/comments/comment10.xml" ContentType="application/vnd.openxmlformats-officedocument.presentationml.comments+xml"/>
  <Override PartName="/ppt/tags/tag17.xml" ContentType="application/vnd.openxmlformats-officedocument.presentationml.tags+xml"/>
  <Override PartName="/ppt/notesSlides/notesSlide14.xml" ContentType="application/vnd.openxmlformats-officedocument.presentationml.notesSlide+xml"/>
  <Override PartName="/ppt/comments/comment11.xml" ContentType="application/vnd.openxmlformats-officedocument.presentationml.comments+xml"/>
  <Override PartName="/ppt/tags/tag18.xml" ContentType="application/vnd.openxmlformats-officedocument.presentationml.tags+xml"/>
  <Override PartName="/ppt/notesSlides/notesSlide15.xml" ContentType="application/vnd.openxmlformats-officedocument.presentationml.notesSlide+xml"/>
  <Override PartName="/ppt/comments/comment12.xml" ContentType="application/vnd.openxmlformats-officedocument.presentationml.comments+xml"/>
  <Override PartName="/ppt/tags/tag19.xml" ContentType="application/vnd.openxmlformats-officedocument.presentationml.tags+xml"/>
  <Override PartName="/ppt/notesSlides/notesSlide16.xml" ContentType="application/vnd.openxmlformats-officedocument.presentationml.notesSlide+xml"/>
  <Override PartName="/ppt/comments/comment13.xml" ContentType="application/vnd.openxmlformats-officedocument.presentationml.comments+xml"/>
  <Override PartName="/ppt/tags/tag20.xml" ContentType="application/vnd.openxmlformats-officedocument.presentationml.tags+xml"/>
  <Override PartName="/ppt/notesSlides/notesSlide17.xml" ContentType="application/vnd.openxmlformats-officedocument.presentationml.notesSlide+xml"/>
  <Override PartName="/ppt/comments/comment14.xml" ContentType="application/vnd.openxmlformats-officedocument.presentationml.comments+xml"/>
  <Override PartName="/ppt/tags/tag21.xml" ContentType="application/vnd.openxmlformats-officedocument.presentationml.tags+xml"/>
  <Override PartName="/ppt/notesSlides/notesSlide18.xml" ContentType="application/vnd.openxmlformats-officedocument.presentationml.notesSlide+xml"/>
  <Override PartName="/ppt/comments/comment15.xml" ContentType="application/vnd.openxmlformats-officedocument.presentationml.comments+xml"/>
  <Override PartName="/ppt/tags/tag22.xml" ContentType="application/vnd.openxmlformats-officedocument.presentationml.tags+xml"/>
  <Override PartName="/ppt/notesSlides/notesSlide19.xml" ContentType="application/vnd.openxmlformats-officedocument.presentationml.notesSlide+xml"/>
  <Override PartName="/ppt/comments/comment16.xml" ContentType="application/vnd.openxmlformats-officedocument.presentationml.comments+xml"/>
  <Override PartName="/ppt/tags/tag23.xml" ContentType="application/vnd.openxmlformats-officedocument.presentationml.tags+xml"/>
  <Override PartName="/ppt/notesSlides/notesSlide20.xml" ContentType="application/vnd.openxmlformats-officedocument.presentationml.notesSlide+xml"/>
  <Override PartName="/ppt/comments/comment17.xml" ContentType="application/vnd.openxmlformats-officedocument.presentationml.comments+xml"/>
  <Override PartName="/ppt/tags/tag24.xml" ContentType="application/vnd.openxmlformats-officedocument.presentationml.tags+xml"/>
  <Override PartName="/ppt/notesSlides/notesSlide21.xml" ContentType="application/vnd.openxmlformats-officedocument.presentationml.notesSlide+xml"/>
  <Override PartName="/ppt/comments/comment18.xml" ContentType="application/vnd.openxmlformats-officedocument.presentationml.comments+xml"/>
  <Override PartName="/ppt/tags/tag25.xml" ContentType="application/vnd.openxmlformats-officedocument.presentationml.tags+xml"/>
  <Override PartName="/ppt/notesSlides/notesSlide22.xml" ContentType="application/vnd.openxmlformats-officedocument.presentationml.notesSlide+xml"/>
  <Override PartName="/ppt/comments/comment19.xml" ContentType="application/vnd.openxmlformats-officedocument.presentationml.comments+xml"/>
  <Override PartName="/ppt/tags/tag26.xml" ContentType="application/vnd.openxmlformats-officedocument.presentationml.tags+xml"/>
  <Override PartName="/ppt/notesSlides/notesSlide23.xml" ContentType="application/vnd.openxmlformats-officedocument.presentationml.notesSlide+xml"/>
  <Override PartName="/ppt/comments/comment20.xml" ContentType="application/vnd.openxmlformats-officedocument.presentationml.comments+xml"/>
  <Override PartName="/ppt/tags/tag27.xml" ContentType="application/vnd.openxmlformats-officedocument.presentationml.tags+xml"/>
  <Override PartName="/ppt/notesSlides/notesSlide24.xml" ContentType="application/vnd.openxmlformats-officedocument.presentationml.notesSlide+xml"/>
  <Override PartName="/ppt/comments/comment21.xml" ContentType="application/vnd.openxmlformats-officedocument.presentationml.comments+xml"/>
  <Override PartName="/ppt/tags/tag28.xml" ContentType="application/vnd.openxmlformats-officedocument.presentationml.tags+xml"/>
  <Override PartName="/ppt/notesSlides/notesSlide25.xml" ContentType="application/vnd.openxmlformats-officedocument.presentationml.notesSlide+xml"/>
  <Override PartName="/ppt/comments/comment22.xml" ContentType="application/vnd.openxmlformats-officedocument.presentationml.comments+xml"/>
  <Override PartName="/ppt/tags/tag29.xml" ContentType="application/vnd.openxmlformats-officedocument.presentationml.tags+xml"/>
  <Override PartName="/ppt/notesSlides/notesSlide26.xml" ContentType="application/vnd.openxmlformats-officedocument.presentationml.notesSlide+xml"/>
  <Override PartName="/ppt/comments/comment23.xml" ContentType="application/vnd.openxmlformats-officedocument.presentationml.comments+xml"/>
  <Override PartName="/ppt/tags/tag30.xml" ContentType="application/vnd.openxmlformats-officedocument.presentationml.tags+xml"/>
  <Override PartName="/ppt/notesSlides/notesSlide27.xml" ContentType="application/vnd.openxmlformats-officedocument.presentationml.notesSlide+xml"/>
  <Override PartName="/ppt/comments/comment24.xml" ContentType="application/vnd.openxmlformats-officedocument.presentationml.comments+xml"/>
  <Override PartName="/ppt/tags/tag31.xml" ContentType="application/vnd.openxmlformats-officedocument.presentationml.tags+xml"/>
  <Override PartName="/ppt/notesSlides/notesSlide28.xml" ContentType="application/vnd.openxmlformats-officedocument.presentationml.notesSlide+xml"/>
  <Override PartName="/ppt/comments/comment25.xml" ContentType="application/vnd.openxmlformats-officedocument.presentationml.comments+xml"/>
  <Override PartName="/ppt/tags/tag32.xml" ContentType="application/vnd.openxmlformats-officedocument.presentationml.tags+xml"/>
  <Override PartName="/ppt/notesSlides/notesSlide29.xml" ContentType="application/vnd.openxmlformats-officedocument.presentationml.notesSlide+xml"/>
  <Override PartName="/ppt/comments/comment26.xml" ContentType="application/vnd.openxmlformats-officedocument.presentationml.comments+xml"/>
  <Override PartName="/ppt/tags/tag33.xml" ContentType="application/vnd.openxmlformats-officedocument.presentationml.tags+xml"/>
  <Override PartName="/ppt/notesSlides/notesSlide30.xml" ContentType="application/vnd.openxmlformats-officedocument.presentationml.notesSlide+xml"/>
  <Override PartName="/ppt/comments/comment27.xml" ContentType="application/vnd.openxmlformats-officedocument.presentationml.comments+xml"/>
  <Override PartName="/ppt/tags/tag34.xml" ContentType="application/vnd.openxmlformats-officedocument.presentationml.tags+xml"/>
  <Override PartName="/ppt/notesSlides/notesSlide31.xml" ContentType="application/vnd.openxmlformats-officedocument.presentationml.notesSlide+xml"/>
  <Override PartName="/ppt/comments/comment28.xml" ContentType="application/vnd.openxmlformats-officedocument.presentationml.comments+xml"/>
  <Override PartName="/ppt/tags/tag35.xml" ContentType="application/vnd.openxmlformats-officedocument.presentationml.tags+xml"/>
  <Override PartName="/ppt/notesSlides/notesSlide32.xml" ContentType="application/vnd.openxmlformats-officedocument.presentationml.notesSlide+xml"/>
  <Override PartName="/ppt/comments/comment29.xml" ContentType="application/vnd.openxmlformats-officedocument.presentationml.comments+xml"/>
  <Override PartName="/ppt/tags/tag36.xml" ContentType="application/vnd.openxmlformats-officedocument.presentationml.tags+xml"/>
  <Override PartName="/ppt/notesSlides/notesSlide33.xml" ContentType="application/vnd.openxmlformats-officedocument.presentationml.notesSlide+xml"/>
  <Override PartName="/ppt/comments/comment30.xml" ContentType="application/vnd.openxmlformats-officedocument.presentationml.comments+xml"/>
  <Override PartName="/ppt/tags/tag37.xml" ContentType="application/vnd.openxmlformats-officedocument.presentationml.tags+xml"/>
  <Override PartName="/ppt/notesSlides/notesSlide34.xml" ContentType="application/vnd.openxmlformats-officedocument.presentationml.notesSlide+xml"/>
  <Override PartName="/ppt/comments/comment31.xml" ContentType="application/vnd.openxmlformats-officedocument.presentationml.comments+xml"/>
  <Override PartName="/ppt/tags/tag38.xml" ContentType="application/vnd.openxmlformats-officedocument.presentationml.tags+xml"/>
  <Override PartName="/ppt/notesSlides/notesSlide35.xml" ContentType="application/vnd.openxmlformats-officedocument.presentationml.notesSlide+xml"/>
  <Override PartName="/ppt/comments/comment32.xml" ContentType="application/vnd.openxmlformats-officedocument.presentationml.comments+xml"/>
  <Override PartName="/ppt/tags/tag39.xml" ContentType="application/vnd.openxmlformats-officedocument.presentationml.tags+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comments/comment33.xml" ContentType="application/vnd.openxmlformats-officedocument.presentationml.comments+xml"/>
  <Override PartName="/ppt/tags/tag41.xml" ContentType="application/vnd.openxmlformats-officedocument.presentationml.tags+xml"/>
  <Override PartName="/ppt/notesSlides/notesSlide38.xml" ContentType="application/vnd.openxmlformats-officedocument.presentationml.notesSlide+xml"/>
  <Override PartName="/ppt/comments/comment34.xml" ContentType="application/vnd.openxmlformats-officedocument.presentationml.comments+xml"/>
  <Override PartName="/ppt/tags/tag42.xml" ContentType="application/vnd.openxmlformats-officedocument.presentationml.tags+xml"/>
  <Override PartName="/ppt/notesSlides/notesSlide39.xml" ContentType="application/vnd.openxmlformats-officedocument.presentationml.notesSlide+xml"/>
  <Override PartName="/ppt/comments/comment35.xml" ContentType="application/vnd.openxmlformats-officedocument.presentationml.comments+xml"/>
  <Override PartName="/ppt/tags/tag43.xml" ContentType="application/vnd.openxmlformats-officedocument.presentationml.tags+xml"/>
  <Override PartName="/ppt/notesSlides/notesSlide40.xml" ContentType="application/vnd.openxmlformats-officedocument.presentationml.notesSlide+xml"/>
  <Override PartName="/ppt/comments/comment36.xml" ContentType="application/vnd.openxmlformats-officedocument.presentationml.comments+xml"/>
  <Override PartName="/ppt/tags/tag44.xml" ContentType="application/vnd.openxmlformats-officedocument.presentationml.tags+xml"/>
  <Override PartName="/ppt/notesSlides/notesSlide41.xml" ContentType="application/vnd.openxmlformats-officedocument.presentationml.notesSlide+xml"/>
  <Override PartName="/ppt/comments/comment37.xml" ContentType="application/vnd.openxmlformats-officedocument.presentationml.comments+xml"/>
  <Override PartName="/ppt/tags/tag45.xml" ContentType="application/vnd.openxmlformats-officedocument.presentationml.tags+xml"/>
  <Override PartName="/ppt/notesSlides/notesSlide42.xml" ContentType="application/vnd.openxmlformats-officedocument.presentationml.notesSlide+xml"/>
  <Override PartName="/ppt/comments/comment38.xml" ContentType="application/vnd.openxmlformats-officedocument.presentationml.comments+xml"/>
  <Override PartName="/ppt/tags/tag46.xml" ContentType="application/vnd.openxmlformats-officedocument.presentationml.tags+xml"/>
  <Override PartName="/ppt/notesSlides/notesSlide43.xml" ContentType="application/vnd.openxmlformats-officedocument.presentationml.notesSlide+xml"/>
  <Override PartName="/ppt/comments/comment39.xml" ContentType="application/vnd.openxmlformats-officedocument.presentationml.comments+xml"/>
  <Override PartName="/ppt/tags/tag47.xml" ContentType="application/vnd.openxmlformats-officedocument.presentationml.tags+xml"/>
  <Override PartName="/ppt/notesSlides/notesSlide44.xml" ContentType="application/vnd.openxmlformats-officedocument.presentationml.notesSlide+xml"/>
  <Override PartName="/ppt/tags/tag48.xml" ContentType="application/vnd.openxmlformats-officedocument.presentationml.tags+xml"/>
  <Override PartName="/ppt/notesSlides/notesSlide45.xml" ContentType="application/vnd.openxmlformats-officedocument.presentationml.notesSlide+xml"/>
  <Override PartName="/ppt/tags/tag49.xml" ContentType="application/vnd.openxmlformats-officedocument.presentationml.tags+xml"/>
  <Override PartName="/ppt/notesSlides/notesSlide46.xml" ContentType="application/vnd.openxmlformats-officedocument.presentationml.notesSlide+xml"/>
  <Override PartName="/ppt/tags/tag50.xml" ContentType="application/vnd.openxmlformats-officedocument.presentationml.tags+xml"/>
  <Override PartName="/ppt/notesSlides/notesSlide47.xml" ContentType="application/vnd.openxmlformats-officedocument.presentationml.notesSlide+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comments/comment40.xml" ContentType="application/vnd.openxmlformats-officedocument.presentationml.comments+xml"/>
  <Override PartName="/ppt/tags/tag53.xml" ContentType="application/vnd.openxmlformats-officedocument.presentationml.tags+xml"/>
  <Override PartName="/ppt/notesSlides/notesSlide50.xml" ContentType="application/vnd.openxmlformats-officedocument.presentationml.notesSlide+xml"/>
  <Override PartName="/ppt/comments/comment41.xml" ContentType="application/vnd.openxmlformats-officedocument.presentationml.comments+xml"/>
  <Override PartName="/ppt/tags/tag54.xml" ContentType="application/vnd.openxmlformats-officedocument.presentationml.tags+xml"/>
  <Override PartName="/ppt/notesSlides/notesSlide51.xml" ContentType="application/vnd.openxmlformats-officedocument.presentationml.notesSlide+xml"/>
  <Override PartName="/ppt/comments/comment42.xml" ContentType="application/vnd.openxmlformats-officedocument.presentationml.comments+xml"/>
  <Override PartName="/ppt/tags/tag55.xml" ContentType="application/vnd.openxmlformats-officedocument.presentationml.tags+xml"/>
  <Override PartName="/ppt/notesSlides/notesSlide52.xml" ContentType="application/vnd.openxmlformats-officedocument.presentationml.notesSlide+xml"/>
  <Override PartName="/ppt/comments/comment43.xml" ContentType="application/vnd.openxmlformats-officedocument.presentationml.comments+xml"/>
  <Override PartName="/ppt/tags/tag56.xml" ContentType="application/vnd.openxmlformats-officedocument.presentationml.tags+xml"/>
  <Override PartName="/ppt/notesSlides/notesSlide53.xml" ContentType="application/vnd.openxmlformats-officedocument.presentationml.notesSlide+xml"/>
  <Override PartName="/ppt/comments/comment44.xml" ContentType="application/vnd.openxmlformats-officedocument.presentationml.comments+xml"/>
  <Override PartName="/ppt/tags/tag57.xml" ContentType="application/vnd.openxmlformats-officedocument.presentationml.tags+xml"/>
  <Override PartName="/ppt/notesSlides/notesSlide54.xml" ContentType="application/vnd.openxmlformats-officedocument.presentationml.notesSlide+xml"/>
  <Override PartName="/ppt/tags/tag58.xml" ContentType="application/vnd.openxmlformats-officedocument.presentationml.tags+xml"/>
  <Override PartName="/ppt/notesSlides/notesSlide55.xml" ContentType="application/vnd.openxmlformats-officedocument.presentationml.notesSlide+xml"/>
  <Override PartName="/ppt/comments/comment45.xml" ContentType="application/vnd.openxmlformats-officedocument.presentationml.comments+xml"/>
  <Override PartName="/ppt/tags/tag59.xml" ContentType="application/vnd.openxmlformats-officedocument.presentationml.tags+xml"/>
  <Override PartName="/ppt/notesSlides/notesSlide56.xml" ContentType="application/vnd.openxmlformats-officedocument.presentationml.notesSlide+xml"/>
  <Override PartName="/ppt/comments/comment46.xml" ContentType="application/vnd.openxmlformats-officedocument.presentationml.comments+xml"/>
  <Override PartName="/ppt/tags/tag60.xml" ContentType="application/vnd.openxmlformats-officedocument.presentationml.tags+xml"/>
  <Override PartName="/ppt/notesSlides/notesSlide57.xml" ContentType="application/vnd.openxmlformats-officedocument.presentationml.notesSlide+xml"/>
  <Override PartName="/ppt/comments/comment47.xml" ContentType="application/vnd.openxmlformats-officedocument.presentationml.comments+xml"/>
  <Override PartName="/ppt/tags/tag61.xml" ContentType="application/vnd.openxmlformats-officedocument.presentationml.tags+xml"/>
  <Override PartName="/ppt/notesSlides/notesSlide5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48.xml" ContentType="application/vnd.openxmlformats-officedocument.presentationml.comments+xml"/>
  <Override PartName="/ppt/tags/tag62.xml" ContentType="application/vnd.openxmlformats-officedocument.presentationml.tags+xml"/>
  <Override PartName="/ppt/notesSlides/notesSlide5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omments/comment49.xml" ContentType="application/vnd.openxmlformats-officedocument.presentationml.comments+xml"/>
  <Override PartName="/ppt/tags/tag63.xml" ContentType="application/vnd.openxmlformats-officedocument.presentationml.tags+xml"/>
  <Override PartName="/ppt/notesSlides/notesSlide60.xml" ContentType="application/vnd.openxmlformats-officedocument.presentationml.notesSlide+xml"/>
  <Override PartName="/ppt/comments/comment50.xml" ContentType="application/vnd.openxmlformats-officedocument.presentationml.comments+xml"/>
  <Override PartName="/ppt/tags/tag64.xml" ContentType="application/vnd.openxmlformats-officedocument.presentationml.tags+xml"/>
  <Override PartName="/ppt/notesSlides/notesSlide61.xml" ContentType="application/vnd.openxmlformats-officedocument.presentationml.notesSlide+xml"/>
  <Override PartName="/ppt/comments/comment51.xml" ContentType="application/vnd.openxmlformats-officedocument.presentationml.comments+xml"/>
  <Override PartName="/ppt/tags/tag65.xml" ContentType="application/vnd.openxmlformats-officedocument.presentationml.tags+xml"/>
  <Override PartName="/ppt/notesSlides/notesSlide62.xml" ContentType="application/vnd.openxmlformats-officedocument.presentationml.notesSlide+xml"/>
  <Override PartName="/ppt/comments/comment52.xml" ContentType="application/vnd.openxmlformats-officedocument.presentationml.comments+xml"/>
  <Override PartName="/ppt/tags/tag66.xml" ContentType="application/vnd.openxmlformats-officedocument.presentationml.tags+xml"/>
  <Override PartName="/ppt/notesSlides/notesSlide63.xml" ContentType="application/vnd.openxmlformats-officedocument.presentationml.notesSlide+xml"/>
  <Override PartName="/ppt/comments/comment53.xml" ContentType="application/vnd.openxmlformats-officedocument.presentationml.comments+xml"/>
  <Override PartName="/ppt/tags/tag67.xml" ContentType="application/vnd.openxmlformats-officedocument.presentationml.tags+xml"/>
  <Override PartName="/ppt/notesSlides/notesSlide6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omments/comment54.xml" ContentType="application/vnd.openxmlformats-officedocument.presentationml.comments+xml"/>
  <Override PartName="/ppt/tags/tag68.xml" ContentType="application/vnd.openxmlformats-officedocument.presentationml.tags+xml"/>
  <Override PartName="/ppt/notesSlides/notesSlide6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omments/comment55.xml" ContentType="application/vnd.openxmlformats-officedocument.presentationml.comments+xml"/>
  <Override PartName="/ppt/tags/tag69.xml" ContentType="application/vnd.openxmlformats-officedocument.presentationml.tags+xml"/>
  <Override PartName="/ppt/notesSlides/notesSlide66.xml" ContentType="application/vnd.openxmlformats-officedocument.presentationml.notesSlide+xml"/>
  <Override PartName="/ppt/comments/comment56.xml" ContentType="application/vnd.openxmlformats-officedocument.presentationml.comments+xml"/>
  <Override PartName="/ppt/tags/tag70.xml" ContentType="application/vnd.openxmlformats-officedocument.presentationml.tags+xml"/>
  <Override PartName="/ppt/notesSlides/notesSlide67.xml" ContentType="application/vnd.openxmlformats-officedocument.presentationml.notesSlide+xml"/>
  <Override PartName="/ppt/comments/comment57.xml" ContentType="application/vnd.openxmlformats-officedocument.presentationml.comments+xml"/>
  <Override PartName="/ppt/tags/tag71.xml" ContentType="application/vnd.openxmlformats-officedocument.presentationml.tags+xml"/>
  <Override PartName="/ppt/notesSlides/notesSlide68.xml" ContentType="application/vnd.openxmlformats-officedocument.presentationml.notesSlide+xml"/>
  <Override PartName="/ppt/tags/tag72.xml" ContentType="application/vnd.openxmlformats-officedocument.presentationml.tags+xml"/>
  <Override PartName="/ppt/notesSlides/notesSlide69.xml" ContentType="application/vnd.openxmlformats-officedocument.presentationml.notesSlide+xml"/>
  <Override PartName="/ppt/comments/comment58.xml" ContentType="application/vnd.openxmlformats-officedocument.presentationml.comments+xml"/>
  <Override PartName="/ppt/tags/tag73.xml" ContentType="application/vnd.openxmlformats-officedocument.presentationml.tags+xml"/>
  <Override PartName="/ppt/notesSlides/notesSlide70.xml" ContentType="application/vnd.openxmlformats-officedocument.presentationml.notesSlide+xml"/>
  <Override PartName="/ppt/comments/comment59.xml" ContentType="application/vnd.openxmlformats-officedocument.presentationml.comments+xml"/>
  <Override PartName="/ppt/tags/tag74.xml" ContentType="application/vnd.openxmlformats-officedocument.presentationml.tags+xml"/>
  <Override PartName="/ppt/notesSlides/notesSlide71.xml" ContentType="application/vnd.openxmlformats-officedocument.presentationml.notesSlide+xml"/>
  <Override PartName="/ppt/tags/tag75.xml" ContentType="application/vnd.openxmlformats-officedocument.presentationml.tags+xml"/>
  <Override PartName="/ppt/notesSlides/notesSlide72.xml" ContentType="application/vnd.openxmlformats-officedocument.presentationml.notesSlide+xml"/>
  <Override PartName="/ppt/tags/tag76.xml" ContentType="application/vnd.openxmlformats-officedocument.presentationml.tags+xml"/>
  <Override PartName="/ppt/notesSlides/notesSlide73.xml" ContentType="application/vnd.openxmlformats-officedocument.presentationml.notesSlide+xml"/>
  <Override PartName="/ppt/tags/tag77.xml" ContentType="application/vnd.openxmlformats-officedocument.presentationml.tags+xml"/>
  <Override PartName="/ppt/notesSlides/notesSlide74.xml" ContentType="application/vnd.openxmlformats-officedocument.presentationml.notesSlide+xml"/>
  <Override PartName="/ppt/tags/tag78.xml" ContentType="application/vnd.openxmlformats-officedocument.presentationml.tags+xml"/>
  <Override PartName="/ppt/notesSlides/notesSlide75.xml" ContentType="application/vnd.openxmlformats-officedocument.presentationml.notesSlide+xml"/>
  <Override PartName="/ppt/comments/comment60.xml" ContentType="application/vnd.openxmlformats-officedocument.presentationml.comments+xml"/>
  <Override PartName="/ppt/tags/tag79.xml" ContentType="application/vnd.openxmlformats-officedocument.presentationml.tags+xml"/>
  <Override PartName="/ppt/notesSlides/notesSlide76.xml" ContentType="application/vnd.openxmlformats-officedocument.presentationml.notesSlide+xml"/>
  <Override PartName="/ppt/comments/comment61.xml" ContentType="application/vnd.openxmlformats-officedocument.presentationml.comments+xml"/>
  <Override PartName="/ppt/tags/tag80.xml" ContentType="application/vnd.openxmlformats-officedocument.presentationml.tags+xml"/>
  <Override PartName="/ppt/notesSlides/notesSlide77.xml" ContentType="application/vnd.openxmlformats-officedocument.presentationml.notesSlide+xml"/>
  <Override PartName="/ppt/comments/comment62.xml" ContentType="application/vnd.openxmlformats-officedocument.presentationml.comments+xml"/>
  <Override PartName="/ppt/tags/tag81.xml" ContentType="application/vnd.openxmlformats-officedocument.presentationml.tags+xml"/>
  <Override PartName="/ppt/notesSlides/notesSlide78.xml" ContentType="application/vnd.openxmlformats-officedocument.presentationml.notesSlide+xml"/>
  <Override PartName="/ppt/comments/comment63.xml" ContentType="application/vnd.openxmlformats-officedocument.presentationml.comments+xml"/>
  <Override PartName="/ppt/tags/tag82.xml" ContentType="application/vnd.openxmlformats-officedocument.presentationml.tags+xml"/>
  <Override PartName="/ppt/notesSlides/notesSlide79.xml" ContentType="application/vnd.openxmlformats-officedocument.presentationml.notesSlide+xml"/>
  <Override PartName="/ppt/tags/tag83.xml" ContentType="application/vnd.openxmlformats-officedocument.presentationml.tags+xml"/>
  <Override PartName="/ppt/notesSlides/notesSlide80.xml" ContentType="application/vnd.openxmlformats-officedocument.presentationml.notesSlide+xml"/>
  <Override PartName="/ppt/tags/tag84.xml" ContentType="application/vnd.openxmlformats-officedocument.presentationml.tags+xml"/>
  <Override PartName="/ppt/notesSlides/notesSlide81.xml" ContentType="application/vnd.openxmlformats-officedocument.presentationml.notesSlide+xml"/>
  <Override PartName="/ppt/comments/comment6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257" r:id="rId3"/>
    <p:sldId id="296" r:id="rId4"/>
    <p:sldId id="338" r:id="rId5"/>
    <p:sldId id="394" r:id="rId6"/>
    <p:sldId id="339" r:id="rId7"/>
    <p:sldId id="340" r:id="rId8"/>
    <p:sldId id="284" r:id="rId9"/>
    <p:sldId id="283" r:id="rId10"/>
    <p:sldId id="285" r:id="rId11"/>
    <p:sldId id="403" r:id="rId12"/>
    <p:sldId id="335" r:id="rId13"/>
    <p:sldId id="402" r:id="rId14"/>
    <p:sldId id="401" r:id="rId15"/>
    <p:sldId id="400" r:id="rId16"/>
    <p:sldId id="297" r:id="rId17"/>
    <p:sldId id="292" r:id="rId18"/>
    <p:sldId id="287" r:id="rId19"/>
    <p:sldId id="290" r:id="rId20"/>
    <p:sldId id="372" r:id="rId21"/>
    <p:sldId id="371" r:id="rId22"/>
    <p:sldId id="370" r:id="rId23"/>
    <p:sldId id="341" r:id="rId24"/>
    <p:sldId id="315" r:id="rId25"/>
    <p:sldId id="304" r:id="rId26"/>
    <p:sldId id="332" r:id="rId27"/>
    <p:sldId id="305" r:id="rId28"/>
    <p:sldId id="333" r:id="rId29"/>
    <p:sldId id="299" r:id="rId30"/>
    <p:sldId id="261" r:id="rId31"/>
    <p:sldId id="344" r:id="rId32"/>
    <p:sldId id="364" r:id="rId33"/>
    <p:sldId id="366" r:id="rId34"/>
    <p:sldId id="365" r:id="rId35"/>
    <p:sldId id="390" r:id="rId36"/>
    <p:sldId id="396" r:id="rId37"/>
    <p:sldId id="345" r:id="rId38"/>
    <p:sldId id="367" r:id="rId39"/>
    <p:sldId id="380" r:id="rId40"/>
    <p:sldId id="321" r:id="rId41"/>
    <p:sldId id="358" r:id="rId42"/>
    <p:sldId id="349" r:id="rId43"/>
    <p:sldId id="350" r:id="rId44"/>
    <p:sldId id="351" r:id="rId45"/>
    <p:sldId id="352" r:id="rId46"/>
    <p:sldId id="353" r:id="rId47"/>
    <p:sldId id="354" r:id="rId48"/>
    <p:sldId id="355" r:id="rId49"/>
    <p:sldId id="356" r:id="rId50"/>
    <p:sldId id="348" r:id="rId51"/>
    <p:sldId id="359" r:id="rId52"/>
    <p:sldId id="368" r:id="rId53"/>
    <p:sldId id="369" r:id="rId54"/>
    <p:sldId id="362" r:id="rId55"/>
    <p:sldId id="363" r:id="rId56"/>
    <p:sldId id="346" r:id="rId57"/>
    <p:sldId id="300" r:id="rId58"/>
    <p:sldId id="386" r:id="rId59"/>
    <p:sldId id="392" r:id="rId60"/>
    <p:sldId id="263" r:id="rId61"/>
    <p:sldId id="382" r:id="rId62"/>
    <p:sldId id="389" r:id="rId63"/>
    <p:sldId id="404" r:id="rId64"/>
    <p:sldId id="387" r:id="rId65"/>
    <p:sldId id="391" r:id="rId66"/>
    <p:sldId id="388" r:id="rId67"/>
    <p:sldId id="397" r:id="rId68"/>
    <p:sldId id="302" r:id="rId69"/>
    <p:sldId id="264" r:id="rId70"/>
    <p:sldId id="398" r:id="rId71"/>
    <p:sldId id="330" r:id="rId72"/>
    <p:sldId id="303" r:id="rId73"/>
    <p:sldId id="328" r:id="rId74"/>
    <p:sldId id="393" r:id="rId75"/>
    <p:sldId id="312" r:id="rId76"/>
    <p:sldId id="323" r:id="rId77"/>
    <p:sldId id="324" r:id="rId78"/>
    <p:sldId id="325" r:id="rId79"/>
    <p:sldId id="326" r:id="rId80"/>
    <p:sldId id="327" r:id="rId81"/>
    <p:sldId id="291" r:id="rId82"/>
  </p:sldIdLst>
  <p:sldSz cx="12192000" cy="6858000"/>
  <p:notesSz cx="6858000" cy="9144000"/>
  <p:custDataLst>
    <p:tags r:id="rId8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uy-Dung Nguyen" initials="TN" lastIdx="9" clrIdx="0">
    <p:extLst>
      <p:ext uri="{19B8F6BF-5375-455C-9EA6-DF929625EA0E}">
        <p15:presenceInfo xmlns:p15="http://schemas.microsoft.com/office/powerpoint/2012/main" userId="S-1-5-21-436374069-562591055-839522115-2345152" providerId="AD"/>
      </p:ext>
    </p:extLst>
  </p:cmAuthor>
  <p:cmAuthor id="2" name="Hien Nguyen" initials="HN" lastIdx="84" clrIdx="1">
    <p:extLst>
      <p:ext uri="{19B8F6BF-5375-455C-9EA6-DF929625EA0E}">
        <p15:presenceInfo xmlns:p15="http://schemas.microsoft.com/office/powerpoint/2012/main" userId="06b13c44f48dc5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13BA"/>
    <a:srgbClr val="33C2D5"/>
    <a:srgbClr val="F39343"/>
    <a:srgbClr val="8D61E5"/>
    <a:srgbClr val="F192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varScale="1">
        <p:scale>
          <a:sx n="87" d="100"/>
          <a:sy n="87" d="100"/>
        </p:scale>
        <p:origin x="38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gs" Target="tags/tag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Fully </a:t>
            </a:r>
            <a:r>
              <a:rPr lang="de-DE" dirty="0" err="1"/>
              <a:t>Connected</a:t>
            </a:r>
            <a:r>
              <a:rPr lang="de-DE" baseline="0" dirty="0"/>
              <a:t> </a:t>
            </a:r>
            <a:r>
              <a:rPr lang="de-DE" baseline="0" dirty="0" err="1"/>
              <a:t>Accuracy</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manualLayout>
          <c:layoutTarget val="inner"/>
          <c:xMode val="edge"/>
          <c:yMode val="edge"/>
          <c:x val="9.9807346524203963E-2"/>
          <c:y val="0.14657416571546603"/>
          <c:w val="0.89602835721340079"/>
          <c:h val="0.67711808504476834"/>
        </c:manualLayout>
      </c:layout>
      <c:barChart>
        <c:barDir val="col"/>
        <c:grouping val="clustered"/>
        <c:varyColors val="0"/>
        <c:ser>
          <c:idx val="0"/>
          <c:order val="0"/>
          <c:tx>
            <c:strRef>
              <c:f>Tabelle1!$B$1</c:f>
              <c:strCache>
                <c:ptCount val="1"/>
                <c:pt idx="0">
                  <c:v>Training Accuracy</c:v>
                </c:pt>
              </c:strCache>
            </c:strRef>
          </c:tx>
          <c:spPr>
            <a:solidFill>
              <a:schemeClr val="accent1"/>
            </a:solidFill>
            <a:ln>
              <a:noFill/>
            </a:ln>
            <a:effectLst/>
          </c:spPr>
          <c:invertIfNegative val="0"/>
          <c:cat>
            <c:strRef>
              <c:f>Tabelle1!$A$2:$A$6</c:f>
              <c:strCache>
                <c:ptCount val="5"/>
                <c:pt idx="0">
                  <c:v>1 Layer</c:v>
                </c:pt>
                <c:pt idx="1">
                  <c:v>2 Layers</c:v>
                </c:pt>
                <c:pt idx="2">
                  <c:v>3 Layers</c:v>
                </c:pt>
                <c:pt idx="3">
                  <c:v>4 Layers</c:v>
                </c:pt>
                <c:pt idx="4">
                  <c:v>5  Layers</c:v>
                </c:pt>
              </c:strCache>
            </c:strRef>
          </c:cat>
          <c:val>
            <c:numRef>
              <c:f>Tabelle1!$B$2:$B$6</c:f>
              <c:numCache>
                <c:formatCode>General</c:formatCode>
                <c:ptCount val="5"/>
                <c:pt idx="0">
                  <c:v>0.9</c:v>
                </c:pt>
                <c:pt idx="1">
                  <c:v>0.9</c:v>
                </c:pt>
                <c:pt idx="2">
                  <c:v>0.92</c:v>
                </c:pt>
                <c:pt idx="3">
                  <c:v>0.94</c:v>
                </c:pt>
                <c:pt idx="4">
                  <c:v>0.94</c:v>
                </c:pt>
              </c:numCache>
            </c:numRef>
          </c:val>
          <c:extLst>
            <c:ext xmlns:c16="http://schemas.microsoft.com/office/drawing/2014/chart" uri="{C3380CC4-5D6E-409C-BE32-E72D297353CC}">
              <c16:uniqueId val="{00000000-03BE-422F-A0AE-3A639911B719}"/>
            </c:ext>
          </c:extLst>
        </c:ser>
        <c:ser>
          <c:idx val="1"/>
          <c:order val="1"/>
          <c:tx>
            <c:strRef>
              <c:f>Tabelle1!$C$1</c:f>
              <c:strCache>
                <c:ptCount val="1"/>
                <c:pt idx="0">
                  <c:v>Testing Accuracy</c:v>
                </c:pt>
              </c:strCache>
            </c:strRef>
          </c:tx>
          <c:spPr>
            <a:solidFill>
              <a:schemeClr val="accent2"/>
            </a:solidFill>
            <a:ln>
              <a:noFill/>
            </a:ln>
            <a:effectLst/>
          </c:spPr>
          <c:invertIfNegative val="0"/>
          <c:cat>
            <c:strRef>
              <c:f>Tabelle1!$A$2:$A$6</c:f>
              <c:strCache>
                <c:ptCount val="5"/>
                <c:pt idx="0">
                  <c:v>1 Layer</c:v>
                </c:pt>
                <c:pt idx="1">
                  <c:v>2 Layers</c:v>
                </c:pt>
                <c:pt idx="2">
                  <c:v>3 Layers</c:v>
                </c:pt>
                <c:pt idx="3">
                  <c:v>4 Layers</c:v>
                </c:pt>
                <c:pt idx="4">
                  <c:v>5  Layers</c:v>
                </c:pt>
              </c:strCache>
            </c:strRef>
          </c:cat>
          <c:val>
            <c:numRef>
              <c:f>Tabelle1!$C$2:$C$6</c:f>
              <c:numCache>
                <c:formatCode>General</c:formatCode>
                <c:ptCount val="5"/>
                <c:pt idx="0">
                  <c:v>0.46</c:v>
                </c:pt>
                <c:pt idx="1">
                  <c:v>0.5</c:v>
                </c:pt>
                <c:pt idx="2">
                  <c:v>0.53</c:v>
                </c:pt>
                <c:pt idx="3">
                  <c:v>0.53</c:v>
                </c:pt>
                <c:pt idx="4">
                  <c:v>0.5</c:v>
                </c:pt>
              </c:numCache>
            </c:numRef>
          </c:val>
          <c:extLst>
            <c:ext xmlns:c16="http://schemas.microsoft.com/office/drawing/2014/chart" uri="{C3380CC4-5D6E-409C-BE32-E72D297353CC}">
              <c16:uniqueId val="{00000001-03BE-422F-A0AE-3A639911B719}"/>
            </c:ext>
          </c:extLst>
        </c:ser>
        <c:dLbls>
          <c:showLegendKey val="0"/>
          <c:showVal val="0"/>
          <c:showCatName val="0"/>
          <c:showSerName val="0"/>
          <c:showPercent val="0"/>
          <c:showBubbleSize val="0"/>
        </c:dLbls>
        <c:gapWidth val="219"/>
        <c:overlap val="-27"/>
        <c:axId val="432230872"/>
        <c:axId val="432234480"/>
      </c:barChart>
      <c:catAx>
        <c:axId val="432230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32234480"/>
        <c:crosses val="autoZero"/>
        <c:auto val="1"/>
        <c:lblAlgn val="ctr"/>
        <c:lblOffset val="100"/>
        <c:noMultiLvlLbl val="0"/>
      </c:catAx>
      <c:valAx>
        <c:axId val="432234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322308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CNN</a:t>
            </a:r>
            <a:r>
              <a:rPr lang="de-DE" baseline="0" dirty="0"/>
              <a:t> </a:t>
            </a:r>
            <a:r>
              <a:rPr lang="de-DE" baseline="0" dirty="0" err="1"/>
              <a:t>Accuracy</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Training Accuracy</c:v>
                </c:pt>
              </c:strCache>
            </c:strRef>
          </c:tx>
          <c:spPr>
            <a:solidFill>
              <a:schemeClr val="accent1"/>
            </a:solidFill>
            <a:ln>
              <a:noFill/>
            </a:ln>
            <a:effectLst/>
          </c:spPr>
          <c:invertIfNegative val="0"/>
          <c:cat>
            <c:strRef>
              <c:f>Tabelle1!$A$2:$A$6</c:f>
              <c:strCache>
                <c:ptCount val="5"/>
                <c:pt idx="0">
                  <c:v>1 Conv Layer</c:v>
                </c:pt>
                <c:pt idx="1">
                  <c:v>2 Conv Layers</c:v>
                </c:pt>
                <c:pt idx="2">
                  <c:v>3 Conv Layers</c:v>
                </c:pt>
                <c:pt idx="3">
                  <c:v>4 Conv Layers</c:v>
                </c:pt>
                <c:pt idx="4">
                  <c:v>5 Conv Layers</c:v>
                </c:pt>
              </c:strCache>
            </c:strRef>
          </c:cat>
          <c:val>
            <c:numRef>
              <c:f>Tabelle1!$B$2:$B$6</c:f>
              <c:numCache>
                <c:formatCode>General</c:formatCode>
                <c:ptCount val="5"/>
                <c:pt idx="0">
                  <c:v>0.91</c:v>
                </c:pt>
                <c:pt idx="1">
                  <c:v>0.92</c:v>
                </c:pt>
                <c:pt idx="2">
                  <c:v>0.92</c:v>
                </c:pt>
                <c:pt idx="3">
                  <c:v>0.93</c:v>
                </c:pt>
                <c:pt idx="4">
                  <c:v>0.95</c:v>
                </c:pt>
              </c:numCache>
            </c:numRef>
          </c:val>
          <c:extLst>
            <c:ext xmlns:c16="http://schemas.microsoft.com/office/drawing/2014/chart" uri="{C3380CC4-5D6E-409C-BE32-E72D297353CC}">
              <c16:uniqueId val="{00000000-1029-4A6B-86AB-16CF215FF880}"/>
            </c:ext>
          </c:extLst>
        </c:ser>
        <c:ser>
          <c:idx val="1"/>
          <c:order val="1"/>
          <c:tx>
            <c:strRef>
              <c:f>Tabelle1!$C$1</c:f>
              <c:strCache>
                <c:ptCount val="1"/>
                <c:pt idx="0">
                  <c:v>Testing Accuracy</c:v>
                </c:pt>
              </c:strCache>
            </c:strRef>
          </c:tx>
          <c:spPr>
            <a:solidFill>
              <a:schemeClr val="accent2"/>
            </a:solidFill>
            <a:ln>
              <a:noFill/>
            </a:ln>
            <a:effectLst/>
          </c:spPr>
          <c:invertIfNegative val="0"/>
          <c:cat>
            <c:strRef>
              <c:f>Tabelle1!$A$2:$A$6</c:f>
              <c:strCache>
                <c:ptCount val="5"/>
                <c:pt idx="0">
                  <c:v>1 Conv Layer</c:v>
                </c:pt>
                <c:pt idx="1">
                  <c:v>2 Conv Layers</c:v>
                </c:pt>
                <c:pt idx="2">
                  <c:v>3 Conv Layers</c:v>
                </c:pt>
                <c:pt idx="3">
                  <c:v>4 Conv Layers</c:v>
                </c:pt>
                <c:pt idx="4">
                  <c:v>5 Conv Layers</c:v>
                </c:pt>
              </c:strCache>
            </c:strRef>
          </c:cat>
          <c:val>
            <c:numRef>
              <c:f>Tabelle1!$C$2:$C$6</c:f>
              <c:numCache>
                <c:formatCode>General</c:formatCode>
                <c:ptCount val="5"/>
                <c:pt idx="0">
                  <c:v>0.52</c:v>
                </c:pt>
                <c:pt idx="1">
                  <c:v>0.53</c:v>
                </c:pt>
                <c:pt idx="2">
                  <c:v>0.53</c:v>
                </c:pt>
                <c:pt idx="3">
                  <c:v>0.56000000000000005</c:v>
                </c:pt>
                <c:pt idx="4">
                  <c:v>0.6</c:v>
                </c:pt>
              </c:numCache>
            </c:numRef>
          </c:val>
          <c:extLst>
            <c:ext xmlns:c16="http://schemas.microsoft.com/office/drawing/2014/chart" uri="{C3380CC4-5D6E-409C-BE32-E72D297353CC}">
              <c16:uniqueId val="{00000001-1029-4A6B-86AB-16CF215FF880}"/>
            </c:ext>
          </c:extLst>
        </c:ser>
        <c:dLbls>
          <c:showLegendKey val="0"/>
          <c:showVal val="0"/>
          <c:showCatName val="0"/>
          <c:showSerName val="0"/>
          <c:showPercent val="0"/>
          <c:showBubbleSize val="0"/>
        </c:dLbls>
        <c:gapWidth val="219"/>
        <c:overlap val="-27"/>
        <c:axId val="432230872"/>
        <c:axId val="432234480"/>
      </c:barChart>
      <c:catAx>
        <c:axId val="432230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32234480"/>
        <c:crosses val="autoZero"/>
        <c:auto val="1"/>
        <c:lblAlgn val="ctr"/>
        <c:lblOffset val="100"/>
        <c:noMultiLvlLbl val="0"/>
      </c:catAx>
      <c:valAx>
        <c:axId val="432234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322308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Fully </a:t>
            </a:r>
            <a:r>
              <a:rPr lang="de-DE" dirty="0" err="1"/>
              <a:t>Connected</a:t>
            </a:r>
            <a:r>
              <a:rPr lang="de-DE" baseline="0" dirty="0"/>
              <a:t> </a:t>
            </a:r>
            <a:r>
              <a:rPr lang="de-DE" baseline="0" dirty="0" err="1"/>
              <a:t>Accuracy</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manualLayout>
          <c:layoutTarget val="inner"/>
          <c:xMode val="edge"/>
          <c:yMode val="edge"/>
          <c:x val="9.9807346524203963E-2"/>
          <c:y val="0.14657416571546603"/>
          <c:w val="0.89602835721340079"/>
          <c:h val="0.67711808504476834"/>
        </c:manualLayout>
      </c:layout>
      <c:barChart>
        <c:barDir val="col"/>
        <c:grouping val="clustered"/>
        <c:varyColors val="0"/>
        <c:ser>
          <c:idx val="0"/>
          <c:order val="0"/>
          <c:tx>
            <c:strRef>
              <c:f>Tabelle1!$B$1</c:f>
              <c:strCache>
                <c:ptCount val="1"/>
                <c:pt idx="0">
                  <c:v>Training Accuracy</c:v>
                </c:pt>
              </c:strCache>
            </c:strRef>
          </c:tx>
          <c:spPr>
            <a:solidFill>
              <a:schemeClr val="accent1"/>
            </a:solidFill>
            <a:ln>
              <a:noFill/>
            </a:ln>
            <a:effectLst/>
          </c:spPr>
          <c:invertIfNegative val="0"/>
          <c:cat>
            <c:strRef>
              <c:f>Tabelle1!$A$2:$A$7</c:f>
              <c:strCache>
                <c:ptCount val="5"/>
                <c:pt idx="0">
                  <c:v>1 Layer</c:v>
                </c:pt>
                <c:pt idx="1">
                  <c:v>2 Layers</c:v>
                </c:pt>
                <c:pt idx="2">
                  <c:v>3 Layers</c:v>
                </c:pt>
                <c:pt idx="3">
                  <c:v>4 Layers</c:v>
                </c:pt>
                <c:pt idx="4">
                  <c:v>5 Layers</c:v>
                </c:pt>
              </c:strCache>
            </c:strRef>
          </c:cat>
          <c:val>
            <c:numRef>
              <c:f>Tabelle1!$B$2:$B$7</c:f>
              <c:numCache>
                <c:formatCode>General</c:formatCode>
                <c:ptCount val="6"/>
                <c:pt idx="0">
                  <c:v>0.56999999999999995</c:v>
                </c:pt>
                <c:pt idx="1">
                  <c:v>0.6</c:v>
                </c:pt>
                <c:pt idx="2">
                  <c:v>0.64</c:v>
                </c:pt>
                <c:pt idx="3">
                  <c:v>0.65</c:v>
                </c:pt>
                <c:pt idx="4">
                  <c:v>0.65</c:v>
                </c:pt>
              </c:numCache>
            </c:numRef>
          </c:val>
          <c:extLst>
            <c:ext xmlns:c16="http://schemas.microsoft.com/office/drawing/2014/chart" uri="{C3380CC4-5D6E-409C-BE32-E72D297353CC}">
              <c16:uniqueId val="{00000000-F5BA-4A10-86FA-6E4CA065A666}"/>
            </c:ext>
          </c:extLst>
        </c:ser>
        <c:ser>
          <c:idx val="1"/>
          <c:order val="1"/>
          <c:tx>
            <c:strRef>
              <c:f>Tabelle1!$C$1</c:f>
              <c:strCache>
                <c:ptCount val="1"/>
                <c:pt idx="0">
                  <c:v>Testing Accuracy</c:v>
                </c:pt>
              </c:strCache>
            </c:strRef>
          </c:tx>
          <c:spPr>
            <a:solidFill>
              <a:schemeClr val="accent2"/>
            </a:solidFill>
            <a:ln>
              <a:noFill/>
            </a:ln>
            <a:effectLst/>
          </c:spPr>
          <c:invertIfNegative val="0"/>
          <c:cat>
            <c:strRef>
              <c:f>Tabelle1!$A$2:$A$7</c:f>
              <c:strCache>
                <c:ptCount val="5"/>
                <c:pt idx="0">
                  <c:v>1 Layer</c:v>
                </c:pt>
                <c:pt idx="1">
                  <c:v>2 Layers</c:v>
                </c:pt>
                <c:pt idx="2">
                  <c:v>3 Layers</c:v>
                </c:pt>
                <c:pt idx="3">
                  <c:v>4 Layers</c:v>
                </c:pt>
                <c:pt idx="4">
                  <c:v>5 Layers</c:v>
                </c:pt>
              </c:strCache>
            </c:strRef>
          </c:cat>
          <c:val>
            <c:numRef>
              <c:f>Tabelle1!$C$2:$C$7</c:f>
              <c:numCache>
                <c:formatCode>General</c:formatCode>
                <c:ptCount val="6"/>
                <c:pt idx="0">
                  <c:v>0.46</c:v>
                </c:pt>
                <c:pt idx="1">
                  <c:v>0.5</c:v>
                </c:pt>
                <c:pt idx="2">
                  <c:v>0.52</c:v>
                </c:pt>
                <c:pt idx="3">
                  <c:v>0.55000000000000004</c:v>
                </c:pt>
                <c:pt idx="4">
                  <c:v>0.57999999999999996</c:v>
                </c:pt>
                <c:pt idx="5">
                  <c:v>1</c:v>
                </c:pt>
              </c:numCache>
            </c:numRef>
          </c:val>
          <c:extLst>
            <c:ext xmlns:c16="http://schemas.microsoft.com/office/drawing/2014/chart" uri="{C3380CC4-5D6E-409C-BE32-E72D297353CC}">
              <c16:uniqueId val="{00000001-F5BA-4A10-86FA-6E4CA065A666}"/>
            </c:ext>
          </c:extLst>
        </c:ser>
        <c:dLbls>
          <c:showLegendKey val="0"/>
          <c:showVal val="0"/>
          <c:showCatName val="0"/>
          <c:showSerName val="0"/>
          <c:showPercent val="0"/>
          <c:showBubbleSize val="0"/>
        </c:dLbls>
        <c:gapWidth val="219"/>
        <c:overlap val="-27"/>
        <c:axId val="432230872"/>
        <c:axId val="432234480"/>
      </c:barChart>
      <c:catAx>
        <c:axId val="432230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32234480"/>
        <c:crosses val="autoZero"/>
        <c:auto val="1"/>
        <c:lblAlgn val="ctr"/>
        <c:lblOffset val="100"/>
        <c:noMultiLvlLbl val="0"/>
      </c:catAx>
      <c:valAx>
        <c:axId val="432234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322308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CNN</a:t>
            </a:r>
            <a:r>
              <a:rPr lang="de-DE" baseline="0" dirty="0"/>
              <a:t> </a:t>
            </a:r>
            <a:r>
              <a:rPr lang="de-DE" baseline="0" dirty="0" err="1"/>
              <a:t>Accuracy</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Training Accuracy</c:v>
                </c:pt>
              </c:strCache>
            </c:strRef>
          </c:tx>
          <c:spPr>
            <a:solidFill>
              <a:schemeClr val="accent1"/>
            </a:solidFill>
            <a:ln>
              <a:noFill/>
            </a:ln>
            <a:effectLst/>
          </c:spPr>
          <c:invertIfNegative val="0"/>
          <c:cat>
            <c:strRef>
              <c:f>Tabelle1!$A$2:$A$6</c:f>
              <c:strCache>
                <c:ptCount val="5"/>
                <c:pt idx="0">
                  <c:v>1 Conv Layer</c:v>
                </c:pt>
                <c:pt idx="1">
                  <c:v>2 Conv Layers</c:v>
                </c:pt>
                <c:pt idx="2">
                  <c:v>3 Conv Layers</c:v>
                </c:pt>
                <c:pt idx="3">
                  <c:v>4 Conv Layers</c:v>
                </c:pt>
                <c:pt idx="4">
                  <c:v>5 Conv Layers</c:v>
                </c:pt>
              </c:strCache>
            </c:strRef>
          </c:cat>
          <c:val>
            <c:numRef>
              <c:f>Tabelle1!$B$2:$B$6</c:f>
              <c:numCache>
                <c:formatCode>General</c:formatCode>
                <c:ptCount val="5"/>
                <c:pt idx="0">
                  <c:v>0.92</c:v>
                </c:pt>
                <c:pt idx="1">
                  <c:v>0.93</c:v>
                </c:pt>
                <c:pt idx="2">
                  <c:v>0.98</c:v>
                </c:pt>
                <c:pt idx="3">
                  <c:v>1</c:v>
                </c:pt>
                <c:pt idx="4">
                  <c:v>1</c:v>
                </c:pt>
              </c:numCache>
            </c:numRef>
          </c:val>
          <c:extLst>
            <c:ext xmlns:c16="http://schemas.microsoft.com/office/drawing/2014/chart" uri="{C3380CC4-5D6E-409C-BE32-E72D297353CC}">
              <c16:uniqueId val="{00000000-F3D1-4AE8-8CBE-CF4C76DFCB39}"/>
            </c:ext>
          </c:extLst>
        </c:ser>
        <c:ser>
          <c:idx val="1"/>
          <c:order val="1"/>
          <c:tx>
            <c:strRef>
              <c:f>Tabelle1!$C$1</c:f>
              <c:strCache>
                <c:ptCount val="1"/>
                <c:pt idx="0">
                  <c:v>Testing Accuracy</c:v>
                </c:pt>
              </c:strCache>
            </c:strRef>
          </c:tx>
          <c:spPr>
            <a:solidFill>
              <a:schemeClr val="accent2"/>
            </a:solidFill>
            <a:ln>
              <a:noFill/>
            </a:ln>
            <a:effectLst/>
          </c:spPr>
          <c:invertIfNegative val="0"/>
          <c:cat>
            <c:strRef>
              <c:f>Tabelle1!$A$2:$A$6</c:f>
              <c:strCache>
                <c:ptCount val="5"/>
                <c:pt idx="0">
                  <c:v>1 Conv Layer</c:v>
                </c:pt>
                <c:pt idx="1">
                  <c:v>2 Conv Layers</c:v>
                </c:pt>
                <c:pt idx="2">
                  <c:v>3 Conv Layers</c:v>
                </c:pt>
                <c:pt idx="3">
                  <c:v>4 Conv Layers</c:v>
                </c:pt>
                <c:pt idx="4">
                  <c:v>5 Conv Layers</c:v>
                </c:pt>
              </c:strCache>
            </c:strRef>
          </c:cat>
          <c:val>
            <c:numRef>
              <c:f>Tabelle1!$C$2:$C$6</c:f>
              <c:numCache>
                <c:formatCode>General</c:formatCode>
                <c:ptCount val="5"/>
                <c:pt idx="0">
                  <c:v>0.74</c:v>
                </c:pt>
                <c:pt idx="1">
                  <c:v>0.78</c:v>
                </c:pt>
                <c:pt idx="2">
                  <c:v>0.85</c:v>
                </c:pt>
                <c:pt idx="3">
                  <c:v>0.94</c:v>
                </c:pt>
                <c:pt idx="4">
                  <c:v>0.98</c:v>
                </c:pt>
              </c:numCache>
            </c:numRef>
          </c:val>
          <c:extLst>
            <c:ext xmlns:c16="http://schemas.microsoft.com/office/drawing/2014/chart" uri="{C3380CC4-5D6E-409C-BE32-E72D297353CC}">
              <c16:uniqueId val="{00000001-F3D1-4AE8-8CBE-CF4C76DFCB39}"/>
            </c:ext>
          </c:extLst>
        </c:ser>
        <c:dLbls>
          <c:showLegendKey val="0"/>
          <c:showVal val="0"/>
          <c:showCatName val="0"/>
          <c:showSerName val="0"/>
          <c:showPercent val="0"/>
          <c:showBubbleSize val="0"/>
        </c:dLbls>
        <c:gapWidth val="219"/>
        <c:overlap val="-27"/>
        <c:axId val="432230872"/>
        <c:axId val="432234480"/>
      </c:barChart>
      <c:catAx>
        <c:axId val="432230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32234480"/>
        <c:crosses val="autoZero"/>
        <c:auto val="1"/>
        <c:lblAlgn val="ctr"/>
        <c:lblOffset val="100"/>
        <c:noMultiLvlLbl val="0"/>
      </c:catAx>
      <c:valAx>
        <c:axId val="432234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322308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18-07-17T00:26:17.458" idx="27">
    <p:pos x="10" y="10"/>
    <p:text>With almost 1% of human population affected, Epilepsy is one of the most commen neurological diseases, defined by any of the following conditions
the occurence of at least 2 unprovoked, that happen more than 24h apart
Or one unprovoked seizure and a 60 percentage probability of further seizures to occur over the next 10 years</p:text>
    <p:extLst>
      <p:ext uri="{C676402C-5697-4E1C-873F-D02D1690AC5C}">
        <p15:threadingInfo xmlns:p15="http://schemas.microsoft.com/office/powerpoint/2012/main" timeZoneBias="-1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18-07-17T01:55:18.565" idx="35">
    <p:pos x="10" y="10"/>
    <p:text>most researchers analyze eeg data by extracting features first and then classify them
but i have come across two interesting studies that do the classification without feature extraction
both are quite recent studies and both use data from a database of the Bonn University. The dataset contains 5 subsets with 100 segments of EEG or iEEG recordings each
each segment is 23.6 secs long, and the sampling size is 173.61 Hz</p:text>
    <p:extLst>
      <p:ext uri="{C676402C-5697-4E1C-873F-D02D1690AC5C}">
        <p15:threadingInfo xmlns:p15="http://schemas.microsoft.com/office/powerpoint/2012/main" timeZoneBias="-1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18-07-17T01:59:25.835" idx="36">
    <p:pos x="10" y="10"/>
    <p:text>first study is from 2017
it tries to classify healthy, preictal and seizure EEG
using a convolutional netw with 13 layers
results were pretty good, the model achieved an accuracy of over 88%</p:text>
    <p:extLst>
      <p:ext uri="{C676402C-5697-4E1C-873F-D02D1690AC5C}">
        <p15:threadingInfo xmlns:p15="http://schemas.microsoft.com/office/powerpoint/2012/main" timeZoneBias="-12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18-07-17T02:01:08.145" idx="37">
    <p:pos x="10" y="10"/>
    <p:text>second study also from 2017
the task was to classify healthy, interictal and seizure EEG
different types of recurrent netw were used, the best model achieved an accuracy of almost 100%</p:text>
    <p:extLst>
      <p:ext uri="{C676402C-5697-4E1C-873F-D02D1690AC5C}">
        <p15:threadingInfo xmlns:p15="http://schemas.microsoft.com/office/powerpoint/2012/main" timeZoneBias="-12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18-07-17T02:13:36.903" idx="38">
    <p:pos x="10" y="10"/>
    <p:text>Before go on with the presentation: wanted to mention that the next part might be a bit boring for most of you 
pretty sure you’re all very familiar with how artificial neurons look like and how they work, 
But I don’t want to skip this part completely, since all of this was very new to me, but I will try my best to keep this rather short.
classifying objects comes very natural to us, we do it every day, we do it more or less subconsciously. For example,…</p:text>
    <p:extLst>
      <p:ext uri="{C676402C-5697-4E1C-873F-D02D1690AC5C}">
        <p15:threadingInfo xmlns:p15="http://schemas.microsoft.com/office/powerpoint/2012/main" timeZoneBias="-12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2" dt="2018-07-17T02:17:39.972" idx="39">
    <p:pos x="10" y="10"/>
    <p:text>...we have no problem distinguishing a cat from a dog
or a happy face from the same face 4 years later
but when the classification task gets more complex, for example classifying medical data, we could only do it after years and years of training. And even then, experts do not always get it right
so here, artificial neural networks can really be a great support</p:text>
    <p:extLst>
      <p:ext uri="{C676402C-5697-4E1C-873F-D02D1690AC5C}">
        <p15:threadingInfo xmlns:p15="http://schemas.microsoft.com/office/powerpoint/2012/main" timeZoneBias="-12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2" dt="2018-07-17T02:21:25.871" idx="40">
    <p:pos x="10" y="10"/>
    <p:text>artificial neuron is based on biological neuron. 
You see the dendrites on the left, they are in charge of taking in chemical input and transforming that input into electrical impulses
These impulses are transferred to the cell body and if they exceed a certain threshold, another electrical impulse is generated and shot along the axon 
until it reaches the synapses, which connect the neuron to hundreds and thousands of other neurons
there this process is repeated</p:text>
    <p:extLst>
      <p:ext uri="{C676402C-5697-4E1C-873F-D02D1690AC5C}">
        <p15:threadingInfo xmlns:p15="http://schemas.microsoft.com/office/powerpoint/2012/main" timeZoneBias="-12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2" dt="2018-07-17T02:23:52.158" idx="41">
    <p:pos x="10" y="10"/>
    <p:text>artificial neuron works quite similar
we have the inputs over here, which are numerical. 
They are multiplied by weights</p:text>
    <p:extLst>
      <p:ext uri="{C676402C-5697-4E1C-873F-D02D1690AC5C}">
        <p15:threadingInfo xmlns:p15="http://schemas.microsoft.com/office/powerpoint/2012/main" timeZoneBias="-12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2" dt="2018-07-17T02:24:45.442" idx="42">
    <p:pos x="10" y="10"/>
    <p:text>and then summed up</p:text>
    <p:extLst>
      <p:ext uri="{C676402C-5697-4E1C-873F-D02D1690AC5C}">
        <p15:threadingInfo xmlns:p15="http://schemas.microsoft.com/office/powerpoint/2012/main" timeZoneBias="-12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2" dt="2018-07-17T02:25:07.004" idx="43">
    <p:pos x="10" y="10"/>
    <p:text>then bias / threshold is added and an activation function is mapped onto the calculation to add non-linearity</p:text>
    <p:extLst>
      <p:ext uri="{C676402C-5697-4E1C-873F-D02D1690AC5C}">
        <p15:threadingInfo xmlns:p15="http://schemas.microsoft.com/office/powerpoint/2012/main" timeZoneBias="-12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2" dt="2018-07-17T02:25:49.025" idx="44">
    <p:pos x="10" y="10"/>
    <p:text>...and thats how output is computed</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8-07-17T01:12:03.884" idx="28">
    <p:pos x="10" y="10"/>
    <p:text>And an epileptic seizure is defined as a momentary occurrence of signs or symptoms, that are caused by abnormal excessive or synchronous neuronal activity in the brain.
more than 40 types of different seizures. some very dramatic, others almost invisible 
and in general, seizures can be classified into generalized seizures, where the whole brain is affected, and focal seizures, where only a part of the brain is causing the seizure</p:text>
    <p:extLst>
      <p:ext uri="{C676402C-5697-4E1C-873F-D02D1690AC5C}">
        <p15:threadingInfo xmlns:p15="http://schemas.microsoft.com/office/powerpoint/2012/main" timeZoneBias="-12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2" dt="2018-07-17T02:26:20.801" idx="45">
    <p:pos x="10" y="10"/>
    <p:text>bias can be treated as 
the weight of an additional input with the value 1, ...</p:text>
    <p:extLst>
      <p:ext uri="{C676402C-5697-4E1C-873F-D02D1690AC5C}">
        <p15:threadingInfo xmlns:p15="http://schemas.microsoft.com/office/powerpoint/2012/main" timeZoneBias="-12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2" dt="2018-07-17T02:26:45.344" idx="46">
    <p:pos x="10" y="10"/>
    <p:text>which changes the calculation of the output to this.</p:text>
    <p:extLst>
      <p:ext uri="{C676402C-5697-4E1C-873F-D02D1690AC5C}">
        <p15:threadingInfo xmlns:p15="http://schemas.microsoft.com/office/powerpoint/2012/main" timeZoneBias="-12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2" dt="2018-07-17T02:27:28.899" idx="47">
    <p:pos x="10" y="10"/>
    <p:text>Multiple neurons and their interconnections build a neural network
in neural network: neurons organized in layers
here a very simple neural network, a fully connected feed forward, but there are of course other network topologies</p:text>
    <p:extLst>
      <p:ext uri="{C676402C-5697-4E1C-873F-D02D1690AC5C}">
        <p15:threadingInfo xmlns:p15="http://schemas.microsoft.com/office/powerpoint/2012/main" timeZoneBias="-12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2" dt="2018-07-17T02:29:01.789" idx="48">
    <p:pos x="10" y="10"/>
    <p:text>3 types of learning mechanisms:
supervised learning, unsupervised learning and reinforcement learning, but today, only the supervised learning will be of interest.
the inputs need to be labeled, meaning we need to know what output is to be expected. 
In the first iteration of the algorithm: weights initialized randomly
output computed and error between the network output and the expected output has to be calculated, 
then the error is propagated back layer by layer 
the weights are updated in a way that reduces the error
this is repeated until a stopping criterion is satisfied</p:text>
    <p:extLst>
      <p:ext uri="{C676402C-5697-4E1C-873F-D02D1690AC5C}">
        <p15:threadingInfo xmlns:p15="http://schemas.microsoft.com/office/powerpoint/2012/main" timeZoneBias="-12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2" dt="2018-07-17T02:32:21.528" idx="49">
    <p:pos x="10" y="10"/>
    <p:text>algorithm is called backprop. and maths behind it looks like this
we need labeled inputs, 
the output is calculated as already described, 
we also need a cost function to calculate the error. Here, we use the mean squared error as an example, but there are of course other cost functions. 
And we need a learning rate, that defines to what extent the weights are updated.</p:text>
    <p:extLst>
      <p:ext uri="{C676402C-5697-4E1C-873F-D02D1690AC5C}">
        <p15:threadingInfo xmlns:p15="http://schemas.microsoft.com/office/powerpoint/2012/main" timeZoneBias="-12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2" dt="2018-07-17T02:35:10.058" idx="50">
    <p:pos x="10" y="10"/>
    <p:text>aim: optimizing output by minimizing the error
For that: gradient descent, 
meaning we move along the negative gradient of the cost function until we reach its minimum
first step: calculating the derivative of the cost function E in regards to the weights by using the chain rule
and than adapting the weights by adding the negative of the derivativ we've calculated mulitplied by the learning rate</p:text>
    <p:extLst>
      <p:ext uri="{C676402C-5697-4E1C-873F-D02D1690AC5C}">
        <p15:threadingInfo xmlns:p15="http://schemas.microsoft.com/office/powerpoint/2012/main" timeZoneBias="-12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2" dt="2018-07-17T02:39:58.383" idx="51">
    <p:pos x="10" y="10"/>
    <p:text>Now after all this background information, let’s dive into what I have implemented so far</p:text>
    <p:extLst>
      <p:ext uri="{C676402C-5697-4E1C-873F-D02D1690AC5C}">
        <p15:threadingInfo xmlns:p15="http://schemas.microsoft.com/office/powerpoint/2012/main" timeZoneBias="-12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2" dt="2018-07-17T02:40:44.530" idx="52">
    <p:pos x="10" y="10"/>
    <p:text>The data I’ve been working with was provided by Valentin Neubert. He is a Ph.D student at the university of Marburg, also doing research on epilepsy
i used a small part of his data for my thesis, namely 24h of iEEG of an epileptic rat
iEEG recorded from an electrode that was placed on the hippocampus.
here you can see 8 seconds of the data</p:text>
    <p:extLst>
      <p:ext uri="{C676402C-5697-4E1C-873F-D02D1690AC5C}">
        <p15:threadingInfo xmlns:p15="http://schemas.microsoft.com/office/powerpoint/2012/main" timeZoneBias="-12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2" dt="2018-07-17T02:43:25.782" idx="53">
    <p:pos x="10" y="10"/>
    <p:text>first thing: going through the 24h of data and label parts of the signal as either seizure or non-seizure</p:text>
    <p:extLst>
      <p:ext uri="{C676402C-5697-4E1C-873F-D02D1690AC5C}">
        <p15:threadingInfo xmlns:p15="http://schemas.microsoft.com/office/powerpoint/2012/main" timeZoneBias="-12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2" dt="2018-07-17T02:46:45.752" idx="54">
    <p:pos x="10" y="10"/>
    <p:text>then segmented the data so that every input segment is 4 seconds long</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07-17T01:20:05.360" idx="29">
    <p:pos x="10" y="10"/>
    <p:text>causes of epilepsy very diverse and in most cases unknown
with up to 70% of the patients, we cannot tell what triggered epilepsy, but it is assumed that it's caused by genetic disunctions
For the rest, many reasons can be behind epilepsy, some of which are brain injuries or strokes, but also oxygen deficiancy or withdrawal from drugs / alcohol can cause epilepsy</p:text>
    <p:extLst>
      <p:ext uri="{C676402C-5697-4E1C-873F-D02D1690AC5C}">
        <p15:threadingInfo xmlns:p15="http://schemas.microsoft.com/office/powerpoint/2012/main" timeZoneBias="-120"/>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2" dt="2018-07-17T02:46:57.943" idx="55">
    <p:pos x="10" y="10"/>
    <p:text>size of each input segment is 2048 datapoints, the sampling rate is 512 Hz</p:text>
    <p:extLst>
      <p:ext uri="{C676402C-5697-4E1C-873F-D02D1690AC5C}">
        <p15:threadingInfo xmlns:p15="http://schemas.microsoft.com/office/powerpoint/2012/main" timeZoneBias="-120"/>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2" dt="2018-07-17T02:47:09.676" idx="56">
    <p:pos x="10" y="10"/>
    <p:text>going through the data, I could label 270 seizure segments, so I chose 270 segments of non-seizure segments as well</p:text>
    <p:extLst>
      <p:ext uri="{C676402C-5697-4E1C-873F-D02D1690AC5C}">
        <p15:threadingInfo xmlns:p15="http://schemas.microsoft.com/office/powerpoint/2012/main" timeZoneBias="-120"/>
      </p:ext>
    </p:extLst>
  </p:cm>
</p:cmLst>
</file>

<file path=ppt/comments/comment32.xml><?xml version="1.0" encoding="utf-8"?>
<p:cmLst xmlns:a="http://schemas.openxmlformats.org/drawingml/2006/main" xmlns:r="http://schemas.openxmlformats.org/officeDocument/2006/relationships" xmlns:p="http://schemas.openxmlformats.org/presentationml/2006/main">
  <p:cm authorId="2" dt="2018-07-17T02:47:23.966" idx="57">
    <p:pos x="10" y="10"/>
    <p:text>and last but not least: normalized the input using z-score normaliziation</p:text>
    <p:extLst>
      <p:ext uri="{C676402C-5697-4E1C-873F-D02D1690AC5C}">
        <p15:threadingInfo xmlns:p15="http://schemas.microsoft.com/office/powerpoint/2012/main" timeZoneBias="-120"/>
      </p:ext>
    </p:extLst>
  </p:cm>
</p:cmLst>
</file>

<file path=ppt/comments/comment33.xml><?xml version="1.0" encoding="utf-8"?>
<p:cmLst xmlns:a="http://schemas.openxmlformats.org/drawingml/2006/main" xmlns:r="http://schemas.openxmlformats.org/officeDocument/2006/relationships" xmlns:p="http://schemas.openxmlformats.org/presentationml/2006/main">
  <p:cm authorId="2" dt="2018-07-17T02:48:14.240" idx="58">
    <p:pos x="10" y="10"/>
    <p:text>networks I have tried out so far were fully connected networks and convolutional networks
Fully connected networks look like this. They have an input layer, a number of hidden layers and an output layer. 
each neuron of one layer is connected to each neuron in the next layer
the input is 1-dimensioinal and is passed in only one direction</p:text>
    <p:extLst>
      <p:ext uri="{C676402C-5697-4E1C-873F-D02D1690AC5C}">
        <p15:threadingInfo xmlns:p15="http://schemas.microsoft.com/office/powerpoint/2012/main" timeZoneBias="-120"/>
      </p:ext>
    </p:extLst>
  </p:cm>
</p:cmLst>
</file>

<file path=ppt/comments/comment34.xml><?xml version="1.0" encoding="utf-8"?>
<p:cmLst xmlns:a="http://schemas.openxmlformats.org/drawingml/2006/main" xmlns:r="http://schemas.openxmlformats.org/officeDocument/2006/relationships" xmlns:p="http://schemas.openxmlformats.org/presentationml/2006/main">
  <p:cm authorId="2" dt="2018-07-17T02:49:42.124" idx="59">
    <p:pos x="10" y="10"/>
    <p:text>output computed using the softmax function as activation function
The Softmax function calculates the probability distribution of the output classes, in my case there are only 2</p:text>
    <p:extLst>
      <p:ext uri="{C676402C-5697-4E1C-873F-D02D1690AC5C}">
        <p15:threadingInfo xmlns:p15="http://schemas.microsoft.com/office/powerpoint/2012/main" timeZoneBias="-120"/>
      </p:ext>
    </p:extLst>
  </p:cm>
</p:cmLst>
</file>

<file path=ppt/comments/comment35.xml><?xml version="1.0" encoding="utf-8"?>
<p:cmLst xmlns:a="http://schemas.openxmlformats.org/drawingml/2006/main" xmlns:r="http://schemas.openxmlformats.org/officeDocument/2006/relationships" xmlns:p="http://schemas.openxmlformats.org/presentationml/2006/main">
  <p:cm authorId="2" dt="2018-07-17T02:50:27.821" idx="60">
    <p:pos x="10" y="10"/>
    <p:text>so for the input, i have my 270 segemnts of seizure and non-seizure respectivly
I used ReLU for activation in the hidden layers
and softmax in the output layers
of course, i experimented with several parameters, for example the number of hidden layers, the number of neurons, and so on</p:text>
    <p:extLst>
      <p:ext uri="{C676402C-5697-4E1C-873F-D02D1690AC5C}">
        <p15:threadingInfo xmlns:p15="http://schemas.microsoft.com/office/powerpoint/2012/main" timeZoneBias="-120"/>
      </p:ext>
    </p:extLst>
  </p:cm>
</p:cmLst>
</file>

<file path=ppt/comments/comment36.xml><?xml version="1.0" encoding="utf-8"?>
<p:cmLst xmlns:a="http://schemas.openxmlformats.org/drawingml/2006/main" xmlns:r="http://schemas.openxmlformats.org/officeDocument/2006/relationships" xmlns:p="http://schemas.openxmlformats.org/presentationml/2006/main">
  <p:cm authorId="2" dt="2018-07-17T02:53:34.131" idx="61">
    <p:pos x="10" y="10"/>
    <p:text>next network I have tried out is a convolutional neural network or CNN. 
a little bit more complex than the fully connected network
input can have more than 1 dimension 
and it has 3 specialized layers. 
The convolutional layers for pattern detection, 
the pooling layers for reducing the input size, 
and fully connected layers, which we have already heard of.</p:text>
    <p:extLst>
      <p:ext uri="{C676402C-5697-4E1C-873F-D02D1690AC5C}">
        <p15:threadingInfo xmlns:p15="http://schemas.microsoft.com/office/powerpoint/2012/main" timeZoneBias="-120"/>
      </p:ext>
    </p:extLst>
  </p:cm>
</p:cmLst>
</file>

<file path=ppt/comments/comment37.xml><?xml version="1.0" encoding="utf-8"?>
<p:cmLst xmlns:a="http://schemas.openxmlformats.org/drawingml/2006/main" xmlns:r="http://schemas.openxmlformats.org/officeDocument/2006/relationships" xmlns:p="http://schemas.openxmlformats.org/presentationml/2006/main">
  <p:cm authorId="2" dt="2018-07-17T02:54:55.909" idx="62">
    <p:pos x="10" y="10"/>
    <p:text>convolutional layer consists of filters, also called kernels.
kernels can vary in size and number
Every kernel is specialized on detecting a specific pattern, 
In this example, we have this as an input 
and we want to decide whether it is an X or an O. 
As the first filter, we choose this 3x3 kernel that detects a diagonal line</p:text>
    <p:extLst>
      <p:ext uri="{C676402C-5697-4E1C-873F-D02D1690AC5C}">
        <p15:threadingInfo xmlns:p15="http://schemas.microsoft.com/office/powerpoint/2012/main" timeZoneBias="-120"/>
      </p:ext>
    </p:extLst>
  </p:cm>
</p:cmLst>
</file>

<file path=ppt/comments/comment38.xml><?xml version="1.0" encoding="utf-8"?>
<p:cmLst xmlns:a="http://schemas.openxmlformats.org/drawingml/2006/main" xmlns:r="http://schemas.openxmlformats.org/officeDocument/2006/relationships" xmlns:p="http://schemas.openxmlformats.org/presentationml/2006/main">
  <p:cm authorId="2" dt="2018-07-17T02:58:02.871" idx="63">
    <p:pos x="10" y="10"/>
    <p:text>what the kernel does is, 
instead of looking at the whole picture all at once, 
it looks at only a snippet of the input while sliding or convolving step by step across the whole input, trying to detect that one specific pattern.</p:text>
    <p:extLst>
      <p:ext uri="{C676402C-5697-4E1C-873F-D02D1690AC5C}">
        <p15:threadingInfo xmlns:p15="http://schemas.microsoft.com/office/powerpoint/2012/main" timeZoneBias="-120"/>
      </p:ext>
    </p:extLst>
  </p:cm>
</p:cmLst>
</file>

<file path=ppt/comments/comment39.xml><?xml version="1.0" encoding="utf-8"?>
<p:cmLst xmlns:a="http://schemas.openxmlformats.org/drawingml/2006/main" xmlns:r="http://schemas.openxmlformats.org/officeDocument/2006/relationships" xmlns:p="http://schemas.openxmlformats.org/presentationml/2006/main">
  <p:cm authorId="2" dt="2018-07-17T02:58:51.286" idx="65">
    <p:pos x="10" y="10"/>
    <p:text>like this..</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8-07-17T01:24:11.589" idx="30">
    <p:pos x="10" y="10"/>
    <p:text>the most common way to treat epilepsy: seizure medication
does not heal disease, but surpresses the symptoms. 
With seizure medication, up to 70% of the patients can live seizure-free
less common methods of treatment are epilepsy surgery, where the part of the brain that causes the seizure is removed. 
Or neurostimulation, which stimulates the brain using electrical impulses in order to make less sensitive to possible triggers of seizures</p:text>
    <p:extLst>
      <p:ext uri="{C676402C-5697-4E1C-873F-D02D1690AC5C}">
        <p15:threadingInfo xmlns:p15="http://schemas.microsoft.com/office/powerpoint/2012/main" timeZoneBias="-120"/>
      </p:ext>
    </p:extLst>
  </p:cm>
</p:cmLst>
</file>

<file path=ppt/comments/comment40.xml><?xml version="1.0" encoding="utf-8"?>
<p:cmLst xmlns:a="http://schemas.openxmlformats.org/drawingml/2006/main" xmlns:r="http://schemas.openxmlformats.org/officeDocument/2006/relationships" xmlns:p="http://schemas.openxmlformats.org/presentationml/2006/main">
  <p:cm authorId="2" dt="2018-07-17T02:58:35.954" idx="64">
    <p:pos x="10" y="10"/>
    <p:text>And aha – here the kernel detects the pattern
And the output is computed b multiplying and then summing up the highlighted values. 
And then that's divided by the number of the kernel elements</p:text>
    <p:extLst>
      <p:ext uri="{C676402C-5697-4E1C-873F-D02D1690AC5C}">
        <p15:threadingInfo xmlns:p15="http://schemas.microsoft.com/office/powerpoint/2012/main" timeZoneBias="-120"/>
      </p:ext>
    </p:extLst>
  </p:cm>
</p:cmLst>
</file>

<file path=ppt/comments/comment41.xml><?xml version="1.0" encoding="utf-8"?>
<p:cmLst xmlns:a="http://schemas.openxmlformats.org/drawingml/2006/main" xmlns:r="http://schemas.openxmlformats.org/officeDocument/2006/relationships" xmlns:p="http://schemas.openxmlformats.org/presentationml/2006/main">
  <p:cm authorId="2" dt="2018-07-17T03:02:44.608" idx="66">
    <p:pos x="10" y="10"/>
    <p:text>Of course, normally, more than one filter is needed. 
For detecting the X, these 3 filters would be fine.
This ouptput here serves as the input to the pooling layer</p:text>
    <p:extLst>
      <p:ext uri="{C676402C-5697-4E1C-873F-D02D1690AC5C}">
        <p15:threadingInfo xmlns:p15="http://schemas.microsoft.com/office/powerpoint/2012/main" timeZoneBias="-120"/>
      </p:ext>
    </p:extLst>
  </p:cm>
</p:cmLst>
</file>

<file path=ppt/comments/comment42.xml><?xml version="1.0" encoding="utf-8"?>
<p:cmLst xmlns:a="http://schemas.openxmlformats.org/drawingml/2006/main" xmlns:r="http://schemas.openxmlformats.org/officeDocument/2006/relationships" xmlns:p="http://schemas.openxmlformats.org/presentationml/2006/main">
  <p:cm authorId="2" dt="2018-07-17T03:03:40.696" idx="67">
    <p:pos x="10" y="10"/>
    <p:text>The pooling layer (down-sampling layer) reduces the size of its input
I used the max-pooling operation for these types of layers.</p:text>
    <p:extLst>
      <p:ext uri="{C676402C-5697-4E1C-873F-D02D1690AC5C}">
        <p15:threadingInfo xmlns:p15="http://schemas.microsoft.com/office/powerpoint/2012/main" timeZoneBias="-120"/>
      </p:ext>
    </p:extLst>
  </p:cm>
</p:cmLst>
</file>

<file path=ppt/comments/comment43.xml><?xml version="1.0" encoding="utf-8"?>
<p:cmLst xmlns:a="http://schemas.openxmlformats.org/drawingml/2006/main" xmlns:r="http://schemas.openxmlformats.org/officeDocument/2006/relationships" xmlns:p="http://schemas.openxmlformats.org/presentationml/2006/main">
  <p:cm authorId="2" dt="2018-07-17T03:04:15.279" idx="68">
    <p:pos x="10" y="10"/>
    <p:text>Like the filters of the convolutional layers, the windows of the pooling layers convolve across the input</p:text>
    <p:extLst>
      <p:ext uri="{C676402C-5697-4E1C-873F-D02D1690AC5C}">
        <p15:threadingInfo xmlns:p15="http://schemas.microsoft.com/office/powerpoint/2012/main" timeZoneBias="-120"/>
      </p:ext>
    </p:extLst>
  </p:cm>
</p:cmLst>
</file>

<file path=ppt/comments/comment44.xml><?xml version="1.0" encoding="utf-8"?>
<p:cmLst xmlns:a="http://schemas.openxmlformats.org/drawingml/2006/main" xmlns:r="http://schemas.openxmlformats.org/officeDocument/2006/relationships" xmlns:p="http://schemas.openxmlformats.org/presentationml/2006/main">
  <p:cm authorId="2" dt="2018-07-17T03:04:37.366" idx="69">
    <p:pos x="10" y="10"/>
    <p:text>and the max-pooling operation selects only the maximum value in each feature map for the output</p:text>
    <p:extLst>
      <p:ext uri="{C676402C-5697-4E1C-873F-D02D1690AC5C}">
        <p15:threadingInfo xmlns:p15="http://schemas.microsoft.com/office/powerpoint/2012/main" timeZoneBias="-120"/>
      </p:ext>
    </p:extLst>
  </p:cm>
</p:cmLst>
</file>

<file path=ppt/comments/comment45.xml><?xml version="1.0" encoding="utf-8"?>
<p:cmLst xmlns:a="http://schemas.openxmlformats.org/drawingml/2006/main" xmlns:r="http://schemas.openxmlformats.org/officeDocument/2006/relationships" xmlns:p="http://schemas.openxmlformats.org/presentationml/2006/main">
  <p:cm authorId="2" dt="2018-07-17T03:05:27.214" idx="70">
    <p:pos x="10" y="10"/>
    <p:text>at the end, the pooling outputs are flattened and concatenated 
before serving as an input for the fully connected layer, 
again with softmax as the activation function.</p:text>
    <p:extLst>
      <p:ext uri="{C676402C-5697-4E1C-873F-D02D1690AC5C}">
        <p15:threadingInfo xmlns:p15="http://schemas.microsoft.com/office/powerpoint/2012/main" timeZoneBias="-120"/>
      </p:ext>
    </p:extLst>
  </p:cm>
</p:cmLst>
</file>

<file path=ppt/comments/comment46.xml><?xml version="1.0" encoding="utf-8"?>
<p:cmLst xmlns:a="http://schemas.openxmlformats.org/drawingml/2006/main" xmlns:r="http://schemas.openxmlformats.org/officeDocument/2006/relationships" xmlns:p="http://schemas.openxmlformats.org/presentationml/2006/main">
  <p:cm authorId="2" dt="2018-07-17T03:06:07.273" idx="71">
    <p:pos x="10" y="10"/>
    <p:text>This is how the model looks like, 
i have an input layer
then blocks of convolutional and pooling layers
and fully connected layers to calculate the network output
again, i have tried out different numbers of layers and parameters</p:text>
    <p:extLst>
      <p:ext uri="{C676402C-5697-4E1C-873F-D02D1690AC5C}">
        <p15:threadingInfo xmlns:p15="http://schemas.microsoft.com/office/powerpoint/2012/main" timeZoneBias="-120"/>
      </p:ext>
    </p:extLst>
  </p:cm>
</p:cmLst>
</file>

<file path=ppt/comments/comment47.xml><?xml version="1.0" encoding="utf-8"?>
<p:cmLst xmlns:a="http://schemas.openxmlformats.org/drawingml/2006/main" xmlns:r="http://schemas.openxmlformats.org/officeDocument/2006/relationships" xmlns:p="http://schemas.openxmlformats.org/presentationml/2006/main">
  <p:cm authorId="2" dt="2018-07-17T03:07:43.012" idx="72">
    <p:pos x="10" y="10"/>
    <p:text>So now to the results</p:text>
    <p:extLst>
      <p:ext uri="{C676402C-5697-4E1C-873F-D02D1690AC5C}">
        <p15:threadingInfo xmlns:p15="http://schemas.microsoft.com/office/powerpoint/2012/main" timeZoneBias="-120"/>
      </p:ext>
    </p:extLst>
  </p:cm>
</p:cmLst>
</file>

<file path=ppt/comments/comment48.xml><?xml version="1.0" encoding="utf-8"?>
<p:cmLst xmlns:a="http://schemas.openxmlformats.org/drawingml/2006/main" xmlns:r="http://schemas.openxmlformats.org/officeDocument/2006/relationships" xmlns:p="http://schemas.openxmlformats.org/presentationml/2006/main">
  <p:cm authorId="2" dt="2018-07-17T03:07:53.747" idx="73">
    <p:pos x="10" y="10"/>
    <p:text>well my early results were...not so good. The fully connected networks only have a testing accuracy of around 50%, even though the training was really good
i thought that maybe it's because of the network structure, and i hoped that the CNN would do a better job, but..</p:text>
    <p:extLst>
      <p:ext uri="{C676402C-5697-4E1C-873F-D02D1690AC5C}">
        <p15:threadingInfo xmlns:p15="http://schemas.microsoft.com/office/powerpoint/2012/main" timeZoneBias="-120"/>
      </p:ext>
    </p:extLst>
  </p:cm>
</p:cmLst>
</file>

<file path=ppt/comments/comment49.xml><?xml version="1.0" encoding="utf-8"?>
<p:cmLst xmlns:a="http://schemas.openxmlformats.org/drawingml/2006/main" xmlns:r="http://schemas.openxmlformats.org/officeDocument/2006/relationships" xmlns:p="http://schemas.openxmlformats.org/presentationml/2006/main">
  <p:cm authorId="2" dt="2018-07-17T03:09:53.824" idx="74">
    <p:pos x="10" y="10"/>
    <p:text>...it did not. 
again, training accuracy was above 90% and the testing was not much better than guessing
and it did not seem to matter how i chose the parameters or whether i added or deleted layers, 
both networks performed very poorly in the testing</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6-28T11:55:22.215" idx="1">
    <p:pos x="20" y="0"/>
    <p:text>Epilepsy is diagnosed using EEG or Electroencephalograms. 
want to show you a video of an EEG recording. The patient is a young girl who suffers from so-called absence seizures and the eeg is recorded using multichannel surface eeg
And the seizure occurs, you will see a very interesting change not only in frequency and amplitude of the eeg, but also in the rhythm and the pattern of the waves</p:text>
    <p:extLst mod="1">
      <p:ext uri="{C676402C-5697-4E1C-873F-D02D1690AC5C}">
        <p15:threadingInfo xmlns:p15="http://schemas.microsoft.com/office/powerpoint/2012/main" timeZoneBias="-120"/>
      </p:ext>
    </p:extLst>
  </p:cm>
</p:cmLst>
</file>

<file path=ppt/comments/comment50.xml><?xml version="1.0" encoding="utf-8"?>
<p:cmLst xmlns:a="http://schemas.openxmlformats.org/drawingml/2006/main" xmlns:r="http://schemas.openxmlformats.org/officeDocument/2006/relationships" xmlns:p="http://schemas.openxmlformats.org/presentationml/2006/main">
  <p:cm authorId="2" dt="2018-07-17T03:12:20.661" idx="75">
    <p:pos x="10" y="10"/>
    <p:text>so whats definitely very noticably was the high training accuracy and the much lower testing accuracy</p:text>
    <p:extLst>
      <p:ext uri="{C676402C-5697-4E1C-873F-D02D1690AC5C}">
        <p15:threadingInfo xmlns:p15="http://schemas.microsoft.com/office/powerpoint/2012/main" timeZoneBias="-120"/>
      </p:ext>
    </p:extLst>
  </p:cm>
</p:cmLst>
</file>

<file path=ppt/comments/comment51.xml><?xml version="1.0" encoding="utf-8"?>
<p:cmLst xmlns:a="http://schemas.openxmlformats.org/drawingml/2006/main" xmlns:r="http://schemas.openxmlformats.org/officeDocument/2006/relationships" xmlns:p="http://schemas.openxmlformats.org/presentationml/2006/main">
  <p:cm authorId="2" dt="2018-07-17T03:12:57.963" idx="76">
    <p:pos x="10" y="10"/>
    <p:text>possible reasons for these results are:
that the parameters were not well chosen
the network structures are not suitable for this task
or the networks were overfitting, meaning the network structures were so complex, that it's quite easy to perfectly fit the dataset, but the model does not generalize well.</p:text>
    <p:extLst>
      <p:ext uri="{C676402C-5697-4E1C-873F-D02D1690AC5C}">
        <p15:threadingInfo xmlns:p15="http://schemas.microsoft.com/office/powerpoint/2012/main" timeZoneBias="-120"/>
      </p:ext>
    </p:extLst>
  </p:cm>
</p:cmLst>
</file>

<file path=ppt/comments/comment52.xml><?xml version="1.0" encoding="utf-8"?>
<p:cmLst xmlns:a="http://schemas.openxmlformats.org/drawingml/2006/main" xmlns:r="http://schemas.openxmlformats.org/officeDocument/2006/relationships" xmlns:p="http://schemas.openxmlformats.org/presentationml/2006/main">
  <p:cm authorId="2" dt="2018-07-17T03:18:00.941" idx="77">
    <p:pos x="10" y="10"/>
    <p:text>possible solutions for those problems would be experimenting with the parameters.
but since i have tried out a LOT of different values and could not achieve any improvement, i was pretty sure it was not a problem concerning the parameters
and since a lot of papers suggested that CNNs were very suitable for this kind of classification, i doubt it was because of the network structure
so that leaves overfitting. And in order to prevent the network from overfitting, i could have reduced the complexitiy of the models, get more input data or add a dropout layer to the networks. 
i decided to do the last one</p:text>
    <p:extLst>
      <p:ext uri="{C676402C-5697-4E1C-873F-D02D1690AC5C}">
        <p15:threadingInfo xmlns:p15="http://schemas.microsoft.com/office/powerpoint/2012/main" timeZoneBias="-120"/>
      </p:ext>
    </p:extLst>
  </p:cm>
</p:cmLst>
</file>

<file path=ppt/comments/comment53.xml><?xml version="1.0" encoding="utf-8"?>
<p:cmLst xmlns:a="http://schemas.openxmlformats.org/drawingml/2006/main" xmlns:r="http://schemas.openxmlformats.org/officeDocument/2006/relationships" xmlns:p="http://schemas.openxmlformats.org/presentationml/2006/main">
  <p:cm authorId="2" dt="2018-07-17T03:31:28.665" idx="78">
    <p:pos x="10" y="10"/>
    <p:text>So what i did was adding a dropout layer before calculating the output, 
to prevent the model from learning too fast, so it wont overfit the data</p:text>
    <p:extLst>
      <p:ext uri="{C676402C-5697-4E1C-873F-D02D1690AC5C}">
        <p15:threadingInfo xmlns:p15="http://schemas.microsoft.com/office/powerpoint/2012/main" timeZoneBias="-120"/>
      </p:ext>
    </p:extLst>
  </p:cm>
</p:cmLst>
</file>

<file path=ppt/comments/comment54.xml><?xml version="1.0" encoding="utf-8"?>
<p:cmLst xmlns:a="http://schemas.openxmlformats.org/drawingml/2006/main" xmlns:r="http://schemas.openxmlformats.org/officeDocument/2006/relationships" xmlns:p="http://schemas.openxmlformats.org/presentationml/2006/main">
  <p:cm authorId="2" dt="2018-07-17T03:32:39.598" idx="79">
    <p:pos x="10" y="10"/>
    <p:text>The resluts of the fully connected network after adding the dropout look like this
still not good
but the difference between the training and testing is much smaller now, so overfitting doesn't seem to be a problem anymore.
but still, the results dont seem very promising</p:text>
    <p:extLst>
      <p:ext uri="{C676402C-5697-4E1C-873F-D02D1690AC5C}">
        <p15:threadingInfo xmlns:p15="http://schemas.microsoft.com/office/powerpoint/2012/main" timeZoneBias="-120"/>
      </p:ext>
    </p:extLst>
  </p:cm>
</p:cmLst>
</file>

<file path=ppt/comments/comment55.xml><?xml version="1.0" encoding="utf-8"?>
<p:cmLst xmlns:a="http://schemas.openxmlformats.org/drawingml/2006/main" xmlns:r="http://schemas.openxmlformats.org/officeDocument/2006/relationships" xmlns:p="http://schemas.openxmlformats.org/presentationml/2006/main">
  <p:cm authorId="2" dt="2018-07-17T03:34:45.642" idx="80">
    <p:pos x="10" y="10"/>
    <p:text>But the convolutional network does a great job now.
the training accuracy is very high, but this time, the testing accuracy also looks quite promising
the model with 5 convolutional and 5 pooling layers has an accuracy of 98% and the others also did well</p:text>
    <p:extLst>
      <p:ext uri="{C676402C-5697-4E1C-873F-D02D1690AC5C}">
        <p15:threadingInfo xmlns:p15="http://schemas.microsoft.com/office/powerpoint/2012/main" timeZoneBias="-120"/>
      </p:ext>
    </p:extLst>
  </p:cm>
</p:cmLst>
</file>

<file path=ppt/comments/comment56.xml><?xml version="1.0" encoding="utf-8"?>
<p:cmLst xmlns:a="http://schemas.openxmlformats.org/drawingml/2006/main" xmlns:r="http://schemas.openxmlformats.org/officeDocument/2006/relationships" xmlns:p="http://schemas.openxmlformats.org/presentationml/2006/main">
  <p:cm authorId="2" dt="2018-07-17T03:38:01.955" idx="81">
    <p:pos x="10" y="10"/>
    <p:text>So overfitting doesnt seem to be a problem anymore
the fully connected networks still performs very poorly,
but the convolutonal model had good results after adding dropout</p:text>
    <p:extLst>
      <p:ext uri="{C676402C-5697-4E1C-873F-D02D1690AC5C}">
        <p15:threadingInfo xmlns:p15="http://schemas.microsoft.com/office/powerpoint/2012/main" timeZoneBias="-120"/>
      </p:ext>
    </p:extLst>
  </p:cm>
</p:cmLst>
</file>

<file path=ppt/comments/comment57.xml><?xml version="1.0" encoding="utf-8"?>
<p:cmLst xmlns:a="http://schemas.openxmlformats.org/drawingml/2006/main" xmlns:r="http://schemas.openxmlformats.org/officeDocument/2006/relationships" xmlns:p="http://schemas.openxmlformats.org/presentationml/2006/main">
  <p:cm authorId="2" dt="2018-07-17T03:39:05.556" idx="82">
    <p:pos x="10" y="10"/>
    <p:text>i think that the fully connected network is just not complex enough to do the task, of course i could try letting it run for like 100 iterations, but i doubt the results will improve
the convolutional network seems suitable
but, i have to mention one thing. The input i worked with was very clear, it was pretty obvious so detect seizures and non-seizures, 
so the good performance of the convolutional network could have something to do with that</p:text>
    <p:extLst>
      <p:ext uri="{C676402C-5697-4E1C-873F-D02D1690AC5C}">
        <p15:threadingInfo xmlns:p15="http://schemas.microsoft.com/office/powerpoint/2012/main" timeZoneBias="-120"/>
      </p:ext>
    </p:extLst>
  </p:cm>
</p:cmLst>
</file>

<file path=ppt/comments/comment58.xml><?xml version="1.0" encoding="utf-8"?>
<p:cmLst xmlns:a="http://schemas.openxmlformats.org/drawingml/2006/main" xmlns:r="http://schemas.openxmlformats.org/officeDocument/2006/relationships" xmlns:p="http://schemas.openxmlformats.org/presentationml/2006/main">
  <p:cm authorId="2" dt="2018-07-17T03:41:36.529" idx="83">
    <p:pos x="6429" y="1229"/>
    <p:text>nevertheless, i was very happy to be able to varify the good resluts from other research papers with the convolutional network,
with the fully connected one not so much</p:text>
    <p:extLst>
      <p:ext uri="{C676402C-5697-4E1C-873F-D02D1690AC5C}">
        <p15:threadingInfo xmlns:p15="http://schemas.microsoft.com/office/powerpoint/2012/main" timeZoneBias="-120"/>
      </p:ext>
    </p:extLst>
  </p:cm>
</p:cmLst>
</file>

<file path=ppt/comments/comment59.xml><?xml version="1.0" encoding="utf-8"?>
<p:cmLst xmlns:a="http://schemas.openxmlformats.org/drawingml/2006/main" xmlns:r="http://schemas.openxmlformats.org/officeDocument/2006/relationships" xmlns:p="http://schemas.openxmlformats.org/presentationml/2006/main">
  <p:cm authorId="2" dt="2018-07-17T03:43:25.285" idx="84">
    <p:pos x="10" y="10"/>
    <p:text>and what i want to do next is
try out the classification with different inout data, maybe input data where the seizrues are not as obvious,
just to see how the convolutional model perfoms then.
then for comparison's sake, i want to set up a recurrent network
and what would also be intersting to do is to find a way to work with continous input.
Here i did the eeg classification with independent segments, but it would be nice to be able to analyze continous data
i dont know how i will implement those ideas, yet, but thats what i will be working on for the next days and weeks</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18-07-17T01:33:17.498" idx="31">
    <p:pos x="10" y="10"/>
    <p:text/>
    <p:extLst>
      <p:ext uri="{C676402C-5697-4E1C-873F-D02D1690AC5C}">
        <p15:threadingInfo xmlns:p15="http://schemas.microsoft.com/office/powerpoint/2012/main" timeZoneBias="-120"/>
      </p:ext>
    </p:extLst>
  </p:cm>
  <p:cm authorId="2" dt="2018-07-17T01:35:53.409" idx="32">
    <p:pos x="10" y="146"/>
    <p:text>as already mentioned, what you saw in the video was a surface eeg, which is the most common method of eeg recording. It uses electrodes that are placed onto the scalp tó measure the electrical activity of the cerebral cortex. 
and each electrode corresponds to one of these lines
theres also: intercranial eeg or iEEG, where the electrodes are placed directly onto the scull
right: patterns in a normal eeg recording. high frequncies associated with high levels of concentration or stress; low frequencies imply calm situations, such as sleeping or daydreaming</p:text>
    <p:extLst>
      <p:ext uri="{C676402C-5697-4E1C-873F-D02D1690AC5C}">
        <p15:threadingInfo xmlns:p15="http://schemas.microsoft.com/office/powerpoint/2012/main" timeZoneBias="-120">
          <p15:parentCm authorId="2" idx="31"/>
        </p15:threadingInfo>
      </p:ext>
    </p:extLst>
  </p:cm>
</p:cmLst>
</file>

<file path=ppt/comments/comment60.xml><?xml version="1.0" encoding="utf-8"?>
<p:cmLst xmlns:a="http://schemas.openxmlformats.org/drawingml/2006/main" xmlns:r="http://schemas.openxmlformats.org/officeDocument/2006/relationships" xmlns:p="http://schemas.openxmlformats.org/presentationml/2006/main">
  <p:cm authorId="2" dt="2018-07-02T00:52:37.110" idx="6">
    <p:pos x="10" y="10"/>
    <p:text>minimizing the error looks something like this. when we first initialize the weights, our output and the label will most likely not match. If the weights are too high or too low, there will be an error that we can calculate using the cost function. to minimize the error, we have to find the minimum of the cost function by following the negative gradient. To DO: derivative of cost function!
gradient descent erklären</p:text>
    <p:extLst mod="1">
      <p:ext uri="{C676402C-5697-4E1C-873F-D02D1690AC5C}">
        <p15:threadingInfo xmlns:p15="http://schemas.microsoft.com/office/powerpoint/2012/main" timeZoneBias="-120"/>
      </p:ext>
    </p:extLst>
  </p:cm>
</p:cmLst>
</file>

<file path=ppt/comments/comment61.xml><?xml version="1.0" encoding="utf-8"?>
<p:cmLst xmlns:a="http://schemas.openxmlformats.org/drawingml/2006/main" xmlns:r="http://schemas.openxmlformats.org/officeDocument/2006/relationships" xmlns:p="http://schemas.openxmlformats.org/presentationml/2006/main">
  <p:cm authorId="2" dt="2018-07-02T00:52:37.110" idx="6">
    <p:pos x="10" y="10"/>
    <p:text>minimizing the error looks something like this. when we first initialize the weights, our output and the label will most likely not match. If the weights are too high or too low, there will be an error that we can calculate using the cost function. to minimize the error, we have to find the minimum of the cost function by following the negative gradient. To DO: derivative / derivation (???) of cost function!
gradient descent erklären</p:text>
    <p:extLst mod="1">
      <p:ext uri="{C676402C-5697-4E1C-873F-D02D1690AC5C}">
        <p15:threadingInfo xmlns:p15="http://schemas.microsoft.com/office/powerpoint/2012/main" timeZoneBias="-120"/>
      </p:ext>
    </p:extLst>
  </p:cm>
</p:cmLst>
</file>

<file path=ppt/comments/comment62.xml><?xml version="1.0" encoding="utf-8"?>
<p:cmLst xmlns:a="http://schemas.openxmlformats.org/drawingml/2006/main" xmlns:r="http://schemas.openxmlformats.org/officeDocument/2006/relationships" xmlns:p="http://schemas.openxmlformats.org/presentationml/2006/main">
  <p:cm authorId="2" dt="2018-07-02T00:52:37.110" idx="6">
    <p:pos x="10" y="10"/>
    <p:text>adopt weights with learning rate in opposite direction of the error</p:text>
    <p:extLst mod="1">
      <p:ext uri="{C676402C-5697-4E1C-873F-D02D1690AC5C}">
        <p15:threadingInfo xmlns:p15="http://schemas.microsoft.com/office/powerpoint/2012/main" timeZoneBias="-120"/>
      </p:ext>
    </p:extLst>
  </p:cm>
</p:cmLst>
</file>

<file path=ppt/comments/comment63.xml><?xml version="1.0" encoding="utf-8"?>
<p:cmLst xmlns:a="http://schemas.openxmlformats.org/drawingml/2006/main" xmlns:r="http://schemas.openxmlformats.org/officeDocument/2006/relationships" xmlns:p="http://schemas.openxmlformats.org/presentationml/2006/main">
  <p:cm authorId="2" dt="2018-07-03T01:03:11.755" idx="8">
    <p:pos x="2703" y="2918"/>
    <p:text>deswegen muss phi differenzierbar sein!</p:text>
    <p:extLst>
      <p:ext uri="{C676402C-5697-4E1C-873F-D02D1690AC5C}">
        <p15:threadingInfo xmlns:p15="http://schemas.microsoft.com/office/powerpoint/2012/main" timeZoneBias="-120"/>
      </p:ext>
    </p:extLst>
  </p:cm>
</p:cmLst>
</file>

<file path=ppt/comments/comment64.xml><?xml version="1.0" encoding="utf-8"?>
<p:cmLst xmlns:a="http://schemas.openxmlformats.org/drawingml/2006/main" xmlns:r="http://schemas.openxmlformats.org/officeDocument/2006/relationships" xmlns:p="http://schemas.openxmlformats.org/presentationml/2006/main">
  <p:cm authorId="2" dt="2018-06-30T18:20:57.276" idx="4">
    <p:pos x="10" y="10"/>
    <p:text>Wofür eine Activation function?
warum non-linear und differentiable?</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18-07-17T01:39:31.730" idx="33">
    <p:pos x="10" y="10"/>
    <p:text>what distinguishes epilepsy typical eeg patterns from healthy ones are: much higher amplitude und frequency during a seizure, 
also: the patterns much more synchronous
polyspikes / spikewave: during seizrue
other two: between seizures
please keep in mind: not all patients show these patterns in their EEG, sometimes the EEG recording of an epileptic person shows no visible abnormalities. 
also: occurence of the patterns do not necessarily mean there's something wrong either. Thats why the eeg alone is not enough to diagnose epilepsy for certain, but it is the most accurate and important method
with early detection of those epilepsy typical patterms, physicians can minimize the consequences and prevent possible damages caused by epilepsy and epileptic seizures
first step for this is a classification of the eeg data</p:text>
    <p:extLst>
      <p:ext uri="{C676402C-5697-4E1C-873F-D02D1690AC5C}">
        <p15:threadingInfo xmlns:p15="http://schemas.microsoft.com/office/powerpoint/2012/main" timeZoneBias="-1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18-07-16T20:11:36.457" idx="26">
    <p:pos x="146" y="146"/>
    <p:text>traditionally, visual monitoring is used for classifying EEG data, but this method has 2 major drawbacks
1) very time consuming
2) very subjective, since the result depends mostly on the readers expertise level
therefore: reliable computer-aided system for automated eeg classification is desirable
the current SOA methods extract specific features from an recordings first, and then use machine learning techniques to do classification on those extracted features</p:text>
    <p:extLst mod="1">
      <p:ext uri="{C676402C-5697-4E1C-873F-D02D1690AC5C}">
        <p15:threadingInfo xmlns:p15="http://schemas.microsoft.com/office/powerpoint/2012/main" timeZoneBias="-1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18-07-17T01:54:02.914" idx="34">
    <p:pos x="10" y="10"/>
    <p:text>but with advancement in machine learning: i want to propose a method using just the  raw data, and doing the classification without any feature extraction
also: i want to do this task with different types of network structurs to see which one perfomrs the best</p:text>
    <p:extLst>
      <p:ext uri="{C676402C-5697-4E1C-873F-D02D1690AC5C}">
        <p15:threadingInfo xmlns:p15="http://schemas.microsoft.com/office/powerpoint/2012/main" timeZoneBias="-1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EF5F27-C53F-4A1A-89F1-32BB8B788B40}" type="datetimeFigureOut">
              <a:rPr lang="de-DE" smtClean="0"/>
              <a:t>26.08.2018</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4B588D-CEA6-45BB-ACCC-44B694292AD0}" type="slidenum">
              <a:rPr lang="de-DE" smtClean="0"/>
              <a:t>‹Nr.›</a:t>
            </a:fld>
            <a:endParaRPr lang="de-DE" dirty="0"/>
          </a:p>
        </p:txBody>
      </p:sp>
    </p:spTree>
    <p:extLst>
      <p:ext uri="{BB962C8B-B14F-4D97-AF65-F5344CB8AC3E}">
        <p14:creationId xmlns:p14="http://schemas.microsoft.com/office/powerpoint/2010/main" val="2962475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1</a:t>
            </a:fld>
            <a:endParaRPr lang="de-DE" dirty="0"/>
          </a:p>
        </p:txBody>
      </p:sp>
    </p:spTree>
    <p:extLst>
      <p:ext uri="{BB962C8B-B14F-4D97-AF65-F5344CB8AC3E}">
        <p14:creationId xmlns:p14="http://schemas.microsoft.com/office/powerpoint/2010/main" val="2771837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10</a:t>
            </a:fld>
            <a:endParaRPr lang="de-DE" dirty="0"/>
          </a:p>
        </p:txBody>
      </p:sp>
    </p:spTree>
    <p:extLst>
      <p:ext uri="{BB962C8B-B14F-4D97-AF65-F5344CB8AC3E}">
        <p14:creationId xmlns:p14="http://schemas.microsoft.com/office/powerpoint/2010/main" val="3615299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11</a:t>
            </a:fld>
            <a:endParaRPr lang="de-DE" dirty="0"/>
          </a:p>
        </p:txBody>
      </p:sp>
    </p:spTree>
    <p:extLst>
      <p:ext uri="{BB962C8B-B14F-4D97-AF65-F5344CB8AC3E}">
        <p14:creationId xmlns:p14="http://schemas.microsoft.com/office/powerpoint/2010/main" val="2262051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12</a:t>
            </a:fld>
            <a:endParaRPr lang="de-DE" dirty="0"/>
          </a:p>
        </p:txBody>
      </p:sp>
    </p:spTree>
    <p:extLst>
      <p:ext uri="{BB962C8B-B14F-4D97-AF65-F5344CB8AC3E}">
        <p14:creationId xmlns:p14="http://schemas.microsoft.com/office/powerpoint/2010/main" val="2468946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13</a:t>
            </a:fld>
            <a:endParaRPr lang="de-DE" dirty="0"/>
          </a:p>
        </p:txBody>
      </p:sp>
    </p:spTree>
    <p:extLst>
      <p:ext uri="{BB962C8B-B14F-4D97-AF65-F5344CB8AC3E}">
        <p14:creationId xmlns:p14="http://schemas.microsoft.com/office/powerpoint/2010/main" val="80586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14</a:t>
            </a:fld>
            <a:endParaRPr lang="de-DE" dirty="0"/>
          </a:p>
        </p:txBody>
      </p:sp>
    </p:spTree>
    <p:extLst>
      <p:ext uri="{BB962C8B-B14F-4D97-AF65-F5344CB8AC3E}">
        <p14:creationId xmlns:p14="http://schemas.microsoft.com/office/powerpoint/2010/main" val="317761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15</a:t>
            </a:fld>
            <a:endParaRPr lang="de-DE" dirty="0"/>
          </a:p>
        </p:txBody>
      </p:sp>
    </p:spTree>
    <p:extLst>
      <p:ext uri="{BB962C8B-B14F-4D97-AF65-F5344CB8AC3E}">
        <p14:creationId xmlns:p14="http://schemas.microsoft.com/office/powerpoint/2010/main" val="2225359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16</a:t>
            </a:fld>
            <a:endParaRPr lang="de-DE" dirty="0"/>
          </a:p>
        </p:txBody>
      </p:sp>
    </p:spTree>
    <p:extLst>
      <p:ext uri="{BB962C8B-B14F-4D97-AF65-F5344CB8AC3E}">
        <p14:creationId xmlns:p14="http://schemas.microsoft.com/office/powerpoint/2010/main" val="2451858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17</a:t>
            </a:fld>
            <a:endParaRPr lang="de-DE" dirty="0"/>
          </a:p>
        </p:txBody>
      </p:sp>
    </p:spTree>
    <p:extLst>
      <p:ext uri="{BB962C8B-B14F-4D97-AF65-F5344CB8AC3E}">
        <p14:creationId xmlns:p14="http://schemas.microsoft.com/office/powerpoint/2010/main" val="1897727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18</a:t>
            </a:fld>
            <a:endParaRPr lang="de-DE" dirty="0"/>
          </a:p>
        </p:txBody>
      </p:sp>
    </p:spTree>
    <p:extLst>
      <p:ext uri="{BB962C8B-B14F-4D97-AF65-F5344CB8AC3E}">
        <p14:creationId xmlns:p14="http://schemas.microsoft.com/office/powerpoint/2010/main" val="2839000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19</a:t>
            </a:fld>
            <a:endParaRPr lang="de-DE" dirty="0"/>
          </a:p>
        </p:txBody>
      </p:sp>
    </p:spTree>
    <p:extLst>
      <p:ext uri="{BB962C8B-B14F-4D97-AF65-F5344CB8AC3E}">
        <p14:creationId xmlns:p14="http://schemas.microsoft.com/office/powerpoint/2010/main" val="4232756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2</a:t>
            </a:fld>
            <a:endParaRPr lang="de-DE" dirty="0"/>
          </a:p>
        </p:txBody>
      </p:sp>
    </p:spTree>
    <p:extLst>
      <p:ext uri="{BB962C8B-B14F-4D97-AF65-F5344CB8AC3E}">
        <p14:creationId xmlns:p14="http://schemas.microsoft.com/office/powerpoint/2010/main" val="1749547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20</a:t>
            </a:fld>
            <a:endParaRPr lang="de-DE" dirty="0"/>
          </a:p>
        </p:txBody>
      </p:sp>
    </p:spTree>
    <p:extLst>
      <p:ext uri="{BB962C8B-B14F-4D97-AF65-F5344CB8AC3E}">
        <p14:creationId xmlns:p14="http://schemas.microsoft.com/office/powerpoint/2010/main" val="373536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21</a:t>
            </a:fld>
            <a:endParaRPr lang="de-DE" dirty="0"/>
          </a:p>
        </p:txBody>
      </p:sp>
    </p:spTree>
    <p:extLst>
      <p:ext uri="{BB962C8B-B14F-4D97-AF65-F5344CB8AC3E}">
        <p14:creationId xmlns:p14="http://schemas.microsoft.com/office/powerpoint/2010/main" val="3389958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22</a:t>
            </a:fld>
            <a:endParaRPr lang="de-DE" dirty="0"/>
          </a:p>
        </p:txBody>
      </p:sp>
    </p:spTree>
    <p:extLst>
      <p:ext uri="{BB962C8B-B14F-4D97-AF65-F5344CB8AC3E}">
        <p14:creationId xmlns:p14="http://schemas.microsoft.com/office/powerpoint/2010/main" val="2987100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23</a:t>
            </a:fld>
            <a:endParaRPr lang="de-DE" dirty="0"/>
          </a:p>
        </p:txBody>
      </p:sp>
    </p:spTree>
    <p:extLst>
      <p:ext uri="{BB962C8B-B14F-4D97-AF65-F5344CB8AC3E}">
        <p14:creationId xmlns:p14="http://schemas.microsoft.com/office/powerpoint/2010/main" val="1162704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24</a:t>
            </a:fld>
            <a:endParaRPr lang="de-DE" dirty="0"/>
          </a:p>
        </p:txBody>
      </p:sp>
    </p:spTree>
    <p:extLst>
      <p:ext uri="{BB962C8B-B14F-4D97-AF65-F5344CB8AC3E}">
        <p14:creationId xmlns:p14="http://schemas.microsoft.com/office/powerpoint/2010/main" val="2993952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25</a:t>
            </a:fld>
            <a:endParaRPr lang="de-DE" dirty="0"/>
          </a:p>
        </p:txBody>
      </p:sp>
    </p:spTree>
    <p:extLst>
      <p:ext uri="{BB962C8B-B14F-4D97-AF65-F5344CB8AC3E}">
        <p14:creationId xmlns:p14="http://schemas.microsoft.com/office/powerpoint/2010/main" val="3588486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26</a:t>
            </a:fld>
            <a:endParaRPr lang="de-DE" dirty="0"/>
          </a:p>
        </p:txBody>
      </p:sp>
    </p:spTree>
    <p:extLst>
      <p:ext uri="{BB962C8B-B14F-4D97-AF65-F5344CB8AC3E}">
        <p14:creationId xmlns:p14="http://schemas.microsoft.com/office/powerpoint/2010/main" val="1195195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27</a:t>
            </a:fld>
            <a:endParaRPr lang="de-DE" dirty="0"/>
          </a:p>
        </p:txBody>
      </p:sp>
    </p:spTree>
    <p:extLst>
      <p:ext uri="{BB962C8B-B14F-4D97-AF65-F5344CB8AC3E}">
        <p14:creationId xmlns:p14="http://schemas.microsoft.com/office/powerpoint/2010/main" val="22220892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28</a:t>
            </a:fld>
            <a:endParaRPr lang="de-DE" dirty="0"/>
          </a:p>
        </p:txBody>
      </p:sp>
    </p:spTree>
    <p:extLst>
      <p:ext uri="{BB962C8B-B14F-4D97-AF65-F5344CB8AC3E}">
        <p14:creationId xmlns:p14="http://schemas.microsoft.com/office/powerpoint/2010/main" val="2057434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29</a:t>
            </a:fld>
            <a:endParaRPr lang="de-DE" dirty="0"/>
          </a:p>
        </p:txBody>
      </p:sp>
    </p:spTree>
    <p:extLst>
      <p:ext uri="{BB962C8B-B14F-4D97-AF65-F5344CB8AC3E}">
        <p14:creationId xmlns:p14="http://schemas.microsoft.com/office/powerpoint/2010/main" val="2580875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3</a:t>
            </a:fld>
            <a:endParaRPr lang="de-DE" dirty="0"/>
          </a:p>
        </p:txBody>
      </p:sp>
    </p:spTree>
    <p:extLst>
      <p:ext uri="{BB962C8B-B14F-4D97-AF65-F5344CB8AC3E}">
        <p14:creationId xmlns:p14="http://schemas.microsoft.com/office/powerpoint/2010/main" val="41998952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30</a:t>
            </a:fld>
            <a:endParaRPr lang="de-DE" dirty="0"/>
          </a:p>
        </p:txBody>
      </p:sp>
    </p:spTree>
    <p:extLst>
      <p:ext uri="{BB962C8B-B14F-4D97-AF65-F5344CB8AC3E}">
        <p14:creationId xmlns:p14="http://schemas.microsoft.com/office/powerpoint/2010/main" val="2444657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31</a:t>
            </a:fld>
            <a:endParaRPr lang="de-DE" dirty="0"/>
          </a:p>
        </p:txBody>
      </p:sp>
    </p:spTree>
    <p:extLst>
      <p:ext uri="{BB962C8B-B14F-4D97-AF65-F5344CB8AC3E}">
        <p14:creationId xmlns:p14="http://schemas.microsoft.com/office/powerpoint/2010/main" val="210453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32</a:t>
            </a:fld>
            <a:endParaRPr lang="de-DE" dirty="0"/>
          </a:p>
        </p:txBody>
      </p:sp>
    </p:spTree>
    <p:extLst>
      <p:ext uri="{BB962C8B-B14F-4D97-AF65-F5344CB8AC3E}">
        <p14:creationId xmlns:p14="http://schemas.microsoft.com/office/powerpoint/2010/main" val="3808011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33</a:t>
            </a:fld>
            <a:endParaRPr lang="de-DE" dirty="0"/>
          </a:p>
        </p:txBody>
      </p:sp>
    </p:spTree>
    <p:extLst>
      <p:ext uri="{BB962C8B-B14F-4D97-AF65-F5344CB8AC3E}">
        <p14:creationId xmlns:p14="http://schemas.microsoft.com/office/powerpoint/2010/main" val="3517593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34</a:t>
            </a:fld>
            <a:endParaRPr lang="de-DE" dirty="0"/>
          </a:p>
        </p:txBody>
      </p:sp>
    </p:spTree>
    <p:extLst>
      <p:ext uri="{BB962C8B-B14F-4D97-AF65-F5344CB8AC3E}">
        <p14:creationId xmlns:p14="http://schemas.microsoft.com/office/powerpoint/2010/main" val="2059877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35</a:t>
            </a:fld>
            <a:endParaRPr lang="de-DE" dirty="0"/>
          </a:p>
        </p:txBody>
      </p:sp>
    </p:spTree>
    <p:extLst>
      <p:ext uri="{BB962C8B-B14F-4D97-AF65-F5344CB8AC3E}">
        <p14:creationId xmlns:p14="http://schemas.microsoft.com/office/powerpoint/2010/main" val="1252499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36</a:t>
            </a:fld>
            <a:endParaRPr lang="de-DE" dirty="0"/>
          </a:p>
        </p:txBody>
      </p:sp>
    </p:spTree>
    <p:extLst>
      <p:ext uri="{BB962C8B-B14F-4D97-AF65-F5344CB8AC3E}">
        <p14:creationId xmlns:p14="http://schemas.microsoft.com/office/powerpoint/2010/main" val="3271595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37</a:t>
            </a:fld>
            <a:endParaRPr lang="de-DE" dirty="0"/>
          </a:p>
        </p:txBody>
      </p:sp>
    </p:spTree>
    <p:extLst>
      <p:ext uri="{BB962C8B-B14F-4D97-AF65-F5344CB8AC3E}">
        <p14:creationId xmlns:p14="http://schemas.microsoft.com/office/powerpoint/2010/main" val="33292441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38</a:t>
            </a:fld>
            <a:endParaRPr lang="de-DE" dirty="0"/>
          </a:p>
        </p:txBody>
      </p:sp>
    </p:spTree>
    <p:extLst>
      <p:ext uri="{BB962C8B-B14F-4D97-AF65-F5344CB8AC3E}">
        <p14:creationId xmlns:p14="http://schemas.microsoft.com/office/powerpoint/2010/main" val="2879233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39</a:t>
            </a:fld>
            <a:endParaRPr lang="de-DE" dirty="0"/>
          </a:p>
        </p:txBody>
      </p:sp>
    </p:spTree>
    <p:extLst>
      <p:ext uri="{BB962C8B-B14F-4D97-AF65-F5344CB8AC3E}">
        <p14:creationId xmlns:p14="http://schemas.microsoft.com/office/powerpoint/2010/main" val="4278968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4</a:t>
            </a:fld>
            <a:endParaRPr lang="de-DE" dirty="0"/>
          </a:p>
        </p:txBody>
      </p:sp>
    </p:spTree>
    <p:extLst>
      <p:ext uri="{BB962C8B-B14F-4D97-AF65-F5344CB8AC3E}">
        <p14:creationId xmlns:p14="http://schemas.microsoft.com/office/powerpoint/2010/main" val="17499043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40</a:t>
            </a:fld>
            <a:endParaRPr lang="de-DE" dirty="0"/>
          </a:p>
        </p:txBody>
      </p:sp>
    </p:spTree>
    <p:extLst>
      <p:ext uri="{BB962C8B-B14F-4D97-AF65-F5344CB8AC3E}">
        <p14:creationId xmlns:p14="http://schemas.microsoft.com/office/powerpoint/2010/main" val="1304501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41</a:t>
            </a:fld>
            <a:endParaRPr lang="de-DE" dirty="0"/>
          </a:p>
        </p:txBody>
      </p:sp>
    </p:spTree>
    <p:extLst>
      <p:ext uri="{BB962C8B-B14F-4D97-AF65-F5344CB8AC3E}">
        <p14:creationId xmlns:p14="http://schemas.microsoft.com/office/powerpoint/2010/main" val="23830277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42</a:t>
            </a:fld>
            <a:endParaRPr lang="de-DE" dirty="0"/>
          </a:p>
        </p:txBody>
      </p:sp>
    </p:spTree>
    <p:extLst>
      <p:ext uri="{BB962C8B-B14F-4D97-AF65-F5344CB8AC3E}">
        <p14:creationId xmlns:p14="http://schemas.microsoft.com/office/powerpoint/2010/main" val="41324690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43</a:t>
            </a:fld>
            <a:endParaRPr lang="de-DE" dirty="0"/>
          </a:p>
        </p:txBody>
      </p:sp>
    </p:spTree>
    <p:extLst>
      <p:ext uri="{BB962C8B-B14F-4D97-AF65-F5344CB8AC3E}">
        <p14:creationId xmlns:p14="http://schemas.microsoft.com/office/powerpoint/2010/main" val="36321941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44</a:t>
            </a:fld>
            <a:endParaRPr lang="de-DE" dirty="0"/>
          </a:p>
        </p:txBody>
      </p:sp>
    </p:spTree>
    <p:extLst>
      <p:ext uri="{BB962C8B-B14F-4D97-AF65-F5344CB8AC3E}">
        <p14:creationId xmlns:p14="http://schemas.microsoft.com/office/powerpoint/2010/main" val="2292007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45</a:t>
            </a:fld>
            <a:endParaRPr lang="de-DE" dirty="0"/>
          </a:p>
        </p:txBody>
      </p:sp>
    </p:spTree>
    <p:extLst>
      <p:ext uri="{BB962C8B-B14F-4D97-AF65-F5344CB8AC3E}">
        <p14:creationId xmlns:p14="http://schemas.microsoft.com/office/powerpoint/2010/main" val="28018467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46</a:t>
            </a:fld>
            <a:endParaRPr lang="de-DE" dirty="0"/>
          </a:p>
        </p:txBody>
      </p:sp>
    </p:spTree>
    <p:extLst>
      <p:ext uri="{BB962C8B-B14F-4D97-AF65-F5344CB8AC3E}">
        <p14:creationId xmlns:p14="http://schemas.microsoft.com/office/powerpoint/2010/main" val="1146433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47</a:t>
            </a:fld>
            <a:endParaRPr lang="de-DE" dirty="0"/>
          </a:p>
        </p:txBody>
      </p:sp>
    </p:spTree>
    <p:extLst>
      <p:ext uri="{BB962C8B-B14F-4D97-AF65-F5344CB8AC3E}">
        <p14:creationId xmlns:p14="http://schemas.microsoft.com/office/powerpoint/2010/main" val="7875457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48</a:t>
            </a:fld>
            <a:endParaRPr lang="de-DE" dirty="0"/>
          </a:p>
        </p:txBody>
      </p:sp>
    </p:spTree>
    <p:extLst>
      <p:ext uri="{BB962C8B-B14F-4D97-AF65-F5344CB8AC3E}">
        <p14:creationId xmlns:p14="http://schemas.microsoft.com/office/powerpoint/2010/main" val="26334054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49</a:t>
            </a:fld>
            <a:endParaRPr lang="de-DE" dirty="0"/>
          </a:p>
        </p:txBody>
      </p:sp>
    </p:spTree>
    <p:extLst>
      <p:ext uri="{BB962C8B-B14F-4D97-AF65-F5344CB8AC3E}">
        <p14:creationId xmlns:p14="http://schemas.microsoft.com/office/powerpoint/2010/main" val="1064830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5</a:t>
            </a:fld>
            <a:endParaRPr lang="de-DE" dirty="0"/>
          </a:p>
        </p:txBody>
      </p:sp>
    </p:spTree>
    <p:extLst>
      <p:ext uri="{BB962C8B-B14F-4D97-AF65-F5344CB8AC3E}">
        <p14:creationId xmlns:p14="http://schemas.microsoft.com/office/powerpoint/2010/main" val="39977570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50</a:t>
            </a:fld>
            <a:endParaRPr lang="de-DE" dirty="0"/>
          </a:p>
        </p:txBody>
      </p:sp>
    </p:spTree>
    <p:extLst>
      <p:ext uri="{BB962C8B-B14F-4D97-AF65-F5344CB8AC3E}">
        <p14:creationId xmlns:p14="http://schemas.microsoft.com/office/powerpoint/2010/main" val="6595151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51</a:t>
            </a:fld>
            <a:endParaRPr lang="de-DE" dirty="0"/>
          </a:p>
        </p:txBody>
      </p:sp>
    </p:spTree>
    <p:extLst>
      <p:ext uri="{BB962C8B-B14F-4D97-AF65-F5344CB8AC3E}">
        <p14:creationId xmlns:p14="http://schemas.microsoft.com/office/powerpoint/2010/main" val="21229645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52</a:t>
            </a:fld>
            <a:endParaRPr lang="de-DE" dirty="0"/>
          </a:p>
        </p:txBody>
      </p:sp>
    </p:spTree>
    <p:extLst>
      <p:ext uri="{BB962C8B-B14F-4D97-AF65-F5344CB8AC3E}">
        <p14:creationId xmlns:p14="http://schemas.microsoft.com/office/powerpoint/2010/main" val="33481277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53</a:t>
            </a:fld>
            <a:endParaRPr lang="de-DE" dirty="0"/>
          </a:p>
        </p:txBody>
      </p:sp>
    </p:spTree>
    <p:extLst>
      <p:ext uri="{BB962C8B-B14F-4D97-AF65-F5344CB8AC3E}">
        <p14:creationId xmlns:p14="http://schemas.microsoft.com/office/powerpoint/2010/main" val="16465001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54</a:t>
            </a:fld>
            <a:endParaRPr lang="de-DE" dirty="0"/>
          </a:p>
        </p:txBody>
      </p:sp>
    </p:spTree>
    <p:extLst>
      <p:ext uri="{BB962C8B-B14F-4D97-AF65-F5344CB8AC3E}">
        <p14:creationId xmlns:p14="http://schemas.microsoft.com/office/powerpoint/2010/main" val="23863771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55</a:t>
            </a:fld>
            <a:endParaRPr lang="de-DE" dirty="0"/>
          </a:p>
        </p:txBody>
      </p:sp>
    </p:spTree>
    <p:extLst>
      <p:ext uri="{BB962C8B-B14F-4D97-AF65-F5344CB8AC3E}">
        <p14:creationId xmlns:p14="http://schemas.microsoft.com/office/powerpoint/2010/main" val="16874003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56</a:t>
            </a:fld>
            <a:endParaRPr lang="de-DE" dirty="0"/>
          </a:p>
        </p:txBody>
      </p:sp>
    </p:spTree>
    <p:extLst>
      <p:ext uri="{BB962C8B-B14F-4D97-AF65-F5344CB8AC3E}">
        <p14:creationId xmlns:p14="http://schemas.microsoft.com/office/powerpoint/2010/main" val="37115198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57</a:t>
            </a:fld>
            <a:endParaRPr lang="de-DE" dirty="0"/>
          </a:p>
        </p:txBody>
      </p:sp>
    </p:spTree>
    <p:extLst>
      <p:ext uri="{BB962C8B-B14F-4D97-AF65-F5344CB8AC3E}">
        <p14:creationId xmlns:p14="http://schemas.microsoft.com/office/powerpoint/2010/main" val="6019359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58</a:t>
            </a:fld>
            <a:endParaRPr lang="de-DE" dirty="0"/>
          </a:p>
        </p:txBody>
      </p:sp>
    </p:spTree>
    <p:extLst>
      <p:ext uri="{BB962C8B-B14F-4D97-AF65-F5344CB8AC3E}">
        <p14:creationId xmlns:p14="http://schemas.microsoft.com/office/powerpoint/2010/main" val="33122019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59</a:t>
            </a:fld>
            <a:endParaRPr lang="de-DE" dirty="0"/>
          </a:p>
        </p:txBody>
      </p:sp>
    </p:spTree>
    <p:extLst>
      <p:ext uri="{BB962C8B-B14F-4D97-AF65-F5344CB8AC3E}">
        <p14:creationId xmlns:p14="http://schemas.microsoft.com/office/powerpoint/2010/main" val="763549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6</a:t>
            </a:fld>
            <a:endParaRPr lang="de-DE" dirty="0"/>
          </a:p>
        </p:txBody>
      </p:sp>
    </p:spTree>
    <p:extLst>
      <p:ext uri="{BB962C8B-B14F-4D97-AF65-F5344CB8AC3E}">
        <p14:creationId xmlns:p14="http://schemas.microsoft.com/office/powerpoint/2010/main" val="4100399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60</a:t>
            </a:fld>
            <a:endParaRPr lang="de-DE" dirty="0"/>
          </a:p>
        </p:txBody>
      </p:sp>
    </p:spTree>
    <p:extLst>
      <p:ext uri="{BB962C8B-B14F-4D97-AF65-F5344CB8AC3E}">
        <p14:creationId xmlns:p14="http://schemas.microsoft.com/office/powerpoint/2010/main" val="22142627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61</a:t>
            </a:fld>
            <a:endParaRPr lang="de-DE" dirty="0"/>
          </a:p>
        </p:txBody>
      </p:sp>
    </p:spTree>
    <p:extLst>
      <p:ext uri="{BB962C8B-B14F-4D97-AF65-F5344CB8AC3E}">
        <p14:creationId xmlns:p14="http://schemas.microsoft.com/office/powerpoint/2010/main" val="22510117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62</a:t>
            </a:fld>
            <a:endParaRPr lang="de-DE" dirty="0"/>
          </a:p>
        </p:txBody>
      </p:sp>
    </p:spTree>
    <p:extLst>
      <p:ext uri="{BB962C8B-B14F-4D97-AF65-F5344CB8AC3E}">
        <p14:creationId xmlns:p14="http://schemas.microsoft.com/office/powerpoint/2010/main" val="32174197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63</a:t>
            </a:fld>
            <a:endParaRPr lang="de-DE" dirty="0"/>
          </a:p>
        </p:txBody>
      </p:sp>
    </p:spTree>
    <p:extLst>
      <p:ext uri="{BB962C8B-B14F-4D97-AF65-F5344CB8AC3E}">
        <p14:creationId xmlns:p14="http://schemas.microsoft.com/office/powerpoint/2010/main" val="20476968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64</a:t>
            </a:fld>
            <a:endParaRPr lang="de-DE" dirty="0"/>
          </a:p>
        </p:txBody>
      </p:sp>
    </p:spTree>
    <p:extLst>
      <p:ext uri="{BB962C8B-B14F-4D97-AF65-F5344CB8AC3E}">
        <p14:creationId xmlns:p14="http://schemas.microsoft.com/office/powerpoint/2010/main" val="41874827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65</a:t>
            </a:fld>
            <a:endParaRPr lang="de-DE" dirty="0"/>
          </a:p>
        </p:txBody>
      </p:sp>
    </p:spTree>
    <p:extLst>
      <p:ext uri="{BB962C8B-B14F-4D97-AF65-F5344CB8AC3E}">
        <p14:creationId xmlns:p14="http://schemas.microsoft.com/office/powerpoint/2010/main" val="30255028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66</a:t>
            </a:fld>
            <a:endParaRPr lang="de-DE" dirty="0"/>
          </a:p>
        </p:txBody>
      </p:sp>
    </p:spTree>
    <p:extLst>
      <p:ext uri="{BB962C8B-B14F-4D97-AF65-F5344CB8AC3E}">
        <p14:creationId xmlns:p14="http://schemas.microsoft.com/office/powerpoint/2010/main" val="42037677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67</a:t>
            </a:fld>
            <a:endParaRPr lang="de-DE" dirty="0"/>
          </a:p>
        </p:txBody>
      </p:sp>
    </p:spTree>
    <p:extLst>
      <p:ext uri="{BB962C8B-B14F-4D97-AF65-F5344CB8AC3E}">
        <p14:creationId xmlns:p14="http://schemas.microsoft.com/office/powerpoint/2010/main" val="12373094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68</a:t>
            </a:fld>
            <a:endParaRPr lang="de-DE" dirty="0"/>
          </a:p>
        </p:txBody>
      </p:sp>
    </p:spTree>
    <p:extLst>
      <p:ext uri="{BB962C8B-B14F-4D97-AF65-F5344CB8AC3E}">
        <p14:creationId xmlns:p14="http://schemas.microsoft.com/office/powerpoint/2010/main" val="4367280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69</a:t>
            </a:fld>
            <a:endParaRPr lang="de-DE" dirty="0"/>
          </a:p>
        </p:txBody>
      </p:sp>
    </p:spTree>
    <p:extLst>
      <p:ext uri="{BB962C8B-B14F-4D97-AF65-F5344CB8AC3E}">
        <p14:creationId xmlns:p14="http://schemas.microsoft.com/office/powerpoint/2010/main" val="356251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7</a:t>
            </a:fld>
            <a:endParaRPr lang="de-DE" dirty="0"/>
          </a:p>
        </p:txBody>
      </p:sp>
    </p:spTree>
    <p:extLst>
      <p:ext uri="{BB962C8B-B14F-4D97-AF65-F5344CB8AC3E}">
        <p14:creationId xmlns:p14="http://schemas.microsoft.com/office/powerpoint/2010/main" val="40056298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70</a:t>
            </a:fld>
            <a:endParaRPr lang="de-DE" dirty="0"/>
          </a:p>
        </p:txBody>
      </p:sp>
    </p:spTree>
    <p:extLst>
      <p:ext uri="{BB962C8B-B14F-4D97-AF65-F5344CB8AC3E}">
        <p14:creationId xmlns:p14="http://schemas.microsoft.com/office/powerpoint/2010/main" val="28445745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71</a:t>
            </a:fld>
            <a:endParaRPr lang="de-DE" dirty="0"/>
          </a:p>
        </p:txBody>
      </p:sp>
    </p:spTree>
    <p:extLst>
      <p:ext uri="{BB962C8B-B14F-4D97-AF65-F5344CB8AC3E}">
        <p14:creationId xmlns:p14="http://schemas.microsoft.com/office/powerpoint/2010/main" val="40869268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72</a:t>
            </a:fld>
            <a:endParaRPr lang="de-DE" dirty="0"/>
          </a:p>
        </p:txBody>
      </p:sp>
    </p:spTree>
    <p:extLst>
      <p:ext uri="{BB962C8B-B14F-4D97-AF65-F5344CB8AC3E}">
        <p14:creationId xmlns:p14="http://schemas.microsoft.com/office/powerpoint/2010/main" val="23444766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73</a:t>
            </a:fld>
            <a:endParaRPr lang="de-DE" dirty="0"/>
          </a:p>
        </p:txBody>
      </p:sp>
    </p:spTree>
    <p:extLst>
      <p:ext uri="{BB962C8B-B14F-4D97-AF65-F5344CB8AC3E}">
        <p14:creationId xmlns:p14="http://schemas.microsoft.com/office/powerpoint/2010/main" val="15318122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74</a:t>
            </a:fld>
            <a:endParaRPr lang="de-DE" dirty="0"/>
          </a:p>
        </p:txBody>
      </p:sp>
    </p:spTree>
    <p:extLst>
      <p:ext uri="{BB962C8B-B14F-4D97-AF65-F5344CB8AC3E}">
        <p14:creationId xmlns:p14="http://schemas.microsoft.com/office/powerpoint/2010/main" val="2486265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75</a:t>
            </a:fld>
            <a:endParaRPr lang="de-DE" dirty="0"/>
          </a:p>
        </p:txBody>
      </p:sp>
    </p:spTree>
    <p:extLst>
      <p:ext uri="{BB962C8B-B14F-4D97-AF65-F5344CB8AC3E}">
        <p14:creationId xmlns:p14="http://schemas.microsoft.com/office/powerpoint/2010/main" val="33765199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76</a:t>
            </a:fld>
            <a:endParaRPr lang="de-DE" dirty="0"/>
          </a:p>
        </p:txBody>
      </p:sp>
    </p:spTree>
    <p:extLst>
      <p:ext uri="{BB962C8B-B14F-4D97-AF65-F5344CB8AC3E}">
        <p14:creationId xmlns:p14="http://schemas.microsoft.com/office/powerpoint/2010/main" val="13155474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77</a:t>
            </a:fld>
            <a:endParaRPr lang="de-DE" dirty="0"/>
          </a:p>
        </p:txBody>
      </p:sp>
    </p:spTree>
    <p:extLst>
      <p:ext uri="{BB962C8B-B14F-4D97-AF65-F5344CB8AC3E}">
        <p14:creationId xmlns:p14="http://schemas.microsoft.com/office/powerpoint/2010/main" val="38057623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78</a:t>
            </a:fld>
            <a:endParaRPr lang="de-DE" dirty="0"/>
          </a:p>
        </p:txBody>
      </p:sp>
    </p:spTree>
    <p:extLst>
      <p:ext uri="{BB962C8B-B14F-4D97-AF65-F5344CB8AC3E}">
        <p14:creationId xmlns:p14="http://schemas.microsoft.com/office/powerpoint/2010/main" val="38875751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79</a:t>
            </a:fld>
            <a:endParaRPr lang="de-DE" dirty="0"/>
          </a:p>
        </p:txBody>
      </p:sp>
    </p:spTree>
    <p:extLst>
      <p:ext uri="{BB962C8B-B14F-4D97-AF65-F5344CB8AC3E}">
        <p14:creationId xmlns:p14="http://schemas.microsoft.com/office/powerpoint/2010/main" val="808857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8</a:t>
            </a:fld>
            <a:endParaRPr lang="de-DE" dirty="0"/>
          </a:p>
        </p:txBody>
      </p:sp>
    </p:spTree>
    <p:extLst>
      <p:ext uri="{BB962C8B-B14F-4D97-AF65-F5344CB8AC3E}">
        <p14:creationId xmlns:p14="http://schemas.microsoft.com/office/powerpoint/2010/main" val="6172351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80</a:t>
            </a:fld>
            <a:endParaRPr lang="de-DE" dirty="0"/>
          </a:p>
        </p:txBody>
      </p:sp>
    </p:spTree>
    <p:extLst>
      <p:ext uri="{BB962C8B-B14F-4D97-AF65-F5344CB8AC3E}">
        <p14:creationId xmlns:p14="http://schemas.microsoft.com/office/powerpoint/2010/main" val="28061181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81</a:t>
            </a:fld>
            <a:endParaRPr lang="de-DE" dirty="0"/>
          </a:p>
        </p:txBody>
      </p:sp>
    </p:spTree>
    <p:extLst>
      <p:ext uri="{BB962C8B-B14F-4D97-AF65-F5344CB8AC3E}">
        <p14:creationId xmlns:p14="http://schemas.microsoft.com/office/powerpoint/2010/main" val="559578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64B588D-CEA6-45BB-ACCC-44B694292AD0}" type="slidenum">
              <a:rPr lang="de-DE" smtClean="0"/>
              <a:t>9</a:t>
            </a:fld>
            <a:endParaRPr lang="de-DE" dirty="0"/>
          </a:p>
        </p:txBody>
      </p:sp>
    </p:spTree>
    <p:extLst>
      <p:ext uri="{BB962C8B-B14F-4D97-AF65-F5344CB8AC3E}">
        <p14:creationId xmlns:p14="http://schemas.microsoft.com/office/powerpoint/2010/main" val="35705681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4857652-EEDF-4DD8-AE19-AFB308008AA5}"/>
              </a:ext>
            </a:extLst>
          </p:cNvPr>
          <p:cNvGraphicFramePr>
            <a:graphicFrameLocks noChangeAspect="1"/>
          </p:cNvGraphicFramePr>
          <p:nvPr userDrawn="1">
            <p:custDataLst>
              <p:tags r:id="rId2"/>
            </p:custDataLst>
            <p:extLst>
              <p:ext uri="{D42A27DB-BD31-4B8C-83A1-F6EECF244321}">
                <p14:modId xmlns:p14="http://schemas.microsoft.com/office/powerpoint/2010/main" val="21885440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07"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3F763F-BCD6-4135-A1B4-C5B9FCC8A6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DE" dirty="0"/>
          </a:p>
        </p:txBody>
      </p:sp>
      <p:sp>
        <p:nvSpPr>
          <p:cNvPr id="3" name="Untertitel 2">
            <a:extLst>
              <a:ext uri="{FF2B5EF4-FFF2-40B4-BE49-F238E27FC236}">
                <a16:creationId xmlns:a16="http://schemas.microsoft.com/office/drawing/2014/main" id="{A6D3643C-CBB1-4CD3-9564-529A7F587C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Datumsplatzhalter 3">
            <a:extLst>
              <a:ext uri="{FF2B5EF4-FFF2-40B4-BE49-F238E27FC236}">
                <a16:creationId xmlns:a16="http://schemas.microsoft.com/office/drawing/2014/main" id="{D64536FD-C4DE-4F95-8452-F7309EB4862B}"/>
              </a:ext>
            </a:extLst>
          </p:cNvPr>
          <p:cNvSpPr>
            <a:spLocks noGrp="1"/>
          </p:cNvSpPr>
          <p:nvPr>
            <p:ph type="dt" sz="half" idx="10"/>
          </p:nvPr>
        </p:nvSpPr>
        <p:spPr/>
        <p:txBody>
          <a:bodyPr/>
          <a:lstStyle/>
          <a:p>
            <a:fld id="{7E620E3F-FFA4-4183-93F8-17D7E662BEE0}" type="datetimeFigureOut">
              <a:rPr lang="de-DE" smtClean="0"/>
              <a:t>26.08.2018</a:t>
            </a:fld>
            <a:endParaRPr lang="de-DE" dirty="0"/>
          </a:p>
        </p:txBody>
      </p:sp>
      <p:sp>
        <p:nvSpPr>
          <p:cNvPr id="5" name="Fußzeilenplatzhalter 4">
            <a:extLst>
              <a:ext uri="{FF2B5EF4-FFF2-40B4-BE49-F238E27FC236}">
                <a16:creationId xmlns:a16="http://schemas.microsoft.com/office/drawing/2014/main" id="{DCA798D5-7061-423F-9BB6-C69A6F340D1C}"/>
              </a:ext>
            </a:extLst>
          </p:cNvPr>
          <p:cNvSpPr>
            <a:spLocks noGrp="1"/>
          </p:cNvSpPr>
          <p:nvPr>
            <p:ph type="ftr" sz="quarter" idx="11"/>
          </p:nvPr>
        </p:nvSpPr>
        <p:spPr/>
        <p:txBody>
          <a:bodyPr/>
          <a:lstStyle>
            <a:lvl1pPr eaLnBrk="1">
              <a:defRPr/>
            </a:lvl1pPr>
          </a:lstStyle>
          <a:p>
            <a:endParaRPr lang="de-DE" dirty="0"/>
          </a:p>
        </p:txBody>
      </p:sp>
      <p:sp>
        <p:nvSpPr>
          <p:cNvPr id="6" name="Foliennummernplatzhalter 5">
            <a:extLst>
              <a:ext uri="{FF2B5EF4-FFF2-40B4-BE49-F238E27FC236}">
                <a16:creationId xmlns:a16="http://schemas.microsoft.com/office/drawing/2014/main" id="{3865DC66-72D7-47F3-80FD-DDD38FAE20B7}"/>
              </a:ext>
            </a:extLst>
          </p:cNvPr>
          <p:cNvSpPr>
            <a:spLocks noGrp="1"/>
          </p:cNvSpPr>
          <p:nvPr>
            <p:ph type="sldNum" sz="quarter" idx="12"/>
          </p:nvPr>
        </p:nvSpPr>
        <p:spPr/>
        <p:txBody>
          <a:bodyPr/>
          <a:lstStyle/>
          <a:p>
            <a:fld id="{97179E8D-6793-49DF-B769-7E4651DF283E}" type="slidenum">
              <a:rPr lang="de-DE" smtClean="0"/>
              <a:t>‹Nr.›</a:t>
            </a:fld>
            <a:endParaRPr lang="de-DE" dirty="0"/>
          </a:p>
        </p:txBody>
      </p:sp>
    </p:spTree>
    <p:extLst>
      <p:ext uri="{BB962C8B-B14F-4D97-AF65-F5344CB8AC3E}">
        <p14:creationId xmlns:p14="http://schemas.microsoft.com/office/powerpoint/2010/main" val="149407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DE0454-75E5-4FA1-9CC2-7A2F0278FF63}"/>
              </a:ext>
            </a:extLst>
          </p:cNvPr>
          <p:cNvSpPr>
            <a:spLocks noGrp="1"/>
          </p:cNvSpPr>
          <p:nvPr>
            <p:ph type="title"/>
          </p:nvPr>
        </p:nvSpPr>
        <p:spPr/>
        <p:txBody>
          <a:bodyPr/>
          <a:lstStyle/>
          <a:p>
            <a:r>
              <a:rPr lang="de-DE"/>
              <a:t>Mastertitelformat bearbeiten</a:t>
            </a:r>
            <a:endParaRPr lang="de-DE" dirty="0"/>
          </a:p>
        </p:txBody>
      </p:sp>
      <p:sp>
        <p:nvSpPr>
          <p:cNvPr id="3" name="Vertikaler Textplatzhalter 2">
            <a:extLst>
              <a:ext uri="{FF2B5EF4-FFF2-40B4-BE49-F238E27FC236}">
                <a16:creationId xmlns:a16="http://schemas.microsoft.com/office/drawing/2014/main" id="{0EEAD3A4-113F-4A67-9BB0-795AD2C240E1}"/>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a:extLst>
              <a:ext uri="{FF2B5EF4-FFF2-40B4-BE49-F238E27FC236}">
                <a16:creationId xmlns:a16="http://schemas.microsoft.com/office/drawing/2014/main" id="{9719E182-D67F-4051-99DB-5AF7296A0431}"/>
              </a:ext>
            </a:extLst>
          </p:cNvPr>
          <p:cNvSpPr>
            <a:spLocks noGrp="1"/>
          </p:cNvSpPr>
          <p:nvPr>
            <p:ph type="dt" sz="half" idx="10"/>
          </p:nvPr>
        </p:nvSpPr>
        <p:spPr/>
        <p:txBody>
          <a:bodyPr/>
          <a:lstStyle/>
          <a:p>
            <a:fld id="{7E620E3F-FFA4-4183-93F8-17D7E662BEE0}" type="datetimeFigureOut">
              <a:rPr lang="de-DE" smtClean="0"/>
              <a:t>26.08.2018</a:t>
            </a:fld>
            <a:endParaRPr lang="de-DE" dirty="0"/>
          </a:p>
        </p:txBody>
      </p:sp>
      <p:sp>
        <p:nvSpPr>
          <p:cNvPr id="5" name="Fußzeilenplatzhalter 4">
            <a:extLst>
              <a:ext uri="{FF2B5EF4-FFF2-40B4-BE49-F238E27FC236}">
                <a16:creationId xmlns:a16="http://schemas.microsoft.com/office/drawing/2014/main" id="{68A7E0D7-6BF7-4A52-B128-D7223F87EBDB}"/>
              </a:ext>
            </a:extLst>
          </p:cNvPr>
          <p:cNvSpPr>
            <a:spLocks noGrp="1"/>
          </p:cNvSpPr>
          <p:nvPr>
            <p:ph type="ftr" sz="quarter" idx="11"/>
          </p:nvPr>
        </p:nvSpPr>
        <p:spPr/>
        <p:txBody>
          <a:bodyPr/>
          <a:lstStyle>
            <a:lvl1pPr eaLnBrk="1">
              <a:defRPr/>
            </a:lvl1pPr>
          </a:lstStyle>
          <a:p>
            <a:endParaRPr lang="de-DE" dirty="0"/>
          </a:p>
        </p:txBody>
      </p:sp>
      <p:sp>
        <p:nvSpPr>
          <p:cNvPr id="6" name="Foliennummernplatzhalter 5">
            <a:extLst>
              <a:ext uri="{FF2B5EF4-FFF2-40B4-BE49-F238E27FC236}">
                <a16:creationId xmlns:a16="http://schemas.microsoft.com/office/drawing/2014/main" id="{14B72FBA-2EA3-4A32-B10A-2EFD3313DA4E}"/>
              </a:ext>
            </a:extLst>
          </p:cNvPr>
          <p:cNvSpPr>
            <a:spLocks noGrp="1"/>
          </p:cNvSpPr>
          <p:nvPr>
            <p:ph type="sldNum" sz="quarter" idx="12"/>
          </p:nvPr>
        </p:nvSpPr>
        <p:spPr/>
        <p:txBody>
          <a:bodyPr/>
          <a:lstStyle/>
          <a:p>
            <a:fld id="{97179E8D-6793-49DF-B769-7E4651DF283E}" type="slidenum">
              <a:rPr lang="de-DE" smtClean="0"/>
              <a:t>‹Nr.›</a:t>
            </a:fld>
            <a:endParaRPr lang="de-DE" dirty="0"/>
          </a:p>
        </p:txBody>
      </p:sp>
    </p:spTree>
    <p:extLst>
      <p:ext uri="{BB962C8B-B14F-4D97-AF65-F5344CB8AC3E}">
        <p14:creationId xmlns:p14="http://schemas.microsoft.com/office/powerpoint/2010/main" val="1978594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F22EC90-292B-4E88-AF58-80F5222B6536}"/>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DE" dirty="0"/>
          </a:p>
        </p:txBody>
      </p:sp>
      <p:sp>
        <p:nvSpPr>
          <p:cNvPr id="3" name="Vertikaler Textplatzhalter 2">
            <a:extLst>
              <a:ext uri="{FF2B5EF4-FFF2-40B4-BE49-F238E27FC236}">
                <a16:creationId xmlns:a16="http://schemas.microsoft.com/office/drawing/2014/main" id="{EC37BE80-12C8-44FC-8709-B996C8CE9B3C}"/>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a:extLst>
              <a:ext uri="{FF2B5EF4-FFF2-40B4-BE49-F238E27FC236}">
                <a16:creationId xmlns:a16="http://schemas.microsoft.com/office/drawing/2014/main" id="{9E7666AE-04E3-4F45-84F8-D6BBF6237481}"/>
              </a:ext>
            </a:extLst>
          </p:cNvPr>
          <p:cNvSpPr>
            <a:spLocks noGrp="1"/>
          </p:cNvSpPr>
          <p:nvPr>
            <p:ph type="dt" sz="half" idx="10"/>
          </p:nvPr>
        </p:nvSpPr>
        <p:spPr/>
        <p:txBody>
          <a:bodyPr/>
          <a:lstStyle/>
          <a:p>
            <a:fld id="{7E620E3F-FFA4-4183-93F8-17D7E662BEE0}" type="datetimeFigureOut">
              <a:rPr lang="de-DE" smtClean="0"/>
              <a:t>26.08.2018</a:t>
            </a:fld>
            <a:endParaRPr lang="de-DE" dirty="0"/>
          </a:p>
        </p:txBody>
      </p:sp>
      <p:sp>
        <p:nvSpPr>
          <p:cNvPr id="5" name="Fußzeilenplatzhalter 4">
            <a:extLst>
              <a:ext uri="{FF2B5EF4-FFF2-40B4-BE49-F238E27FC236}">
                <a16:creationId xmlns:a16="http://schemas.microsoft.com/office/drawing/2014/main" id="{B964DCD9-A380-4665-A61B-62D7673389A0}"/>
              </a:ext>
            </a:extLst>
          </p:cNvPr>
          <p:cNvSpPr>
            <a:spLocks noGrp="1"/>
          </p:cNvSpPr>
          <p:nvPr>
            <p:ph type="ftr" sz="quarter" idx="11"/>
          </p:nvPr>
        </p:nvSpPr>
        <p:spPr/>
        <p:txBody>
          <a:bodyPr/>
          <a:lstStyle>
            <a:lvl1pPr eaLnBrk="1">
              <a:defRPr/>
            </a:lvl1pPr>
          </a:lstStyle>
          <a:p>
            <a:endParaRPr lang="de-DE" dirty="0"/>
          </a:p>
        </p:txBody>
      </p:sp>
      <p:sp>
        <p:nvSpPr>
          <p:cNvPr id="6" name="Foliennummernplatzhalter 5">
            <a:extLst>
              <a:ext uri="{FF2B5EF4-FFF2-40B4-BE49-F238E27FC236}">
                <a16:creationId xmlns:a16="http://schemas.microsoft.com/office/drawing/2014/main" id="{D9082BE8-C93A-495D-829B-3D093CA86D84}"/>
              </a:ext>
            </a:extLst>
          </p:cNvPr>
          <p:cNvSpPr>
            <a:spLocks noGrp="1"/>
          </p:cNvSpPr>
          <p:nvPr>
            <p:ph type="sldNum" sz="quarter" idx="12"/>
          </p:nvPr>
        </p:nvSpPr>
        <p:spPr/>
        <p:txBody>
          <a:bodyPr/>
          <a:lstStyle/>
          <a:p>
            <a:fld id="{97179E8D-6793-49DF-B769-7E4651DF283E}" type="slidenum">
              <a:rPr lang="de-DE" smtClean="0"/>
              <a:t>‹Nr.›</a:t>
            </a:fld>
            <a:endParaRPr lang="de-DE" dirty="0"/>
          </a:p>
        </p:txBody>
      </p:sp>
    </p:spTree>
    <p:extLst>
      <p:ext uri="{BB962C8B-B14F-4D97-AF65-F5344CB8AC3E}">
        <p14:creationId xmlns:p14="http://schemas.microsoft.com/office/powerpoint/2010/main" val="776872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977914-5216-4FE0-8BFD-E6A5FC3E8098}"/>
              </a:ext>
            </a:extLst>
          </p:cNvPr>
          <p:cNvSpPr>
            <a:spLocks noGrp="1"/>
          </p:cNvSpPr>
          <p:nvPr>
            <p:ph type="title"/>
          </p:nvPr>
        </p:nvSpPr>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A251E657-8FE9-4CFA-A504-7578A47C31A0}"/>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a:extLst>
              <a:ext uri="{FF2B5EF4-FFF2-40B4-BE49-F238E27FC236}">
                <a16:creationId xmlns:a16="http://schemas.microsoft.com/office/drawing/2014/main" id="{7794A169-96DA-4542-A497-BC3FC3835DBA}"/>
              </a:ext>
            </a:extLst>
          </p:cNvPr>
          <p:cNvSpPr>
            <a:spLocks noGrp="1"/>
          </p:cNvSpPr>
          <p:nvPr>
            <p:ph type="dt" sz="half" idx="10"/>
          </p:nvPr>
        </p:nvSpPr>
        <p:spPr/>
        <p:txBody>
          <a:bodyPr/>
          <a:lstStyle/>
          <a:p>
            <a:fld id="{7E620E3F-FFA4-4183-93F8-17D7E662BEE0}" type="datetimeFigureOut">
              <a:rPr lang="de-DE" smtClean="0"/>
              <a:t>26.08.2018</a:t>
            </a:fld>
            <a:endParaRPr lang="de-DE" dirty="0"/>
          </a:p>
        </p:txBody>
      </p:sp>
      <p:sp>
        <p:nvSpPr>
          <p:cNvPr id="5" name="Fußzeilenplatzhalter 4">
            <a:extLst>
              <a:ext uri="{FF2B5EF4-FFF2-40B4-BE49-F238E27FC236}">
                <a16:creationId xmlns:a16="http://schemas.microsoft.com/office/drawing/2014/main" id="{D35E608E-A465-425D-9957-440B1FDC8D08}"/>
              </a:ext>
            </a:extLst>
          </p:cNvPr>
          <p:cNvSpPr>
            <a:spLocks noGrp="1"/>
          </p:cNvSpPr>
          <p:nvPr>
            <p:ph type="ftr" sz="quarter" idx="11"/>
          </p:nvPr>
        </p:nvSpPr>
        <p:spPr/>
        <p:txBody>
          <a:bodyPr/>
          <a:lstStyle>
            <a:lvl1pPr eaLnBrk="1">
              <a:defRPr/>
            </a:lvl1pPr>
          </a:lstStyle>
          <a:p>
            <a:endParaRPr lang="de-DE" dirty="0"/>
          </a:p>
        </p:txBody>
      </p:sp>
      <p:sp>
        <p:nvSpPr>
          <p:cNvPr id="6" name="Foliennummernplatzhalter 5">
            <a:extLst>
              <a:ext uri="{FF2B5EF4-FFF2-40B4-BE49-F238E27FC236}">
                <a16:creationId xmlns:a16="http://schemas.microsoft.com/office/drawing/2014/main" id="{1D0264F1-2B93-4F15-B2ED-41D185CAC873}"/>
              </a:ext>
            </a:extLst>
          </p:cNvPr>
          <p:cNvSpPr>
            <a:spLocks noGrp="1"/>
          </p:cNvSpPr>
          <p:nvPr>
            <p:ph type="sldNum" sz="quarter" idx="12"/>
          </p:nvPr>
        </p:nvSpPr>
        <p:spPr/>
        <p:txBody>
          <a:bodyPr/>
          <a:lstStyle/>
          <a:p>
            <a:fld id="{97179E8D-6793-49DF-B769-7E4651DF283E}" type="slidenum">
              <a:rPr lang="de-DE" smtClean="0"/>
              <a:t>‹Nr.›</a:t>
            </a:fld>
            <a:endParaRPr lang="de-DE" dirty="0"/>
          </a:p>
        </p:txBody>
      </p:sp>
    </p:spTree>
    <p:extLst>
      <p:ext uri="{BB962C8B-B14F-4D97-AF65-F5344CB8AC3E}">
        <p14:creationId xmlns:p14="http://schemas.microsoft.com/office/powerpoint/2010/main" val="375609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2EB15B-AA89-484A-ABFD-5FDE878AF19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DE" dirty="0"/>
          </a:p>
        </p:txBody>
      </p:sp>
      <p:sp>
        <p:nvSpPr>
          <p:cNvPr id="3" name="Textplatzhalter 2">
            <a:extLst>
              <a:ext uri="{FF2B5EF4-FFF2-40B4-BE49-F238E27FC236}">
                <a16:creationId xmlns:a16="http://schemas.microsoft.com/office/drawing/2014/main" id="{83CA4DFA-9427-481B-96E3-D5D36C69F1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endParaRPr lang="de-DE" dirty="0"/>
          </a:p>
        </p:txBody>
      </p:sp>
      <p:sp>
        <p:nvSpPr>
          <p:cNvPr id="4" name="Datumsplatzhalter 3">
            <a:extLst>
              <a:ext uri="{FF2B5EF4-FFF2-40B4-BE49-F238E27FC236}">
                <a16:creationId xmlns:a16="http://schemas.microsoft.com/office/drawing/2014/main" id="{5FA896FB-4B50-470A-BA59-3A862B9C1058}"/>
              </a:ext>
            </a:extLst>
          </p:cNvPr>
          <p:cNvSpPr>
            <a:spLocks noGrp="1"/>
          </p:cNvSpPr>
          <p:nvPr>
            <p:ph type="dt" sz="half" idx="10"/>
          </p:nvPr>
        </p:nvSpPr>
        <p:spPr/>
        <p:txBody>
          <a:bodyPr/>
          <a:lstStyle/>
          <a:p>
            <a:fld id="{7E620E3F-FFA4-4183-93F8-17D7E662BEE0}" type="datetimeFigureOut">
              <a:rPr lang="de-DE" smtClean="0"/>
              <a:t>26.08.2018</a:t>
            </a:fld>
            <a:endParaRPr lang="de-DE" dirty="0"/>
          </a:p>
        </p:txBody>
      </p:sp>
      <p:sp>
        <p:nvSpPr>
          <p:cNvPr id="5" name="Fußzeilenplatzhalter 4">
            <a:extLst>
              <a:ext uri="{FF2B5EF4-FFF2-40B4-BE49-F238E27FC236}">
                <a16:creationId xmlns:a16="http://schemas.microsoft.com/office/drawing/2014/main" id="{9097E4E6-439A-405B-81A9-067C56728F4F}"/>
              </a:ext>
            </a:extLst>
          </p:cNvPr>
          <p:cNvSpPr>
            <a:spLocks noGrp="1"/>
          </p:cNvSpPr>
          <p:nvPr>
            <p:ph type="ftr" sz="quarter" idx="11"/>
          </p:nvPr>
        </p:nvSpPr>
        <p:spPr/>
        <p:txBody>
          <a:bodyPr/>
          <a:lstStyle>
            <a:lvl1pPr eaLnBrk="1">
              <a:defRPr/>
            </a:lvl1pPr>
          </a:lstStyle>
          <a:p>
            <a:endParaRPr lang="de-DE" dirty="0"/>
          </a:p>
        </p:txBody>
      </p:sp>
      <p:sp>
        <p:nvSpPr>
          <p:cNvPr id="6" name="Foliennummernplatzhalter 5">
            <a:extLst>
              <a:ext uri="{FF2B5EF4-FFF2-40B4-BE49-F238E27FC236}">
                <a16:creationId xmlns:a16="http://schemas.microsoft.com/office/drawing/2014/main" id="{DBF09C34-EC30-4938-9D75-995857B93B03}"/>
              </a:ext>
            </a:extLst>
          </p:cNvPr>
          <p:cNvSpPr>
            <a:spLocks noGrp="1"/>
          </p:cNvSpPr>
          <p:nvPr>
            <p:ph type="sldNum" sz="quarter" idx="12"/>
          </p:nvPr>
        </p:nvSpPr>
        <p:spPr/>
        <p:txBody>
          <a:bodyPr/>
          <a:lstStyle/>
          <a:p>
            <a:fld id="{97179E8D-6793-49DF-B769-7E4651DF283E}" type="slidenum">
              <a:rPr lang="de-DE" smtClean="0"/>
              <a:t>‹Nr.›</a:t>
            </a:fld>
            <a:endParaRPr lang="de-DE" dirty="0"/>
          </a:p>
        </p:txBody>
      </p:sp>
    </p:spTree>
    <p:extLst>
      <p:ext uri="{BB962C8B-B14F-4D97-AF65-F5344CB8AC3E}">
        <p14:creationId xmlns:p14="http://schemas.microsoft.com/office/powerpoint/2010/main" val="3213994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6944BA-EB17-48F9-9507-3B0370914C49}"/>
              </a:ext>
            </a:extLst>
          </p:cNvPr>
          <p:cNvSpPr>
            <a:spLocks noGrp="1"/>
          </p:cNvSpPr>
          <p:nvPr>
            <p:ph type="title"/>
          </p:nvPr>
        </p:nvSpPr>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8CDF187E-BBDF-4557-B98D-C81378586C1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a:extLst>
              <a:ext uri="{FF2B5EF4-FFF2-40B4-BE49-F238E27FC236}">
                <a16:creationId xmlns:a16="http://schemas.microsoft.com/office/drawing/2014/main" id="{03392B73-6E7A-45FE-ADFE-F99DFBEFF44D}"/>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umsplatzhalter 4">
            <a:extLst>
              <a:ext uri="{FF2B5EF4-FFF2-40B4-BE49-F238E27FC236}">
                <a16:creationId xmlns:a16="http://schemas.microsoft.com/office/drawing/2014/main" id="{1E716F49-D657-4279-ABC0-917322FA453B}"/>
              </a:ext>
            </a:extLst>
          </p:cNvPr>
          <p:cNvSpPr>
            <a:spLocks noGrp="1"/>
          </p:cNvSpPr>
          <p:nvPr>
            <p:ph type="dt" sz="half" idx="10"/>
          </p:nvPr>
        </p:nvSpPr>
        <p:spPr/>
        <p:txBody>
          <a:bodyPr/>
          <a:lstStyle/>
          <a:p>
            <a:fld id="{7E620E3F-FFA4-4183-93F8-17D7E662BEE0}" type="datetimeFigureOut">
              <a:rPr lang="de-DE" smtClean="0"/>
              <a:t>26.08.2018</a:t>
            </a:fld>
            <a:endParaRPr lang="de-DE" dirty="0"/>
          </a:p>
        </p:txBody>
      </p:sp>
      <p:sp>
        <p:nvSpPr>
          <p:cNvPr id="6" name="Fußzeilenplatzhalter 5">
            <a:extLst>
              <a:ext uri="{FF2B5EF4-FFF2-40B4-BE49-F238E27FC236}">
                <a16:creationId xmlns:a16="http://schemas.microsoft.com/office/drawing/2014/main" id="{E1360BF4-A454-445B-A25D-C5EF2ED80D78}"/>
              </a:ext>
            </a:extLst>
          </p:cNvPr>
          <p:cNvSpPr>
            <a:spLocks noGrp="1"/>
          </p:cNvSpPr>
          <p:nvPr>
            <p:ph type="ftr" sz="quarter" idx="11"/>
          </p:nvPr>
        </p:nvSpPr>
        <p:spPr/>
        <p:txBody>
          <a:bodyPr/>
          <a:lstStyle>
            <a:lvl1pPr eaLnBrk="1">
              <a:defRPr/>
            </a:lvl1pPr>
          </a:lstStyle>
          <a:p>
            <a:endParaRPr lang="de-DE" dirty="0"/>
          </a:p>
        </p:txBody>
      </p:sp>
      <p:sp>
        <p:nvSpPr>
          <p:cNvPr id="7" name="Foliennummernplatzhalter 6">
            <a:extLst>
              <a:ext uri="{FF2B5EF4-FFF2-40B4-BE49-F238E27FC236}">
                <a16:creationId xmlns:a16="http://schemas.microsoft.com/office/drawing/2014/main" id="{8F14E086-6331-4959-AFF4-488D37371EAE}"/>
              </a:ext>
            </a:extLst>
          </p:cNvPr>
          <p:cNvSpPr>
            <a:spLocks noGrp="1"/>
          </p:cNvSpPr>
          <p:nvPr>
            <p:ph type="sldNum" sz="quarter" idx="12"/>
          </p:nvPr>
        </p:nvSpPr>
        <p:spPr/>
        <p:txBody>
          <a:bodyPr/>
          <a:lstStyle/>
          <a:p>
            <a:fld id="{97179E8D-6793-49DF-B769-7E4651DF283E}" type="slidenum">
              <a:rPr lang="de-DE" smtClean="0"/>
              <a:t>‹Nr.›</a:t>
            </a:fld>
            <a:endParaRPr lang="de-DE" dirty="0"/>
          </a:p>
        </p:txBody>
      </p:sp>
    </p:spTree>
    <p:extLst>
      <p:ext uri="{BB962C8B-B14F-4D97-AF65-F5344CB8AC3E}">
        <p14:creationId xmlns:p14="http://schemas.microsoft.com/office/powerpoint/2010/main" val="174800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FCEA43-E338-4824-8CEA-3A32CD9BEE05}"/>
              </a:ext>
            </a:extLst>
          </p:cNvPr>
          <p:cNvSpPr>
            <a:spLocks noGrp="1"/>
          </p:cNvSpPr>
          <p:nvPr>
            <p:ph type="title"/>
          </p:nvPr>
        </p:nvSpPr>
        <p:spPr>
          <a:xfrm>
            <a:off x="839788" y="365125"/>
            <a:ext cx="10515600" cy="1325563"/>
          </a:xfrm>
        </p:spPr>
        <p:txBody>
          <a:bodyPr/>
          <a:lstStyle/>
          <a:p>
            <a:r>
              <a:rPr lang="de-DE"/>
              <a:t>Mastertitelformat bearbeiten</a:t>
            </a:r>
            <a:endParaRPr lang="de-DE" dirty="0"/>
          </a:p>
        </p:txBody>
      </p:sp>
      <p:sp>
        <p:nvSpPr>
          <p:cNvPr id="3" name="Textplatzhalter 2">
            <a:extLst>
              <a:ext uri="{FF2B5EF4-FFF2-40B4-BE49-F238E27FC236}">
                <a16:creationId xmlns:a16="http://schemas.microsoft.com/office/drawing/2014/main" id="{276A7426-A164-4BDB-A40A-99DBDE5D09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endParaRPr lang="de-DE" dirty="0"/>
          </a:p>
        </p:txBody>
      </p:sp>
      <p:sp>
        <p:nvSpPr>
          <p:cNvPr id="4" name="Inhaltsplatzhalter 3">
            <a:extLst>
              <a:ext uri="{FF2B5EF4-FFF2-40B4-BE49-F238E27FC236}">
                <a16:creationId xmlns:a16="http://schemas.microsoft.com/office/drawing/2014/main" id="{ECC79085-9FCF-4138-BC50-D52E1AB5326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Textplatzhalter 4">
            <a:extLst>
              <a:ext uri="{FF2B5EF4-FFF2-40B4-BE49-F238E27FC236}">
                <a16:creationId xmlns:a16="http://schemas.microsoft.com/office/drawing/2014/main" id="{BBD714D7-5064-4050-AE37-C5188B963F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endParaRPr lang="de-DE" dirty="0"/>
          </a:p>
        </p:txBody>
      </p:sp>
      <p:sp>
        <p:nvSpPr>
          <p:cNvPr id="6" name="Inhaltsplatzhalter 5">
            <a:extLst>
              <a:ext uri="{FF2B5EF4-FFF2-40B4-BE49-F238E27FC236}">
                <a16:creationId xmlns:a16="http://schemas.microsoft.com/office/drawing/2014/main" id="{7C88E3F3-4162-498B-86E5-8616532A9AE7}"/>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atumsplatzhalter 6">
            <a:extLst>
              <a:ext uri="{FF2B5EF4-FFF2-40B4-BE49-F238E27FC236}">
                <a16:creationId xmlns:a16="http://schemas.microsoft.com/office/drawing/2014/main" id="{8EB43C24-A985-4BDD-A7D3-2BE665A411FB}"/>
              </a:ext>
            </a:extLst>
          </p:cNvPr>
          <p:cNvSpPr>
            <a:spLocks noGrp="1"/>
          </p:cNvSpPr>
          <p:nvPr>
            <p:ph type="dt" sz="half" idx="10"/>
          </p:nvPr>
        </p:nvSpPr>
        <p:spPr/>
        <p:txBody>
          <a:bodyPr/>
          <a:lstStyle/>
          <a:p>
            <a:fld id="{7E620E3F-FFA4-4183-93F8-17D7E662BEE0}" type="datetimeFigureOut">
              <a:rPr lang="de-DE" smtClean="0"/>
              <a:t>26.08.2018</a:t>
            </a:fld>
            <a:endParaRPr lang="de-DE" dirty="0"/>
          </a:p>
        </p:txBody>
      </p:sp>
      <p:sp>
        <p:nvSpPr>
          <p:cNvPr id="8" name="Fußzeilenplatzhalter 7">
            <a:extLst>
              <a:ext uri="{FF2B5EF4-FFF2-40B4-BE49-F238E27FC236}">
                <a16:creationId xmlns:a16="http://schemas.microsoft.com/office/drawing/2014/main" id="{102AEFBD-DD70-426F-AA1A-2DBFA2A25355}"/>
              </a:ext>
            </a:extLst>
          </p:cNvPr>
          <p:cNvSpPr>
            <a:spLocks noGrp="1"/>
          </p:cNvSpPr>
          <p:nvPr>
            <p:ph type="ftr" sz="quarter" idx="11"/>
          </p:nvPr>
        </p:nvSpPr>
        <p:spPr/>
        <p:txBody>
          <a:bodyPr/>
          <a:lstStyle>
            <a:lvl1pPr eaLnBrk="1">
              <a:defRPr/>
            </a:lvl1pPr>
          </a:lstStyle>
          <a:p>
            <a:endParaRPr lang="de-DE" dirty="0"/>
          </a:p>
        </p:txBody>
      </p:sp>
      <p:sp>
        <p:nvSpPr>
          <p:cNvPr id="9" name="Foliennummernplatzhalter 8">
            <a:extLst>
              <a:ext uri="{FF2B5EF4-FFF2-40B4-BE49-F238E27FC236}">
                <a16:creationId xmlns:a16="http://schemas.microsoft.com/office/drawing/2014/main" id="{6CEE3502-BBF2-40B1-9D59-A7CD367C0149}"/>
              </a:ext>
            </a:extLst>
          </p:cNvPr>
          <p:cNvSpPr>
            <a:spLocks noGrp="1"/>
          </p:cNvSpPr>
          <p:nvPr>
            <p:ph type="sldNum" sz="quarter" idx="12"/>
          </p:nvPr>
        </p:nvSpPr>
        <p:spPr/>
        <p:txBody>
          <a:bodyPr/>
          <a:lstStyle/>
          <a:p>
            <a:fld id="{97179E8D-6793-49DF-B769-7E4651DF283E}" type="slidenum">
              <a:rPr lang="de-DE" smtClean="0"/>
              <a:t>‹Nr.›</a:t>
            </a:fld>
            <a:endParaRPr lang="de-DE" dirty="0"/>
          </a:p>
        </p:txBody>
      </p:sp>
    </p:spTree>
    <p:extLst>
      <p:ext uri="{BB962C8B-B14F-4D97-AF65-F5344CB8AC3E}">
        <p14:creationId xmlns:p14="http://schemas.microsoft.com/office/powerpoint/2010/main" val="1489477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79EAFA-F2E5-413D-8FE3-C4161502497D}"/>
              </a:ext>
            </a:extLst>
          </p:cNvPr>
          <p:cNvSpPr>
            <a:spLocks noGrp="1"/>
          </p:cNvSpPr>
          <p:nvPr>
            <p:ph type="title"/>
          </p:nvPr>
        </p:nvSpPr>
        <p:spPr/>
        <p:txBody>
          <a:bodyPr/>
          <a:lstStyle/>
          <a:p>
            <a:r>
              <a:rPr lang="de-DE"/>
              <a:t>Mastertitelformat bearbeiten</a:t>
            </a:r>
            <a:endParaRPr lang="de-DE" dirty="0"/>
          </a:p>
        </p:txBody>
      </p:sp>
      <p:sp>
        <p:nvSpPr>
          <p:cNvPr id="3" name="Datumsplatzhalter 2">
            <a:extLst>
              <a:ext uri="{FF2B5EF4-FFF2-40B4-BE49-F238E27FC236}">
                <a16:creationId xmlns:a16="http://schemas.microsoft.com/office/drawing/2014/main" id="{E45E569E-6837-4A4D-97F2-67679600C670}"/>
              </a:ext>
            </a:extLst>
          </p:cNvPr>
          <p:cNvSpPr>
            <a:spLocks noGrp="1"/>
          </p:cNvSpPr>
          <p:nvPr>
            <p:ph type="dt" sz="half" idx="10"/>
          </p:nvPr>
        </p:nvSpPr>
        <p:spPr/>
        <p:txBody>
          <a:bodyPr/>
          <a:lstStyle/>
          <a:p>
            <a:fld id="{7E620E3F-FFA4-4183-93F8-17D7E662BEE0}" type="datetimeFigureOut">
              <a:rPr lang="de-DE" smtClean="0"/>
              <a:t>26.08.2018</a:t>
            </a:fld>
            <a:endParaRPr lang="de-DE" dirty="0"/>
          </a:p>
        </p:txBody>
      </p:sp>
      <p:sp>
        <p:nvSpPr>
          <p:cNvPr id="4" name="Fußzeilenplatzhalter 3">
            <a:extLst>
              <a:ext uri="{FF2B5EF4-FFF2-40B4-BE49-F238E27FC236}">
                <a16:creationId xmlns:a16="http://schemas.microsoft.com/office/drawing/2014/main" id="{9EE4C7D5-8167-4EB5-9F44-395D26E89E87}"/>
              </a:ext>
            </a:extLst>
          </p:cNvPr>
          <p:cNvSpPr>
            <a:spLocks noGrp="1"/>
          </p:cNvSpPr>
          <p:nvPr>
            <p:ph type="ftr" sz="quarter" idx="11"/>
          </p:nvPr>
        </p:nvSpPr>
        <p:spPr/>
        <p:txBody>
          <a:bodyPr/>
          <a:lstStyle>
            <a:lvl1pPr eaLnBrk="1">
              <a:defRPr/>
            </a:lvl1pPr>
          </a:lstStyle>
          <a:p>
            <a:endParaRPr lang="de-DE" dirty="0"/>
          </a:p>
        </p:txBody>
      </p:sp>
      <p:sp>
        <p:nvSpPr>
          <p:cNvPr id="5" name="Foliennummernplatzhalter 4">
            <a:extLst>
              <a:ext uri="{FF2B5EF4-FFF2-40B4-BE49-F238E27FC236}">
                <a16:creationId xmlns:a16="http://schemas.microsoft.com/office/drawing/2014/main" id="{FB1B6053-F2AE-4280-A9E8-4529AD3CB209}"/>
              </a:ext>
            </a:extLst>
          </p:cNvPr>
          <p:cNvSpPr>
            <a:spLocks noGrp="1"/>
          </p:cNvSpPr>
          <p:nvPr>
            <p:ph type="sldNum" sz="quarter" idx="12"/>
          </p:nvPr>
        </p:nvSpPr>
        <p:spPr/>
        <p:txBody>
          <a:bodyPr/>
          <a:lstStyle/>
          <a:p>
            <a:fld id="{97179E8D-6793-49DF-B769-7E4651DF283E}" type="slidenum">
              <a:rPr lang="de-DE" smtClean="0"/>
              <a:t>‹Nr.›</a:t>
            </a:fld>
            <a:endParaRPr lang="de-DE" dirty="0"/>
          </a:p>
        </p:txBody>
      </p:sp>
    </p:spTree>
    <p:extLst>
      <p:ext uri="{BB962C8B-B14F-4D97-AF65-F5344CB8AC3E}">
        <p14:creationId xmlns:p14="http://schemas.microsoft.com/office/powerpoint/2010/main" val="1507142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464024E-0929-4F47-BA85-61316CE626CE}"/>
              </a:ext>
            </a:extLst>
          </p:cNvPr>
          <p:cNvSpPr>
            <a:spLocks noGrp="1"/>
          </p:cNvSpPr>
          <p:nvPr>
            <p:ph type="dt" sz="half" idx="10"/>
          </p:nvPr>
        </p:nvSpPr>
        <p:spPr/>
        <p:txBody>
          <a:bodyPr/>
          <a:lstStyle/>
          <a:p>
            <a:fld id="{7E620E3F-FFA4-4183-93F8-17D7E662BEE0}" type="datetimeFigureOut">
              <a:rPr lang="de-DE" smtClean="0"/>
              <a:t>26.08.2018</a:t>
            </a:fld>
            <a:endParaRPr lang="de-DE" dirty="0"/>
          </a:p>
        </p:txBody>
      </p:sp>
      <p:sp>
        <p:nvSpPr>
          <p:cNvPr id="3" name="Fußzeilenplatzhalter 2">
            <a:extLst>
              <a:ext uri="{FF2B5EF4-FFF2-40B4-BE49-F238E27FC236}">
                <a16:creationId xmlns:a16="http://schemas.microsoft.com/office/drawing/2014/main" id="{7E65333B-1C93-47AF-8022-36C319044831}"/>
              </a:ext>
            </a:extLst>
          </p:cNvPr>
          <p:cNvSpPr>
            <a:spLocks noGrp="1"/>
          </p:cNvSpPr>
          <p:nvPr>
            <p:ph type="ftr" sz="quarter" idx="11"/>
          </p:nvPr>
        </p:nvSpPr>
        <p:spPr/>
        <p:txBody>
          <a:bodyPr/>
          <a:lstStyle>
            <a:lvl1pPr eaLnBrk="1">
              <a:defRPr/>
            </a:lvl1pPr>
          </a:lstStyle>
          <a:p>
            <a:endParaRPr lang="de-DE" dirty="0"/>
          </a:p>
        </p:txBody>
      </p:sp>
      <p:sp>
        <p:nvSpPr>
          <p:cNvPr id="4" name="Foliennummernplatzhalter 3">
            <a:extLst>
              <a:ext uri="{FF2B5EF4-FFF2-40B4-BE49-F238E27FC236}">
                <a16:creationId xmlns:a16="http://schemas.microsoft.com/office/drawing/2014/main" id="{CB4B9406-E2E0-47BF-8053-C868B708DE0B}"/>
              </a:ext>
            </a:extLst>
          </p:cNvPr>
          <p:cNvSpPr>
            <a:spLocks noGrp="1"/>
          </p:cNvSpPr>
          <p:nvPr>
            <p:ph type="sldNum" sz="quarter" idx="12"/>
          </p:nvPr>
        </p:nvSpPr>
        <p:spPr/>
        <p:txBody>
          <a:bodyPr/>
          <a:lstStyle/>
          <a:p>
            <a:fld id="{97179E8D-6793-49DF-B769-7E4651DF283E}" type="slidenum">
              <a:rPr lang="de-DE" smtClean="0"/>
              <a:t>‹Nr.›</a:t>
            </a:fld>
            <a:endParaRPr lang="de-DE" dirty="0"/>
          </a:p>
        </p:txBody>
      </p:sp>
    </p:spTree>
    <p:extLst>
      <p:ext uri="{BB962C8B-B14F-4D97-AF65-F5344CB8AC3E}">
        <p14:creationId xmlns:p14="http://schemas.microsoft.com/office/powerpoint/2010/main" val="2230097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BBC668-F399-4892-A5C2-4C006991CF7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DE" dirty="0"/>
          </a:p>
        </p:txBody>
      </p:sp>
      <p:sp>
        <p:nvSpPr>
          <p:cNvPr id="3" name="Inhaltsplatzhalter 2">
            <a:extLst>
              <a:ext uri="{FF2B5EF4-FFF2-40B4-BE49-F238E27FC236}">
                <a16:creationId xmlns:a16="http://schemas.microsoft.com/office/drawing/2014/main" id="{0D87F024-4CA0-47D9-BB9C-3C1EA67EBB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Textplatzhalter 3">
            <a:extLst>
              <a:ext uri="{FF2B5EF4-FFF2-40B4-BE49-F238E27FC236}">
                <a16:creationId xmlns:a16="http://schemas.microsoft.com/office/drawing/2014/main" id="{0CF139BF-64C8-47B5-AEC8-B64AC6C0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endParaRPr lang="de-DE" dirty="0"/>
          </a:p>
        </p:txBody>
      </p:sp>
      <p:sp>
        <p:nvSpPr>
          <p:cNvPr id="5" name="Datumsplatzhalter 4">
            <a:extLst>
              <a:ext uri="{FF2B5EF4-FFF2-40B4-BE49-F238E27FC236}">
                <a16:creationId xmlns:a16="http://schemas.microsoft.com/office/drawing/2014/main" id="{BF064CB0-D4F0-4FB0-B2AB-060D6BC90A37}"/>
              </a:ext>
            </a:extLst>
          </p:cNvPr>
          <p:cNvSpPr>
            <a:spLocks noGrp="1"/>
          </p:cNvSpPr>
          <p:nvPr>
            <p:ph type="dt" sz="half" idx="10"/>
          </p:nvPr>
        </p:nvSpPr>
        <p:spPr/>
        <p:txBody>
          <a:bodyPr/>
          <a:lstStyle/>
          <a:p>
            <a:fld id="{7E620E3F-FFA4-4183-93F8-17D7E662BEE0}" type="datetimeFigureOut">
              <a:rPr lang="de-DE" smtClean="0"/>
              <a:t>26.08.2018</a:t>
            </a:fld>
            <a:endParaRPr lang="de-DE" dirty="0"/>
          </a:p>
        </p:txBody>
      </p:sp>
      <p:sp>
        <p:nvSpPr>
          <p:cNvPr id="6" name="Fußzeilenplatzhalter 5">
            <a:extLst>
              <a:ext uri="{FF2B5EF4-FFF2-40B4-BE49-F238E27FC236}">
                <a16:creationId xmlns:a16="http://schemas.microsoft.com/office/drawing/2014/main" id="{E370802C-514D-4117-891E-7E0B5F0D9780}"/>
              </a:ext>
            </a:extLst>
          </p:cNvPr>
          <p:cNvSpPr>
            <a:spLocks noGrp="1"/>
          </p:cNvSpPr>
          <p:nvPr>
            <p:ph type="ftr" sz="quarter" idx="11"/>
          </p:nvPr>
        </p:nvSpPr>
        <p:spPr/>
        <p:txBody>
          <a:bodyPr/>
          <a:lstStyle>
            <a:lvl1pPr eaLnBrk="1">
              <a:defRPr/>
            </a:lvl1pPr>
          </a:lstStyle>
          <a:p>
            <a:endParaRPr lang="de-DE" dirty="0"/>
          </a:p>
        </p:txBody>
      </p:sp>
      <p:sp>
        <p:nvSpPr>
          <p:cNvPr id="7" name="Foliennummernplatzhalter 6">
            <a:extLst>
              <a:ext uri="{FF2B5EF4-FFF2-40B4-BE49-F238E27FC236}">
                <a16:creationId xmlns:a16="http://schemas.microsoft.com/office/drawing/2014/main" id="{EC9ECE28-990B-46B5-9BA7-1C2686623125}"/>
              </a:ext>
            </a:extLst>
          </p:cNvPr>
          <p:cNvSpPr>
            <a:spLocks noGrp="1"/>
          </p:cNvSpPr>
          <p:nvPr>
            <p:ph type="sldNum" sz="quarter" idx="12"/>
          </p:nvPr>
        </p:nvSpPr>
        <p:spPr/>
        <p:txBody>
          <a:bodyPr/>
          <a:lstStyle/>
          <a:p>
            <a:fld id="{97179E8D-6793-49DF-B769-7E4651DF283E}" type="slidenum">
              <a:rPr lang="de-DE" smtClean="0"/>
              <a:t>‹Nr.›</a:t>
            </a:fld>
            <a:endParaRPr lang="de-DE" dirty="0"/>
          </a:p>
        </p:txBody>
      </p:sp>
    </p:spTree>
    <p:extLst>
      <p:ext uri="{BB962C8B-B14F-4D97-AF65-F5344CB8AC3E}">
        <p14:creationId xmlns:p14="http://schemas.microsoft.com/office/powerpoint/2010/main" val="205709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887C6B-384A-465E-8FEE-8BC6AFB4889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DE" dirty="0"/>
          </a:p>
        </p:txBody>
      </p:sp>
      <p:sp>
        <p:nvSpPr>
          <p:cNvPr id="3" name="Bildplatzhalter 2">
            <a:extLst>
              <a:ext uri="{FF2B5EF4-FFF2-40B4-BE49-F238E27FC236}">
                <a16:creationId xmlns:a16="http://schemas.microsoft.com/office/drawing/2014/main" id="{6F28C343-B229-44EF-BAD8-32F01417F4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7B69B1AA-8181-4D6A-8827-DB3509F361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endParaRPr lang="de-DE" dirty="0"/>
          </a:p>
        </p:txBody>
      </p:sp>
      <p:sp>
        <p:nvSpPr>
          <p:cNvPr id="5" name="Datumsplatzhalter 4">
            <a:extLst>
              <a:ext uri="{FF2B5EF4-FFF2-40B4-BE49-F238E27FC236}">
                <a16:creationId xmlns:a16="http://schemas.microsoft.com/office/drawing/2014/main" id="{A9B50502-DD3F-4FBB-A66D-0E80CD54986F}"/>
              </a:ext>
            </a:extLst>
          </p:cNvPr>
          <p:cNvSpPr>
            <a:spLocks noGrp="1"/>
          </p:cNvSpPr>
          <p:nvPr>
            <p:ph type="dt" sz="half" idx="10"/>
          </p:nvPr>
        </p:nvSpPr>
        <p:spPr/>
        <p:txBody>
          <a:bodyPr/>
          <a:lstStyle/>
          <a:p>
            <a:fld id="{7E620E3F-FFA4-4183-93F8-17D7E662BEE0}" type="datetimeFigureOut">
              <a:rPr lang="de-DE" smtClean="0"/>
              <a:t>26.08.2018</a:t>
            </a:fld>
            <a:endParaRPr lang="de-DE" dirty="0"/>
          </a:p>
        </p:txBody>
      </p:sp>
      <p:sp>
        <p:nvSpPr>
          <p:cNvPr id="6" name="Fußzeilenplatzhalter 5">
            <a:extLst>
              <a:ext uri="{FF2B5EF4-FFF2-40B4-BE49-F238E27FC236}">
                <a16:creationId xmlns:a16="http://schemas.microsoft.com/office/drawing/2014/main" id="{7C7B6342-D791-41A7-BE8B-CBFFB822362A}"/>
              </a:ext>
            </a:extLst>
          </p:cNvPr>
          <p:cNvSpPr>
            <a:spLocks noGrp="1"/>
          </p:cNvSpPr>
          <p:nvPr>
            <p:ph type="ftr" sz="quarter" idx="11"/>
          </p:nvPr>
        </p:nvSpPr>
        <p:spPr/>
        <p:txBody>
          <a:bodyPr/>
          <a:lstStyle>
            <a:lvl1pPr eaLnBrk="1">
              <a:defRPr/>
            </a:lvl1pPr>
          </a:lstStyle>
          <a:p>
            <a:endParaRPr lang="de-DE" dirty="0"/>
          </a:p>
        </p:txBody>
      </p:sp>
      <p:sp>
        <p:nvSpPr>
          <p:cNvPr id="7" name="Foliennummernplatzhalter 6">
            <a:extLst>
              <a:ext uri="{FF2B5EF4-FFF2-40B4-BE49-F238E27FC236}">
                <a16:creationId xmlns:a16="http://schemas.microsoft.com/office/drawing/2014/main" id="{B963382A-C3D1-45D7-861F-0674F9B8E167}"/>
              </a:ext>
            </a:extLst>
          </p:cNvPr>
          <p:cNvSpPr>
            <a:spLocks noGrp="1"/>
          </p:cNvSpPr>
          <p:nvPr>
            <p:ph type="sldNum" sz="quarter" idx="12"/>
          </p:nvPr>
        </p:nvSpPr>
        <p:spPr/>
        <p:txBody>
          <a:bodyPr/>
          <a:lstStyle/>
          <a:p>
            <a:fld id="{97179E8D-6793-49DF-B769-7E4651DF283E}" type="slidenum">
              <a:rPr lang="de-DE" smtClean="0"/>
              <a:t>‹Nr.›</a:t>
            </a:fld>
            <a:endParaRPr lang="de-DE" dirty="0"/>
          </a:p>
        </p:txBody>
      </p:sp>
    </p:spTree>
    <p:extLst>
      <p:ext uri="{BB962C8B-B14F-4D97-AF65-F5344CB8AC3E}">
        <p14:creationId xmlns:p14="http://schemas.microsoft.com/office/powerpoint/2010/main" val="2401460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182343E3-8B76-4739-93C4-5A4E10E6FDA8}"/>
              </a:ext>
            </a:extLst>
          </p:cNvPr>
          <p:cNvGraphicFramePr>
            <a:graphicFrameLocks noChangeAspect="1"/>
          </p:cNvGraphicFramePr>
          <p:nvPr userDrawn="1">
            <p:custDataLst>
              <p:tags r:id="rId14"/>
            </p:custDataLst>
            <p:extLst>
              <p:ext uri="{D42A27DB-BD31-4B8C-83A1-F6EECF244321}">
                <p14:modId xmlns:p14="http://schemas.microsoft.com/office/powerpoint/2010/main" val="30486871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83" name="think-cell Folie" r:id="rId15" imgW="270" imgH="270" progId="TCLayout.ActiveDocument.1">
                  <p:embed/>
                </p:oleObj>
              </mc:Choice>
              <mc:Fallback>
                <p:oleObj name="think-cell Folie" r:id="rId15" imgW="270" imgH="270" progId="TCLayout.ActiveDocument.1">
                  <p:embed/>
                  <p:pic>
                    <p:nvPicPr>
                      <p:cNvPr id="0" name=""/>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2" name="Titelplatzhalter 1">
            <a:extLst>
              <a:ext uri="{FF2B5EF4-FFF2-40B4-BE49-F238E27FC236}">
                <a16:creationId xmlns:a16="http://schemas.microsoft.com/office/drawing/2014/main" id="{EF822902-CE1C-45F4-9A3A-469F34FE75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DE" dirty="0"/>
          </a:p>
        </p:txBody>
      </p:sp>
      <p:sp>
        <p:nvSpPr>
          <p:cNvPr id="3" name="Textplatzhalter 2">
            <a:extLst>
              <a:ext uri="{FF2B5EF4-FFF2-40B4-BE49-F238E27FC236}">
                <a16:creationId xmlns:a16="http://schemas.microsoft.com/office/drawing/2014/main" id="{6D94995A-7047-4697-81B1-933CFF201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a:extLst>
              <a:ext uri="{FF2B5EF4-FFF2-40B4-BE49-F238E27FC236}">
                <a16:creationId xmlns:a16="http://schemas.microsoft.com/office/drawing/2014/main" id="{D83F614B-D290-464E-A581-BB345AA95B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620E3F-FFA4-4183-93F8-17D7E662BEE0}" type="datetimeFigureOut">
              <a:rPr lang="de-DE" smtClean="0"/>
              <a:t>26.08.2018</a:t>
            </a:fld>
            <a:endParaRPr lang="de-DE" dirty="0"/>
          </a:p>
        </p:txBody>
      </p:sp>
      <p:sp>
        <p:nvSpPr>
          <p:cNvPr id="5" name="Fußzeilenplatzhalter 4">
            <a:extLst>
              <a:ext uri="{FF2B5EF4-FFF2-40B4-BE49-F238E27FC236}">
                <a16:creationId xmlns:a16="http://schemas.microsoft.com/office/drawing/2014/main" id="{EA1512EA-4657-4D42-8FDD-A4FF5FEB0A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a:defRPr sz="1200">
                <a:solidFill>
                  <a:schemeClr val="tx1">
                    <a:tint val="75000"/>
                  </a:schemeClr>
                </a:solidFill>
              </a:defRPr>
            </a:lvl1pPr>
          </a:lstStyle>
          <a:p>
            <a:endParaRPr lang="de-DE" dirty="0"/>
          </a:p>
        </p:txBody>
      </p:sp>
      <p:sp>
        <p:nvSpPr>
          <p:cNvPr id="6" name="Foliennummernplatzhalter 5">
            <a:extLst>
              <a:ext uri="{FF2B5EF4-FFF2-40B4-BE49-F238E27FC236}">
                <a16:creationId xmlns:a16="http://schemas.microsoft.com/office/drawing/2014/main" id="{D2431F7D-AC68-4B68-A928-A3DA706D5E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179E8D-6793-49DF-B769-7E4651DF283E}" type="slidenum">
              <a:rPr lang="de-DE" smtClean="0"/>
              <a:t>‹Nr.›</a:t>
            </a:fld>
            <a:endParaRPr lang="de-DE" dirty="0"/>
          </a:p>
        </p:txBody>
      </p:sp>
    </p:spTree>
    <p:extLst>
      <p:ext uri="{BB962C8B-B14F-4D97-AF65-F5344CB8AC3E}">
        <p14:creationId xmlns:p14="http://schemas.microsoft.com/office/powerpoint/2010/main" val="2125749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1.emf"/><Relationship Id="rId11" Type="http://schemas.openxmlformats.org/officeDocument/2006/relationships/comments" Target="../comments/comment7.xml"/><Relationship Id="rId5" Type="http://schemas.openxmlformats.org/officeDocument/2006/relationships/oleObject" Target="../embeddings/oleObject11.bin"/><Relationship Id="rId10" Type="http://schemas.openxmlformats.org/officeDocument/2006/relationships/image" Target="../media/image10.png"/><Relationship Id="rId4" Type="http://schemas.openxmlformats.org/officeDocument/2006/relationships/notesSlide" Target="../notesSlides/notesSlide10.xm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8.xml"/><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9.xml"/><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10.xml"/><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11.xml"/><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12.xml"/><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13.xml"/><Relationship Id="rId2" Type="http://schemas.openxmlformats.org/officeDocument/2006/relationships/tags" Target="../tags/tag19.xml"/><Relationship Id="rId1" Type="http://schemas.openxmlformats.org/officeDocument/2006/relationships/vmlDrawing" Target="../drawings/vmlDrawing18.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7.png"/><Relationship Id="rId3" Type="http://schemas.openxmlformats.org/officeDocument/2006/relationships/slideLayout" Target="../slideLayouts/slideLayout1.xml"/><Relationship Id="rId7" Type="http://schemas.openxmlformats.org/officeDocument/2006/relationships/image" Target="../media/image11.jpg"/><Relationship Id="rId12" Type="http://schemas.openxmlformats.org/officeDocument/2006/relationships/image" Target="../media/image16.png"/><Relationship Id="rId2" Type="http://schemas.openxmlformats.org/officeDocument/2006/relationships/tags" Target="../tags/tag20.xml"/><Relationship Id="rId1" Type="http://schemas.openxmlformats.org/officeDocument/2006/relationships/vmlDrawing" Target="../drawings/vmlDrawing19.vml"/><Relationship Id="rId6" Type="http://schemas.openxmlformats.org/officeDocument/2006/relationships/image" Target="../media/image1.emf"/><Relationship Id="rId11" Type="http://schemas.openxmlformats.org/officeDocument/2006/relationships/image" Target="../media/image15.png"/><Relationship Id="rId5" Type="http://schemas.openxmlformats.org/officeDocument/2006/relationships/oleObject" Target="../embeddings/oleObject15.bin"/><Relationship Id="rId10" Type="http://schemas.openxmlformats.org/officeDocument/2006/relationships/image" Target="../media/image14.jpg"/><Relationship Id="rId4" Type="http://schemas.openxmlformats.org/officeDocument/2006/relationships/notesSlide" Target="../notesSlides/notesSlide17.xml"/><Relationship Id="rId9" Type="http://schemas.openxmlformats.org/officeDocument/2006/relationships/image" Target="../media/image13.jpg"/><Relationship Id="rId14" Type="http://schemas.openxmlformats.org/officeDocument/2006/relationships/comments" Target="../comments/comment14.xml"/></Relationships>
</file>

<file path=ppt/slides/_rels/slide18.xml.rels><?xml version="1.0" encoding="UTF-8" standalone="yes"?>
<Relationships xmlns="http://schemas.openxmlformats.org/package/2006/relationships"><Relationship Id="rId8" Type="http://schemas.openxmlformats.org/officeDocument/2006/relationships/comments" Target="../comments/comment15.xml"/><Relationship Id="rId3" Type="http://schemas.openxmlformats.org/officeDocument/2006/relationships/slideLayout" Target="../slideLayouts/slideLayout1.xml"/><Relationship Id="rId7" Type="http://schemas.openxmlformats.org/officeDocument/2006/relationships/image" Target="../media/image18.jpg"/><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slideLayout" Target="../slideLayouts/slideLayout1.xml"/><Relationship Id="rId7" Type="http://schemas.openxmlformats.org/officeDocument/2006/relationships/image" Target="../media/image18.png"/><Relationship Id="rId2" Type="http://schemas.openxmlformats.org/officeDocument/2006/relationships/tags" Target="../tags/tag22.xml"/><Relationship Id="rId1" Type="http://schemas.openxmlformats.org/officeDocument/2006/relationships/vmlDrawing" Target="../drawings/vmlDrawing21.vml"/><Relationship Id="rId6" Type="http://schemas.openxmlformats.org/officeDocument/2006/relationships/image" Target="../media/image1.emf"/><Relationship Id="rId5" Type="http://schemas.openxmlformats.org/officeDocument/2006/relationships/oleObject" Target="../embeddings/oleObject17.bin"/><Relationship Id="rId10" Type="http://schemas.openxmlformats.org/officeDocument/2006/relationships/comments" Target="../comments/comment16.xml"/><Relationship Id="rId4" Type="http://schemas.openxmlformats.org/officeDocument/2006/relationships/notesSlide" Target="../notesSlides/notesSlide19.xml"/><Relationship Id="rId9" Type="http://schemas.openxmlformats.org/officeDocument/2006/relationships/image" Target="../media/image20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slideLayout" Target="../slideLayouts/slideLayout1.xml"/><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tags" Target="../tags/tag23.xml"/><Relationship Id="rId20" Type="http://schemas.openxmlformats.org/officeDocument/2006/relationships/comments" Target="../comments/comment17.xml"/><Relationship Id="rId1" Type="http://schemas.openxmlformats.org/officeDocument/2006/relationships/vmlDrawing" Target="../drawings/vmlDrawing22.vml"/><Relationship Id="rId6" Type="http://schemas.openxmlformats.org/officeDocument/2006/relationships/image" Target="../media/image1.emf"/><Relationship Id="rId11" Type="http://schemas.openxmlformats.org/officeDocument/2006/relationships/image" Target="../media/image210.png"/><Relationship Id="rId5" Type="http://schemas.openxmlformats.org/officeDocument/2006/relationships/oleObject" Target="../embeddings/oleObject18.bin"/><Relationship Id="rId10" Type="http://schemas.openxmlformats.org/officeDocument/2006/relationships/image" Target="../media/image170.png"/><Relationship Id="rId19" Type="http://schemas.openxmlformats.org/officeDocument/2006/relationships/image" Target="../media/image24.png"/><Relationship Id="rId4" Type="http://schemas.openxmlformats.org/officeDocument/2006/relationships/notesSlide" Target="../notesSlides/notesSlide20.xml"/><Relationship Id="rId9" Type="http://schemas.openxmlformats.org/officeDocument/2006/relationships/image" Target="../media/image200.png"/></Relationships>
</file>

<file path=ppt/slides/_rels/slide21.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8.png"/><Relationship Id="rId2" Type="http://schemas.openxmlformats.org/officeDocument/2006/relationships/tags" Target="../tags/tag24.xml"/><Relationship Id="rId16" Type="http://schemas.openxmlformats.org/officeDocument/2006/relationships/image" Target="../media/image27.png"/><Relationship Id="rId20" Type="http://schemas.openxmlformats.org/officeDocument/2006/relationships/comments" Target="../comments/comment18.xml"/><Relationship Id="rId1" Type="http://schemas.openxmlformats.org/officeDocument/2006/relationships/vmlDrawing" Target="../drawings/vmlDrawing23.vml"/><Relationship Id="rId6" Type="http://schemas.openxmlformats.org/officeDocument/2006/relationships/image" Target="../media/image1.emf"/><Relationship Id="rId11" Type="http://schemas.openxmlformats.org/officeDocument/2006/relationships/image" Target="../media/image210.png"/><Relationship Id="rId5" Type="http://schemas.openxmlformats.org/officeDocument/2006/relationships/oleObject" Target="../embeddings/oleObject19.bin"/><Relationship Id="rId15" Type="http://schemas.openxmlformats.org/officeDocument/2006/relationships/image" Target="../media/image26.png"/><Relationship Id="rId10" Type="http://schemas.openxmlformats.org/officeDocument/2006/relationships/image" Target="../media/image170.png"/><Relationship Id="rId19" Type="http://schemas.openxmlformats.org/officeDocument/2006/relationships/image" Target="../media/image24.png"/><Relationship Id="rId4" Type="http://schemas.openxmlformats.org/officeDocument/2006/relationships/notesSlide" Target="../notesSlides/notesSlide21.xml"/><Relationship Id="rId9" Type="http://schemas.openxmlformats.org/officeDocument/2006/relationships/image" Target="../media/image200.png"/></Relationships>
</file>

<file path=ppt/slides/_rels/slide22.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23.png"/><Relationship Id="rId18" Type="http://schemas.openxmlformats.org/officeDocument/2006/relationships/image" Target="../media/image29.png"/><Relationship Id="rId3" Type="http://schemas.openxmlformats.org/officeDocument/2006/relationships/slideLayout" Target="../slideLayouts/slideLayout1.xml"/><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8.png"/><Relationship Id="rId2" Type="http://schemas.openxmlformats.org/officeDocument/2006/relationships/tags" Target="../tags/tag25.xml"/><Relationship Id="rId16" Type="http://schemas.openxmlformats.org/officeDocument/2006/relationships/image" Target="../media/image27.png"/><Relationship Id="rId20" Type="http://schemas.openxmlformats.org/officeDocument/2006/relationships/comments" Target="../comments/comment19.xml"/><Relationship Id="rId1" Type="http://schemas.openxmlformats.org/officeDocument/2006/relationships/vmlDrawing" Target="../drawings/vmlDrawing24.vml"/><Relationship Id="rId6" Type="http://schemas.openxmlformats.org/officeDocument/2006/relationships/image" Target="../media/image1.emf"/><Relationship Id="rId11" Type="http://schemas.openxmlformats.org/officeDocument/2006/relationships/image" Target="../media/image210.png"/><Relationship Id="rId5" Type="http://schemas.openxmlformats.org/officeDocument/2006/relationships/oleObject" Target="../embeddings/oleObject20.bin"/><Relationship Id="rId15" Type="http://schemas.openxmlformats.org/officeDocument/2006/relationships/image" Target="../media/image26.png"/><Relationship Id="rId10" Type="http://schemas.openxmlformats.org/officeDocument/2006/relationships/image" Target="../media/image170.png"/><Relationship Id="rId19" Type="http://schemas.openxmlformats.org/officeDocument/2006/relationships/image" Target="../media/image24.png"/><Relationship Id="rId4" Type="http://schemas.openxmlformats.org/officeDocument/2006/relationships/notesSlide" Target="../notesSlides/notesSlide22.xml"/><Relationship Id="rId9" Type="http://schemas.openxmlformats.org/officeDocument/2006/relationships/image" Target="../media/image200.pn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slideLayout" Target="../slideLayouts/slideLayout1.xml"/><Relationship Id="rId7" Type="http://schemas.openxmlformats.org/officeDocument/2006/relationships/image" Target="../media/image25.png"/><Relationship Id="rId12" Type="http://schemas.openxmlformats.org/officeDocument/2006/relationships/image" Target="../media/image22.png"/><Relationship Id="rId2" Type="http://schemas.openxmlformats.org/officeDocument/2006/relationships/tags" Target="../tags/tag26.xml"/><Relationship Id="rId1" Type="http://schemas.openxmlformats.org/officeDocument/2006/relationships/vmlDrawing" Target="../drawings/vmlDrawing25.vml"/><Relationship Id="rId6" Type="http://schemas.openxmlformats.org/officeDocument/2006/relationships/image" Target="../media/image1.emf"/><Relationship Id="rId11" Type="http://schemas.openxmlformats.org/officeDocument/2006/relationships/image" Target="../media/image32.png"/><Relationship Id="rId5" Type="http://schemas.openxmlformats.org/officeDocument/2006/relationships/oleObject" Target="../embeddings/oleObject21.bin"/><Relationship Id="rId15" Type="http://schemas.openxmlformats.org/officeDocument/2006/relationships/image" Target="../media/image34.png"/><Relationship Id="rId10" Type="http://schemas.openxmlformats.org/officeDocument/2006/relationships/image" Target="../media/image31.png"/><Relationship Id="rId19" Type="http://schemas.openxmlformats.org/officeDocument/2006/relationships/comments" Target="../comments/comment20.xml"/><Relationship Id="rId4" Type="http://schemas.openxmlformats.org/officeDocument/2006/relationships/notesSlide" Target="../notesSlides/notesSlide23.xml"/><Relationship Id="rId9" Type="http://schemas.openxmlformats.org/officeDocument/2006/relationships/image" Target="../media/image200.png"/><Relationship Id="rId14"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slideLayout" Target="../slideLayouts/slideLayout1.xml"/><Relationship Id="rId7" Type="http://schemas.openxmlformats.org/officeDocument/2006/relationships/image" Target="../media/image25.png"/><Relationship Id="rId12" Type="http://schemas.openxmlformats.org/officeDocument/2006/relationships/image" Target="../media/image22.png"/><Relationship Id="rId2" Type="http://schemas.openxmlformats.org/officeDocument/2006/relationships/tags" Target="../tags/tag27.xml"/><Relationship Id="rId20" Type="http://schemas.openxmlformats.org/officeDocument/2006/relationships/comments" Target="../comments/comment21.xml"/><Relationship Id="rId1" Type="http://schemas.openxmlformats.org/officeDocument/2006/relationships/vmlDrawing" Target="../drawings/vmlDrawing26.vml"/><Relationship Id="rId6" Type="http://schemas.openxmlformats.org/officeDocument/2006/relationships/image" Target="../media/image1.emf"/><Relationship Id="rId11" Type="http://schemas.openxmlformats.org/officeDocument/2006/relationships/image" Target="../media/image32.png"/><Relationship Id="rId5" Type="http://schemas.openxmlformats.org/officeDocument/2006/relationships/oleObject" Target="../embeddings/oleObject22.bin"/><Relationship Id="rId15" Type="http://schemas.openxmlformats.org/officeDocument/2006/relationships/image" Target="../media/image34.png"/><Relationship Id="rId10" Type="http://schemas.openxmlformats.org/officeDocument/2006/relationships/image" Target="../media/image31.png"/><Relationship Id="rId19" Type="http://schemas.openxmlformats.org/officeDocument/2006/relationships/image" Target="../media/image35.png"/><Relationship Id="rId4" Type="http://schemas.openxmlformats.org/officeDocument/2006/relationships/notesSlide" Target="../notesSlides/notesSlide24.xml"/><Relationship Id="rId9" Type="http://schemas.openxmlformats.org/officeDocument/2006/relationships/image" Target="../media/image200.png"/><Relationship Id="rId14"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comments" Target="../comments/comment22.xml"/><Relationship Id="rId3" Type="http://schemas.openxmlformats.org/officeDocument/2006/relationships/slideLayout" Target="../slideLayouts/slideLayout1.xml"/><Relationship Id="rId7" Type="http://schemas.openxmlformats.org/officeDocument/2006/relationships/image" Target="../media/image19.JPG"/><Relationship Id="rId2" Type="http://schemas.openxmlformats.org/officeDocument/2006/relationships/tags" Target="../tags/tag28.xml"/><Relationship Id="rId1" Type="http://schemas.openxmlformats.org/officeDocument/2006/relationships/vmlDrawing" Target="../drawings/vmlDrawing27.v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comments" Target="../comments/comment23.xml"/><Relationship Id="rId3" Type="http://schemas.openxmlformats.org/officeDocument/2006/relationships/slideLayout" Target="../slideLayouts/slideLayout1.xml"/><Relationship Id="rId7" Type="http://schemas.openxmlformats.org/officeDocument/2006/relationships/image" Target="../media/image19.JPG"/><Relationship Id="rId2" Type="http://schemas.openxmlformats.org/officeDocument/2006/relationships/tags" Target="../tags/tag29.xml"/><Relationship Id="rId1" Type="http://schemas.openxmlformats.org/officeDocument/2006/relationships/vmlDrawing" Target="../drawings/vmlDrawing28.vml"/><Relationship Id="rId6" Type="http://schemas.openxmlformats.org/officeDocument/2006/relationships/image" Target="../media/image1.emf"/><Relationship Id="rId5" Type="http://schemas.openxmlformats.org/officeDocument/2006/relationships/oleObject" Target="../embeddings/oleObject24.bin"/><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comments" Target="../comments/comment24.xml"/><Relationship Id="rId3" Type="http://schemas.openxmlformats.org/officeDocument/2006/relationships/slideLayout" Target="../slideLayouts/slideLayout1.xml"/><Relationship Id="rId7" Type="http://schemas.openxmlformats.org/officeDocument/2006/relationships/image" Target="../media/image38.png"/><Relationship Id="rId2" Type="http://schemas.openxmlformats.org/officeDocument/2006/relationships/tags" Target="../tags/tag30.xml"/><Relationship Id="rId1" Type="http://schemas.openxmlformats.org/officeDocument/2006/relationships/vmlDrawing" Target="../drawings/vmlDrawing29.vml"/><Relationship Id="rId6" Type="http://schemas.openxmlformats.org/officeDocument/2006/relationships/image" Target="../media/image1.emf"/><Relationship Id="rId5" Type="http://schemas.openxmlformats.org/officeDocument/2006/relationships/oleObject" Target="../embeddings/oleObject25.bin"/><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1.xml"/><Relationship Id="rId7" Type="http://schemas.openxmlformats.org/officeDocument/2006/relationships/image" Target="../media/image20.png"/><Relationship Id="rId2" Type="http://schemas.openxmlformats.org/officeDocument/2006/relationships/tags" Target="../tags/tag31.xml"/><Relationship Id="rId1" Type="http://schemas.openxmlformats.org/officeDocument/2006/relationships/vmlDrawing" Target="../drawings/vmlDrawing30.vml"/><Relationship Id="rId6" Type="http://schemas.openxmlformats.org/officeDocument/2006/relationships/image" Target="../media/image1.emf"/><Relationship Id="rId5" Type="http://schemas.openxmlformats.org/officeDocument/2006/relationships/oleObject" Target="../embeddings/oleObject26.bin"/><Relationship Id="rId10" Type="http://schemas.openxmlformats.org/officeDocument/2006/relationships/comments" Target="../comments/comment25.xml"/><Relationship Id="rId4" Type="http://schemas.openxmlformats.org/officeDocument/2006/relationships/notesSlide" Target="../notesSlides/notesSlide28.xml"/><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26.xml"/><Relationship Id="rId2" Type="http://schemas.openxmlformats.org/officeDocument/2006/relationships/tags" Target="../tags/tag32.xml"/><Relationship Id="rId1" Type="http://schemas.openxmlformats.org/officeDocument/2006/relationships/vmlDrawing" Target="../drawings/vmlDrawing31.vml"/><Relationship Id="rId6" Type="http://schemas.openxmlformats.org/officeDocument/2006/relationships/image" Target="../media/image1.emf"/><Relationship Id="rId5" Type="http://schemas.openxmlformats.org/officeDocument/2006/relationships/oleObject" Target="../embeddings/oleObject27.bin"/><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comments" Target="../comments/comment27.xml"/><Relationship Id="rId3" Type="http://schemas.openxmlformats.org/officeDocument/2006/relationships/slideLayout" Target="../slideLayouts/slideLayout1.xml"/><Relationship Id="rId7" Type="http://schemas.openxmlformats.org/officeDocument/2006/relationships/image" Target="../media/image37.png"/><Relationship Id="rId2" Type="http://schemas.openxmlformats.org/officeDocument/2006/relationships/tags" Target="../tags/tag33.xml"/><Relationship Id="rId1" Type="http://schemas.openxmlformats.org/officeDocument/2006/relationships/vmlDrawing" Target="../drawings/vmlDrawing32.vml"/><Relationship Id="rId6" Type="http://schemas.openxmlformats.org/officeDocument/2006/relationships/image" Target="../media/image1.emf"/><Relationship Id="rId5" Type="http://schemas.openxmlformats.org/officeDocument/2006/relationships/oleObject" Target="../embeddings/oleObject28.bin"/><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comments" Target="../comments/comment28.xml"/><Relationship Id="rId3" Type="http://schemas.openxmlformats.org/officeDocument/2006/relationships/slideLayout" Target="../slideLayouts/slideLayout1.xml"/><Relationship Id="rId7" Type="http://schemas.openxmlformats.org/officeDocument/2006/relationships/image" Target="../media/image37.png"/><Relationship Id="rId2" Type="http://schemas.openxmlformats.org/officeDocument/2006/relationships/tags" Target="../tags/tag34.xml"/><Relationship Id="rId1" Type="http://schemas.openxmlformats.org/officeDocument/2006/relationships/vmlDrawing" Target="../drawings/vmlDrawing33.vml"/><Relationship Id="rId6" Type="http://schemas.openxmlformats.org/officeDocument/2006/relationships/image" Target="../media/image1.emf"/><Relationship Id="rId5" Type="http://schemas.openxmlformats.org/officeDocument/2006/relationships/oleObject" Target="../embeddings/oleObject29.bin"/><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comments" Target="../comments/comment29.xml"/><Relationship Id="rId3" Type="http://schemas.openxmlformats.org/officeDocument/2006/relationships/slideLayout" Target="../slideLayouts/slideLayout1.xml"/><Relationship Id="rId7" Type="http://schemas.openxmlformats.org/officeDocument/2006/relationships/image" Target="../media/image37.png"/><Relationship Id="rId2" Type="http://schemas.openxmlformats.org/officeDocument/2006/relationships/tags" Target="../tags/tag35.xml"/><Relationship Id="rId1" Type="http://schemas.openxmlformats.org/officeDocument/2006/relationships/vmlDrawing" Target="../drawings/vmlDrawing34.vml"/><Relationship Id="rId6" Type="http://schemas.openxmlformats.org/officeDocument/2006/relationships/image" Target="../media/image1.emf"/><Relationship Id="rId5" Type="http://schemas.openxmlformats.org/officeDocument/2006/relationships/oleObject" Target="../embeddings/oleObject30.bin"/><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comments" Target="../comments/comment30.xml"/><Relationship Id="rId3" Type="http://schemas.openxmlformats.org/officeDocument/2006/relationships/slideLayout" Target="../slideLayouts/slideLayout1.xml"/><Relationship Id="rId7" Type="http://schemas.openxmlformats.org/officeDocument/2006/relationships/image" Target="../media/image37.png"/><Relationship Id="rId2" Type="http://schemas.openxmlformats.org/officeDocument/2006/relationships/tags" Target="../tags/tag36.xml"/><Relationship Id="rId1" Type="http://schemas.openxmlformats.org/officeDocument/2006/relationships/vmlDrawing" Target="../drawings/vmlDrawing35.vml"/><Relationship Id="rId6" Type="http://schemas.openxmlformats.org/officeDocument/2006/relationships/image" Target="../media/image1.emf"/><Relationship Id="rId5" Type="http://schemas.openxmlformats.org/officeDocument/2006/relationships/oleObject" Target="../embeddings/oleObject31.bin"/><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comments" Target="../comments/comment31.xml"/><Relationship Id="rId3" Type="http://schemas.openxmlformats.org/officeDocument/2006/relationships/slideLayout" Target="../slideLayouts/slideLayout1.xml"/><Relationship Id="rId7" Type="http://schemas.openxmlformats.org/officeDocument/2006/relationships/image" Target="../media/image37.png"/><Relationship Id="rId2" Type="http://schemas.openxmlformats.org/officeDocument/2006/relationships/tags" Target="../tags/tag37.xml"/><Relationship Id="rId1" Type="http://schemas.openxmlformats.org/officeDocument/2006/relationships/vmlDrawing" Target="../drawings/vmlDrawing36.vml"/><Relationship Id="rId6" Type="http://schemas.openxmlformats.org/officeDocument/2006/relationships/image" Target="../media/image1.emf"/><Relationship Id="rId5" Type="http://schemas.openxmlformats.org/officeDocument/2006/relationships/oleObject" Target="../embeddings/oleObject32.bin"/><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1.xml"/><Relationship Id="rId7" Type="http://schemas.openxmlformats.org/officeDocument/2006/relationships/image" Target="../media/image39.png"/><Relationship Id="rId2" Type="http://schemas.openxmlformats.org/officeDocument/2006/relationships/tags" Target="../tags/tag38.xml"/><Relationship Id="rId1" Type="http://schemas.openxmlformats.org/officeDocument/2006/relationships/vmlDrawing" Target="../drawings/vmlDrawing37.vml"/><Relationship Id="rId6" Type="http://schemas.openxmlformats.org/officeDocument/2006/relationships/image" Target="../media/image1.emf"/><Relationship Id="rId5" Type="http://schemas.openxmlformats.org/officeDocument/2006/relationships/oleObject" Target="../embeddings/oleObject32.bin"/><Relationship Id="rId4" Type="http://schemas.openxmlformats.org/officeDocument/2006/relationships/notesSlide" Target="../notesSlides/notesSlide35.xml"/><Relationship Id="rId9" Type="http://schemas.openxmlformats.org/officeDocument/2006/relationships/comments" Target="../comments/comment3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9.xml"/><Relationship Id="rId1" Type="http://schemas.openxmlformats.org/officeDocument/2006/relationships/vmlDrawing" Target="../drawings/vmlDrawing38.vml"/><Relationship Id="rId6" Type="http://schemas.openxmlformats.org/officeDocument/2006/relationships/image" Target="../media/image1.emf"/><Relationship Id="rId5" Type="http://schemas.openxmlformats.org/officeDocument/2006/relationships/oleObject" Target="../embeddings/oleObject27.bin"/><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8" Type="http://schemas.openxmlformats.org/officeDocument/2006/relationships/comments" Target="../comments/comment33.xml"/><Relationship Id="rId3" Type="http://schemas.openxmlformats.org/officeDocument/2006/relationships/slideLayout" Target="../slideLayouts/slideLayout1.xml"/><Relationship Id="rId7" Type="http://schemas.openxmlformats.org/officeDocument/2006/relationships/image" Target="../media/image41.png"/><Relationship Id="rId2" Type="http://schemas.openxmlformats.org/officeDocument/2006/relationships/tags" Target="../tags/tag40.xml"/><Relationship Id="rId1" Type="http://schemas.openxmlformats.org/officeDocument/2006/relationships/vmlDrawing" Target="../drawings/vmlDrawing39.vml"/><Relationship Id="rId6" Type="http://schemas.openxmlformats.org/officeDocument/2006/relationships/image" Target="../media/image1.emf"/><Relationship Id="rId5" Type="http://schemas.openxmlformats.org/officeDocument/2006/relationships/oleObject" Target="../embeddings/oleObject33.bin"/><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8" Type="http://schemas.openxmlformats.org/officeDocument/2006/relationships/image" Target="../media/image452.png"/><Relationship Id="rId3" Type="http://schemas.openxmlformats.org/officeDocument/2006/relationships/slideLayout" Target="../slideLayouts/slideLayout1.xml"/><Relationship Id="rId7" Type="http://schemas.openxmlformats.org/officeDocument/2006/relationships/image" Target="../media/image41.png"/><Relationship Id="rId12" Type="http://schemas.openxmlformats.org/officeDocument/2006/relationships/comments" Target="../comments/comment34.xml"/><Relationship Id="rId2" Type="http://schemas.openxmlformats.org/officeDocument/2006/relationships/tags" Target="../tags/tag41.xml"/><Relationship Id="rId1" Type="http://schemas.openxmlformats.org/officeDocument/2006/relationships/vmlDrawing" Target="../drawings/vmlDrawing40.vml"/><Relationship Id="rId6" Type="http://schemas.openxmlformats.org/officeDocument/2006/relationships/image" Target="../media/image1.emf"/><Relationship Id="rId11" Type="http://schemas.openxmlformats.org/officeDocument/2006/relationships/image" Target="../media/image47.png"/><Relationship Id="rId5" Type="http://schemas.openxmlformats.org/officeDocument/2006/relationships/oleObject" Target="../embeddings/oleObject34.bin"/><Relationship Id="rId10" Type="http://schemas.openxmlformats.org/officeDocument/2006/relationships/image" Target="../media/image461.png"/><Relationship Id="rId4" Type="http://schemas.openxmlformats.org/officeDocument/2006/relationships/notesSlide" Target="../notesSlides/notesSlide38.xml"/><Relationship Id="rId9" Type="http://schemas.openxmlformats.org/officeDocument/2006/relationships/image" Target="../media/image451.png"/></Relationships>
</file>

<file path=ppt/slides/_rels/slide39.xml.rels><?xml version="1.0" encoding="UTF-8" standalone="yes"?>
<Relationships xmlns="http://schemas.openxmlformats.org/package/2006/relationships"><Relationship Id="rId8" Type="http://schemas.openxmlformats.org/officeDocument/2006/relationships/comments" Target="../comments/comment35.xml"/><Relationship Id="rId3" Type="http://schemas.openxmlformats.org/officeDocument/2006/relationships/slideLayout" Target="../slideLayouts/slideLayout1.xml"/><Relationship Id="rId7" Type="http://schemas.openxmlformats.org/officeDocument/2006/relationships/image" Target="../media/image42.png"/><Relationship Id="rId2" Type="http://schemas.openxmlformats.org/officeDocument/2006/relationships/tags" Target="../tags/tag42.xml"/><Relationship Id="rId1" Type="http://schemas.openxmlformats.org/officeDocument/2006/relationships/vmlDrawing" Target="../drawings/vmlDrawing41.vml"/><Relationship Id="rId6" Type="http://schemas.openxmlformats.org/officeDocument/2006/relationships/image" Target="../media/image1.emf"/><Relationship Id="rId5" Type="http://schemas.openxmlformats.org/officeDocument/2006/relationships/oleObject" Target="../embeddings/oleObject35.bin"/><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slideLayout" Target="../slideLayouts/slideLayout1.xml"/><Relationship Id="rId7" Type="http://schemas.openxmlformats.org/officeDocument/2006/relationships/image" Target="../media/image42.JPG"/><Relationship Id="rId12" Type="http://schemas.openxmlformats.org/officeDocument/2006/relationships/comments" Target="../comments/comment36.xml"/><Relationship Id="rId2" Type="http://schemas.openxmlformats.org/officeDocument/2006/relationships/tags" Target="../tags/tag43.xml"/><Relationship Id="rId1" Type="http://schemas.openxmlformats.org/officeDocument/2006/relationships/vmlDrawing" Target="../drawings/vmlDrawing42.vml"/><Relationship Id="rId6" Type="http://schemas.openxmlformats.org/officeDocument/2006/relationships/image" Target="../media/image1.emf"/><Relationship Id="rId11" Type="http://schemas.openxmlformats.org/officeDocument/2006/relationships/image" Target="../media/image46.png"/><Relationship Id="rId5" Type="http://schemas.openxmlformats.org/officeDocument/2006/relationships/oleObject" Target="../embeddings/oleObject36.bin"/><Relationship Id="rId10" Type="http://schemas.openxmlformats.org/officeDocument/2006/relationships/image" Target="../media/image45.jpg"/><Relationship Id="rId4" Type="http://schemas.openxmlformats.org/officeDocument/2006/relationships/notesSlide" Target="../notesSlides/notesSlide40.xml"/><Relationship Id="rId9" Type="http://schemas.openxmlformats.org/officeDocument/2006/relationships/image" Target="../media/image44.JPG"/></Relationships>
</file>

<file path=ppt/slides/_rels/slide41.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slideLayout" Target="../slideLayouts/slideLayout1.xml"/><Relationship Id="rId7" Type="http://schemas.openxmlformats.org/officeDocument/2006/relationships/image" Target="../media/image48.png"/><Relationship Id="rId2" Type="http://schemas.openxmlformats.org/officeDocument/2006/relationships/tags" Target="../tags/tag44.xml"/><Relationship Id="rId1" Type="http://schemas.openxmlformats.org/officeDocument/2006/relationships/vmlDrawing" Target="../drawings/vmlDrawing43.vml"/><Relationship Id="rId6" Type="http://schemas.openxmlformats.org/officeDocument/2006/relationships/image" Target="../media/image1.emf"/><Relationship Id="rId11" Type="http://schemas.openxmlformats.org/officeDocument/2006/relationships/comments" Target="../comments/comment37.xml"/><Relationship Id="rId5" Type="http://schemas.openxmlformats.org/officeDocument/2006/relationships/oleObject" Target="../embeddings/oleObject37.bin"/><Relationship Id="rId10" Type="http://schemas.openxmlformats.org/officeDocument/2006/relationships/image" Target="../media/image47.JPG"/><Relationship Id="rId4" Type="http://schemas.openxmlformats.org/officeDocument/2006/relationships/notesSlide" Target="../notesSlides/notesSlide41.xml"/><Relationship Id="rId9" Type="http://schemas.openxmlformats.org/officeDocument/2006/relationships/image" Target="../media/image43.JPG"/></Relationships>
</file>

<file path=ppt/slides/_rels/slide42.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slideLayout" Target="../slideLayouts/slideLayout1.xml"/><Relationship Id="rId7" Type="http://schemas.openxmlformats.org/officeDocument/2006/relationships/image" Target="../media/image42.JPG"/><Relationship Id="rId2" Type="http://schemas.openxmlformats.org/officeDocument/2006/relationships/tags" Target="../tags/tag45.xml"/><Relationship Id="rId1" Type="http://schemas.openxmlformats.org/officeDocument/2006/relationships/vmlDrawing" Target="../drawings/vmlDrawing44.vml"/><Relationship Id="rId6" Type="http://schemas.openxmlformats.org/officeDocument/2006/relationships/image" Target="../media/image1.emf"/><Relationship Id="rId11" Type="http://schemas.openxmlformats.org/officeDocument/2006/relationships/comments" Target="../comments/comment38.xml"/><Relationship Id="rId5" Type="http://schemas.openxmlformats.org/officeDocument/2006/relationships/oleObject" Target="../embeddings/oleObject38.bin"/><Relationship Id="rId10" Type="http://schemas.openxmlformats.org/officeDocument/2006/relationships/image" Target="../media/image48.png"/><Relationship Id="rId4" Type="http://schemas.openxmlformats.org/officeDocument/2006/relationships/notesSlide" Target="../notesSlides/notesSlide42.xml"/><Relationship Id="rId9" Type="http://schemas.openxmlformats.org/officeDocument/2006/relationships/image" Target="../media/image47.JPG"/></Relationships>
</file>

<file path=ppt/slides/_rels/slide43.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slideLayout" Target="../slideLayouts/slideLayout1.xml"/><Relationship Id="rId7" Type="http://schemas.openxmlformats.org/officeDocument/2006/relationships/image" Target="../media/image42.JPG"/><Relationship Id="rId2" Type="http://schemas.openxmlformats.org/officeDocument/2006/relationships/tags" Target="../tags/tag46.xml"/><Relationship Id="rId1" Type="http://schemas.openxmlformats.org/officeDocument/2006/relationships/vmlDrawing" Target="../drawings/vmlDrawing45.vml"/><Relationship Id="rId6" Type="http://schemas.openxmlformats.org/officeDocument/2006/relationships/image" Target="../media/image1.emf"/><Relationship Id="rId11" Type="http://schemas.openxmlformats.org/officeDocument/2006/relationships/comments" Target="../comments/comment39.xml"/><Relationship Id="rId5" Type="http://schemas.openxmlformats.org/officeDocument/2006/relationships/oleObject" Target="../embeddings/oleObject39.bin"/><Relationship Id="rId10" Type="http://schemas.openxmlformats.org/officeDocument/2006/relationships/image" Target="../media/image48.png"/><Relationship Id="rId4" Type="http://schemas.openxmlformats.org/officeDocument/2006/relationships/notesSlide" Target="../notesSlides/notesSlide43.xml"/><Relationship Id="rId9" Type="http://schemas.openxmlformats.org/officeDocument/2006/relationships/image" Target="../media/image47.JPG"/></Relationships>
</file>

<file path=ppt/slides/_rels/slide44.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slideLayout" Target="../slideLayouts/slideLayout1.xml"/><Relationship Id="rId7" Type="http://schemas.openxmlformats.org/officeDocument/2006/relationships/image" Target="../media/image42.JPG"/><Relationship Id="rId2" Type="http://schemas.openxmlformats.org/officeDocument/2006/relationships/tags" Target="../tags/tag47.xml"/><Relationship Id="rId1" Type="http://schemas.openxmlformats.org/officeDocument/2006/relationships/vmlDrawing" Target="../drawings/vmlDrawing46.vml"/><Relationship Id="rId6" Type="http://schemas.openxmlformats.org/officeDocument/2006/relationships/image" Target="../media/image1.emf"/><Relationship Id="rId5" Type="http://schemas.openxmlformats.org/officeDocument/2006/relationships/oleObject" Target="../embeddings/oleObject40.bin"/><Relationship Id="rId10" Type="http://schemas.openxmlformats.org/officeDocument/2006/relationships/image" Target="../media/image48.png"/><Relationship Id="rId4" Type="http://schemas.openxmlformats.org/officeDocument/2006/relationships/notesSlide" Target="../notesSlides/notesSlide44.xml"/><Relationship Id="rId9" Type="http://schemas.openxmlformats.org/officeDocument/2006/relationships/image" Target="../media/image47.JPG"/></Relationships>
</file>

<file path=ppt/slides/_rels/slide45.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slideLayout" Target="../slideLayouts/slideLayout1.xml"/><Relationship Id="rId7" Type="http://schemas.openxmlformats.org/officeDocument/2006/relationships/image" Target="../media/image42.JPG"/><Relationship Id="rId2" Type="http://schemas.openxmlformats.org/officeDocument/2006/relationships/tags" Target="../tags/tag48.xml"/><Relationship Id="rId1" Type="http://schemas.openxmlformats.org/officeDocument/2006/relationships/vmlDrawing" Target="../drawings/vmlDrawing47.vml"/><Relationship Id="rId6" Type="http://schemas.openxmlformats.org/officeDocument/2006/relationships/image" Target="../media/image1.emf"/><Relationship Id="rId5" Type="http://schemas.openxmlformats.org/officeDocument/2006/relationships/oleObject" Target="../embeddings/oleObject41.bin"/><Relationship Id="rId10" Type="http://schemas.openxmlformats.org/officeDocument/2006/relationships/image" Target="../media/image48.png"/><Relationship Id="rId4" Type="http://schemas.openxmlformats.org/officeDocument/2006/relationships/notesSlide" Target="../notesSlides/notesSlide45.xml"/><Relationship Id="rId9" Type="http://schemas.openxmlformats.org/officeDocument/2006/relationships/image" Target="../media/image47.JPG"/></Relationships>
</file>

<file path=ppt/slides/_rels/slide46.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slideLayout" Target="../slideLayouts/slideLayout1.xml"/><Relationship Id="rId7" Type="http://schemas.openxmlformats.org/officeDocument/2006/relationships/image" Target="../media/image42.JPG"/><Relationship Id="rId2" Type="http://schemas.openxmlformats.org/officeDocument/2006/relationships/tags" Target="../tags/tag49.xml"/><Relationship Id="rId1" Type="http://schemas.openxmlformats.org/officeDocument/2006/relationships/vmlDrawing" Target="../drawings/vmlDrawing48.vml"/><Relationship Id="rId6" Type="http://schemas.openxmlformats.org/officeDocument/2006/relationships/image" Target="../media/image1.emf"/><Relationship Id="rId5" Type="http://schemas.openxmlformats.org/officeDocument/2006/relationships/oleObject" Target="../embeddings/oleObject42.bin"/><Relationship Id="rId10" Type="http://schemas.openxmlformats.org/officeDocument/2006/relationships/image" Target="../media/image48.png"/><Relationship Id="rId4" Type="http://schemas.openxmlformats.org/officeDocument/2006/relationships/notesSlide" Target="../notesSlides/notesSlide46.xml"/><Relationship Id="rId9" Type="http://schemas.openxmlformats.org/officeDocument/2006/relationships/image" Target="../media/image47.JPG"/></Relationships>
</file>

<file path=ppt/slides/_rels/slide47.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slideLayout" Target="../slideLayouts/slideLayout1.xml"/><Relationship Id="rId7" Type="http://schemas.openxmlformats.org/officeDocument/2006/relationships/image" Target="../media/image42.JPG"/><Relationship Id="rId2" Type="http://schemas.openxmlformats.org/officeDocument/2006/relationships/tags" Target="../tags/tag50.xml"/><Relationship Id="rId1" Type="http://schemas.openxmlformats.org/officeDocument/2006/relationships/vmlDrawing" Target="../drawings/vmlDrawing49.vml"/><Relationship Id="rId6" Type="http://schemas.openxmlformats.org/officeDocument/2006/relationships/image" Target="../media/image1.emf"/><Relationship Id="rId5" Type="http://schemas.openxmlformats.org/officeDocument/2006/relationships/oleObject" Target="../embeddings/oleObject43.bin"/><Relationship Id="rId10" Type="http://schemas.openxmlformats.org/officeDocument/2006/relationships/image" Target="../media/image48.png"/><Relationship Id="rId4" Type="http://schemas.openxmlformats.org/officeDocument/2006/relationships/notesSlide" Target="../notesSlides/notesSlide47.xml"/><Relationship Id="rId9" Type="http://schemas.openxmlformats.org/officeDocument/2006/relationships/image" Target="../media/image47.JPG"/></Relationships>
</file>

<file path=ppt/slides/_rels/slide48.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slideLayout" Target="../slideLayouts/slideLayout1.xml"/><Relationship Id="rId7" Type="http://schemas.openxmlformats.org/officeDocument/2006/relationships/image" Target="../media/image42.JPG"/><Relationship Id="rId2" Type="http://schemas.openxmlformats.org/officeDocument/2006/relationships/tags" Target="../tags/tag51.xml"/><Relationship Id="rId1" Type="http://schemas.openxmlformats.org/officeDocument/2006/relationships/vmlDrawing" Target="../drawings/vmlDrawing50.vml"/><Relationship Id="rId6" Type="http://schemas.openxmlformats.org/officeDocument/2006/relationships/image" Target="../media/image1.emf"/><Relationship Id="rId5" Type="http://schemas.openxmlformats.org/officeDocument/2006/relationships/oleObject" Target="../embeddings/oleObject44.bin"/><Relationship Id="rId10" Type="http://schemas.openxmlformats.org/officeDocument/2006/relationships/image" Target="../media/image48.png"/><Relationship Id="rId4" Type="http://schemas.openxmlformats.org/officeDocument/2006/relationships/notesSlide" Target="../notesSlides/notesSlide48.xml"/><Relationship Id="rId9" Type="http://schemas.openxmlformats.org/officeDocument/2006/relationships/image" Target="../media/image47.JPG"/></Relationships>
</file>

<file path=ppt/slides/_rels/slide49.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slideLayout" Target="../slideLayouts/slideLayout1.xml"/><Relationship Id="rId7" Type="http://schemas.openxmlformats.org/officeDocument/2006/relationships/image" Target="../media/image42.JPG"/><Relationship Id="rId2" Type="http://schemas.openxmlformats.org/officeDocument/2006/relationships/tags" Target="../tags/tag52.xml"/><Relationship Id="rId1" Type="http://schemas.openxmlformats.org/officeDocument/2006/relationships/vmlDrawing" Target="../drawings/vmlDrawing51.vml"/><Relationship Id="rId6" Type="http://schemas.openxmlformats.org/officeDocument/2006/relationships/image" Target="../media/image1.emf"/><Relationship Id="rId11" Type="http://schemas.openxmlformats.org/officeDocument/2006/relationships/comments" Target="../comments/comment40.xml"/><Relationship Id="rId5" Type="http://schemas.openxmlformats.org/officeDocument/2006/relationships/oleObject" Target="../embeddings/oleObject45.bin"/><Relationship Id="rId10" Type="http://schemas.openxmlformats.org/officeDocument/2006/relationships/image" Target="../media/image48.png"/><Relationship Id="rId4" Type="http://schemas.openxmlformats.org/officeDocument/2006/relationships/notesSlide" Target="../notesSlides/notesSlide49.xml"/><Relationship Id="rId9" Type="http://schemas.openxmlformats.org/officeDocument/2006/relationships/image" Target="../media/image47.JPG"/></Relationships>
</file>

<file path=ppt/slides/_rels/slide5.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slideLayout" Target="../slideLayouts/slideLayout1.xml"/><Relationship Id="rId7" Type="http://schemas.openxmlformats.org/officeDocument/2006/relationships/image" Target="../media/image42.JPG"/><Relationship Id="rId12" Type="http://schemas.openxmlformats.org/officeDocument/2006/relationships/comments" Target="../comments/comment41.xml"/><Relationship Id="rId2" Type="http://schemas.openxmlformats.org/officeDocument/2006/relationships/tags" Target="../tags/tag53.xml"/><Relationship Id="rId1" Type="http://schemas.openxmlformats.org/officeDocument/2006/relationships/vmlDrawing" Target="../drawings/vmlDrawing52.vml"/><Relationship Id="rId6" Type="http://schemas.openxmlformats.org/officeDocument/2006/relationships/image" Target="../media/image1.emf"/><Relationship Id="rId11" Type="http://schemas.openxmlformats.org/officeDocument/2006/relationships/image" Target="../media/image47.JPG"/><Relationship Id="rId5" Type="http://schemas.openxmlformats.org/officeDocument/2006/relationships/oleObject" Target="../embeddings/oleObject46.bin"/><Relationship Id="rId10" Type="http://schemas.openxmlformats.org/officeDocument/2006/relationships/image" Target="../media/image48.JPG"/><Relationship Id="rId4" Type="http://schemas.openxmlformats.org/officeDocument/2006/relationships/notesSlide" Target="../notesSlides/notesSlide50.xml"/><Relationship Id="rId9" Type="http://schemas.openxmlformats.org/officeDocument/2006/relationships/image" Target="../media/image44.JPG"/></Relationships>
</file>

<file path=ppt/slides/_rels/slide51.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slideLayout" Target="../slideLayouts/slideLayout1.xml"/><Relationship Id="rId7" Type="http://schemas.openxmlformats.org/officeDocument/2006/relationships/image" Target="../media/image47.JPG"/><Relationship Id="rId2" Type="http://schemas.openxmlformats.org/officeDocument/2006/relationships/tags" Target="../tags/tag54.xml"/><Relationship Id="rId1" Type="http://schemas.openxmlformats.org/officeDocument/2006/relationships/vmlDrawing" Target="../drawings/vmlDrawing53.vml"/><Relationship Id="rId6" Type="http://schemas.openxmlformats.org/officeDocument/2006/relationships/image" Target="../media/image1.emf"/><Relationship Id="rId5" Type="http://schemas.openxmlformats.org/officeDocument/2006/relationships/oleObject" Target="../embeddings/oleObject47.bin"/><Relationship Id="rId10" Type="http://schemas.openxmlformats.org/officeDocument/2006/relationships/comments" Target="../comments/comment42.xml"/><Relationship Id="rId4" Type="http://schemas.openxmlformats.org/officeDocument/2006/relationships/notesSlide" Target="../notesSlides/notesSlide51.xml"/><Relationship Id="rId9" Type="http://schemas.openxmlformats.org/officeDocument/2006/relationships/image" Target="../media/image54.png"/></Relationships>
</file>

<file path=ppt/slides/_rels/slide52.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slideLayout" Target="../slideLayouts/slideLayout1.xml"/><Relationship Id="rId7" Type="http://schemas.openxmlformats.org/officeDocument/2006/relationships/image" Target="../media/image47.JPG"/><Relationship Id="rId2" Type="http://schemas.openxmlformats.org/officeDocument/2006/relationships/tags" Target="../tags/tag55.xml"/><Relationship Id="rId1" Type="http://schemas.openxmlformats.org/officeDocument/2006/relationships/vmlDrawing" Target="../drawings/vmlDrawing54.vml"/><Relationship Id="rId6" Type="http://schemas.openxmlformats.org/officeDocument/2006/relationships/image" Target="../media/image1.emf"/><Relationship Id="rId5" Type="http://schemas.openxmlformats.org/officeDocument/2006/relationships/oleObject" Target="../embeddings/oleObject48.bin"/><Relationship Id="rId10" Type="http://schemas.openxmlformats.org/officeDocument/2006/relationships/comments" Target="../comments/comment43.xml"/><Relationship Id="rId4" Type="http://schemas.openxmlformats.org/officeDocument/2006/relationships/notesSlide" Target="../notesSlides/notesSlide52.xml"/><Relationship Id="rId9" Type="http://schemas.openxmlformats.org/officeDocument/2006/relationships/image" Target="../media/image54.png"/></Relationships>
</file>

<file path=ppt/slides/_rels/slide53.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slideLayout" Target="../slideLayouts/slideLayout1.xml"/><Relationship Id="rId7" Type="http://schemas.openxmlformats.org/officeDocument/2006/relationships/image" Target="../media/image47.JPG"/><Relationship Id="rId2" Type="http://schemas.openxmlformats.org/officeDocument/2006/relationships/tags" Target="../tags/tag56.xml"/><Relationship Id="rId1" Type="http://schemas.openxmlformats.org/officeDocument/2006/relationships/vmlDrawing" Target="../drawings/vmlDrawing55.vml"/><Relationship Id="rId6" Type="http://schemas.openxmlformats.org/officeDocument/2006/relationships/image" Target="../media/image1.emf"/><Relationship Id="rId5" Type="http://schemas.openxmlformats.org/officeDocument/2006/relationships/oleObject" Target="../embeddings/oleObject49.bin"/><Relationship Id="rId10" Type="http://schemas.openxmlformats.org/officeDocument/2006/relationships/comments" Target="../comments/comment44.xml"/><Relationship Id="rId4" Type="http://schemas.openxmlformats.org/officeDocument/2006/relationships/notesSlide" Target="../notesSlides/notesSlide53.xml"/><Relationship Id="rId9" Type="http://schemas.openxmlformats.org/officeDocument/2006/relationships/image" Target="../media/image54.png"/></Relationships>
</file>

<file path=ppt/slides/_rels/slide54.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slideLayout" Target="../slideLayouts/slideLayout1.xml"/><Relationship Id="rId7" Type="http://schemas.openxmlformats.org/officeDocument/2006/relationships/image" Target="../media/image47.JPG"/><Relationship Id="rId2" Type="http://schemas.openxmlformats.org/officeDocument/2006/relationships/tags" Target="../tags/tag57.xml"/><Relationship Id="rId1" Type="http://schemas.openxmlformats.org/officeDocument/2006/relationships/vmlDrawing" Target="../drawings/vmlDrawing56.vml"/><Relationship Id="rId6" Type="http://schemas.openxmlformats.org/officeDocument/2006/relationships/image" Target="../media/image1.emf"/><Relationship Id="rId5" Type="http://schemas.openxmlformats.org/officeDocument/2006/relationships/oleObject" Target="../embeddings/oleObject50.bin"/><Relationship Id="rId4" Type="http://schemas.openxmlformats.org/officeDocument/2006/relationships/notesSlide" Target="../notesSlides/notesSlide54.xml"/><Relationship Id="rId9" Type="http://schemas.openxmlformats.org/officeDocument/2006/relationships/image" Target="../media/image54.png"/></Relationships>
</file>

<file path=ppt/slides/_rels/slide55.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slideLayout" Target="../slideLayouts/slideLayout1.xml"/><Relationship Id="rId7" Type="http://schemas.openxmlformats.org/officeDocument/2006/relationships/image" Target="../media/image50.JPG"/><Relationship Id="rId2" Type="http://schemas.openxmlformats.org/officeDocument/2006/relationships/tags" Target="../tags/tag58.xml"/><Relationship Id="rId1" Type="http://schemas.openxmlformats.org/officeDocument/2006/relationships/vmlDrawing" Target="../drawings/vmlDrawing57.vml"/><Relationship Id="rId6" Type="http://schemas.openxmlformats.org/officeDocument/2006/relationships/image" Target="../media/image1.emf"/><Relationship Id="rId5" Type="http://schemas.openxmlformats.org/officeDocument/2006/relationships/oleObject" Target="../embeddings/oleObject51.bin"/><Relationship Id="rId4" Type="http://schemas.openxmlformats.org/officeDocument/2006/relationships/notesSlide" Target="../notesSlides/notesSlide55.xml"/><Relationship Id="rId9" Type="http://schemas.openxmlformats.org/officeDocument/2006/relationships/comments" Target="../comments/comment4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46.xml"/><Relationship Id="rId2" Type="http://schemas.openxmlformats.org/officeDocument/2006/relationships/tags" Target="../tags/tag59.xml"/><Relationship Id="rId1" Type="http://schemas.openxmlformats.org/officeDocument/2006/relationships/vmlDrawing" Target="../drawings/vmlDrawing58.vml"/><Relationship Id="rId6" Type="http://schemas.openxmlformats.org/officeDocument/2006/relationships/image" Target="../media/image1.emf"/><Relationship Id="rId5" Type="http://schemas.openxmlformats.org/officeDocument/2006/relationships/oleObject" Target="../embeddings/oleObject52.bin"/><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47.xml"/><Relationship Id="rId2" Type="http://schemas.openxmlformats.org/officeDocument/2006/relationships/tags" Target="../tags/tag60.xml"/><Relationship Id="rId1" Type="http://schemas.openxmlformats.org/officeDocument/2006/relationships/vmlDrawing" Target="../drawings/vmlDrawing59.vml"/><Relationship Id="rId6" Type="http://schemas.openxmlformats.org/officeDocument/2006/relationships/image" Target="../media/image1.emf"/><Relationship Id="rId5" Type="http://schemas.openxmlformats.org/officeDocument/2006/relationships/oleObject" Target="../embeddings/oleObject53.bin"/><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8" Type="http://schemas.openxmlformats.org/officeDocument/2006/relationships/comments" Target="../comments/comment48.xml"/><Relationship Id="rId3" Type="http://schemas.openxmlformats.org/officeDocument/2006/relationships/slideLayout" Target="../slideLayouts/slideLayout1.xml"/><Relationship Id="rId7" Type="http://schemas.openxmlformats.org/officeDocument/2006/relationships/chart" Target="../charts/chart1.xml"/><Relationship Id="rId2" Type="http://schemas.openxmlformats.org/officeDocument/2006/relationships/tags" Target="../tags/tag61.xml"/><Relationship Id="rId1" Type="http://schemas.openxmlformats.org/officeDocument/2006/relationships/vmlDrawing" Target="../drawings/vmlDrawing60.vml"/><Relationship Id="rId6" Type="http://schemas.openxmlformats.org/officeDocument/2006/relationships/image" Target="../media/image1.emf"/><Relationship Id="rId5" Type="http://schemas.openxmlformats.org/officeDocument/2006/relationships/oleObject" Target="../embeddings/oleObject54.bin"/><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8" Type="http://schemas.openxmlformats.org/officeDocument/2006/relationships/comments" Target="../comments/comment49.xml"/><Relationship Id="rId3" Type="http://schemas.openxmlformats.org/officeDocument/2006/relationships/slideLayout" Target="../slideLayouts/slideLayout1.xml"/><Relationship Id="rId7" Type="http://schemas.openxmlformats.org/officeDocument/2006/relationships/chart" Target="../charts/chart2.xml"/><Relationship Id="rId2" Type="http://schemas.openxmlformats.org/officeDocument/2006/relationships/tags" Target="../tags/tag62.xml"/><Relationship Id="rId1" Type="http://schemas.openxmlformats.org/officeDocument/2006/relationships/vmlDrawing" Target="../drawings/vmlDrawing61.vml"/><Relationship Id="rId6" Type="http://schemas.openxmlformats.org/officeDocument/2006/relationships/image" Target="../media/image1.emf"/><Relationship Id="rId5" Type="http://schemas.openxmlformats.org/officeDocument/2006/relationships/oleObject" Target="../embeddings/oleObject54.bin"/><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50.xml"/><Relationship Id="rId2" Type="http://schemas.openxmlformats.org/officeDocument/2006/relationships/tags" Target="../tags/tag63.xml"/><Relationship Id="rId1" Type="http://schemas.openxmlformats.org/officeDocument/2006/relationships/vmlDrawing" Target="../drawings/vmlDrawing62.vml"/><Relationship Id="rId6" Type="http://schemas.openxmlformats.org/officeDocument/2006/relationships/image" Target="../media/image1.emf"/><Relationship Id="rId5" Type="http://schemas.openxmlformats.org/officeDocument/2006/relationships/oleObject" Target="../embeddings/oleObject55.bin"/><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51.xml"/><Relationship Id="rId2" Type="http://schemas.openxmlformats.org/officeDocument/2006/relationships/tags" Target="../tags/tag64.xml"/><Relationship Id="rId1" Type="http://schemas.openxmlformats.org/officeDocument/2006/relationships/vmlDrawing" Target="../drawings/vmlDrawing63.vml"/><Relationship Id="rId6" Type="http://schemas.openxmlformats.org/officeDocument/2006/relationships/image" Target="../media/image1.emf"/><Relationship Id="rId5" Type="http://schemas.openxmlformats.org/officeDocument/2006/relationships/oleObject" Target="../embeddings/oleObject56.bin"/><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52.xml"/><Relationship Id="rId2" Type="http://schemas.openxmlformats.org/officeDocument/2006/relationships/tags" Target="../tags/tag65.xml"/><Relationship Id="rId1" Type="http://schemas.openxmlformats.org/officeDocument/2006/relationships/vmlDrawing" Target="../drawings/vmlDrawing64.vml"/><Relationship Id="rId6" Type="http://schemas.openxmlformats.org/officeDocument/2006/relationships/image" Target="../media/image1.emf"/><Relationship Id="rId5" Type="http://schemas.openxmlformats.org/officeDocument/2006/relationships/oleObject" Target="../embeddings/oleObject56.bin"/><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53.xml"/><Relationship Id="rId2" Type="http://schemas.openxmlformats.org/officeDocument/2006/relationships/tags" Target="../tags/tag66.xml"/><Relationship Id="rId1" Type="http://schemas.openxmlformats.org/officeDocument/2006/relationships/vmlDrawing" Target="../drawings/vmlDrawing65.vml"/><Relationship Id="rId6" Type="http://schemas.openxmlformats.org/officeDocument/2006/relationships/image" Target="../media/image1.emf"/><Relationship Id="rId5" Type="http://schemas.openxmlformats.org/officeDocument/2006/relationships/oleObject" Target="../embeddings/oleObject52.bin"/><Relationship Id="rId4"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8" Type="http://schemas.openxmlformats.org/officeDocument/2006/relationships/comments" Target="../comments/comment54.xml"/><Relationship Id="rId3" Type="http://schemas.openxmlformats.org/officeDocument/2006/relationships/slideLayout" Target="../slideLayouts/slideLayout1.xml"/><Relationship Id="rId7" Type="http://schemas.openxmlformats.org/officeDocument/2006/relationships/chart" Target="../charts/chart3.xml"/><Relationship Id="rId2" Type="http://schemas.openxmlformats.org/officeDocument/2006/relationships/tags" Target="../tags/tag67.xml"/><Relationship Id="rId1" Type="http://schemas.openxmlformats.org/officeDocument/2006/relationships/vmlDrawing" Target="../drawings/vmlDrawing66.vml"/><Relationship Id="rId6" Type="http://schemas.openxmlformats.org/officeDocument/2006/relationships/image" Target="../media/image1.emf"/><Relationship Id="rId5" Type="http://schemas.openxmlformats.org/officeDocument/2006/relationships/oleObject" Target="../embeddings/oleObject54.bin"/><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8" Type="http://schemas.openxmlformats.org/officeDocument/2006/relationships/comments" Target="../comments/comment55.xml"/><Relationship Id="rId3" Type="http://schemas.openxmlformats.org/officeDocument/2006/relationships/slideLayout" Target="../slideLayouts/slideLayout1.xml"/><Relationship Id="rId7" Type="http://schemas.openxmlformats.org/officeDocument/2006/relationships/chart" Target="../charts/chart4.xml"/><Relationship Id="rId2" Type="http://schemas.openxmlformats.org/officeDocument/2006/relationships/tags" Target="../tags/tag68.xml"/><Relationship Id="rId1" Type="http://schemas.openxmlformats.org/officeDocument/2006/relationships/vmlDrawing" Target="../drawings/vmlDrawing67.vml"/><Relationship Id="rId6" Type="http://schemas.openxmlformats.org/officeDocument/2006/relationships/image" Target="../media/image1.emf"/><Relationship Id="rId5" Type="http://schemas.openxmlformats.org/officeDocument/2006/relationships/oleObject" Target="../embeddings/oleObject54.bin"/><Relationship Id="rId4"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56.xml"/><Relationship Id="rId2" Type="http://schemas.openxmlformats.org/officeDocument/2006/relationships/tags" Target="../tags/tag69.xml"/><Relationship Id="rId1" Type="http://schemas.openxmlformats.org/officeDocument/2006/relationships/vmlDrawing" Target="../drawings/vmlDrawing68.vml"/><Relationship Id="rId6" Type="http://schemas.openxmlformats.org/officeDocument/2006/relationships/image" Target="../media/image1.emf"/><Relationship Id="rId5" Type="http://schemas.openxmlformats.org/officeDocument/2006/relationships/oleObject" Target="../embeddings/oleObject55.bin"/><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57.xml"/><Relationship Id="rId2" Type="http://schemas.openxmlformats.org/officeDocument/2006/relationships/tags" Target="../tags/tag70.xml"/><Relationship Id="rId1" Type="http://schemas.openxmlformats.org/officeDocument/2006/relationships/vmlDrawing" Target="../drawings/vmlDrawing69.vml"/><Relationship Id="rId6" Type="http://schemas.openxmlformats.org/officeDocument/2006/relationships/image" Target="../media/image1.emf"/><Relationship Id="rId5" Type="http://schemas.openxmlformats.org/officeDocument/2006/relationships/oleObject" Target="../embeddings/oleObject55.bin"/><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1.xml"/><Relationship Id="rId1" Type="http://schemas.openxmlformats.org/officeDocument/2006/relationships/vmlDrawing" Target="../drawings/vmlDrawing70.vml"/><Relationship Id="rId6" Type="http://schemas.openxmlformats.org/officeDocument/2006/relationships/image" Target="../media/image1.emf"/><Relationship Id="rId5" Type="http://schemas.openxmlformats.org/officeDocument/2006/relationships/oleObject" Target="../embeddings/oleObject57.bin"/><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58.xml"/><Relationship Id="rId2" Type="http://schemas.openxmlformats.org/officeDocument/2006/relationships/tags" Target="../tags/tag72.xml"/><Relationship Id="rId1" Type="http://schemas.openxmlformats.org/officeDocument/2006/relationships/vmlDrawing" Target="../drawings/vmlDrawing71.vml"/><Relationship Id="rId6" Type="http://schemas.openxmlformats.org/officeDocument/2006/relationships/image" Target="../media/image1.emf"/><Relationship Id="rId5" Type="http://schemas.openxmlformats.org/officeDocument/2006/relationships/oleObject" Target="../embeddings/oleObject58.bin"/><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59.xml"/><Relationship Id="rId2" Type="http://schemas.openxmlformats.org/officeDocument/2006/relationships/tags" Target="../tags/tag73.xml"/><Relationship Id="rId1" Type="http://schemas.openxmlformats.org/officeDocument/2006/relationships/vmlDrawing" Target="../drawings/vmlDrawing72.vml"/><Relationship Id="rId6" Type="http://schemas.openxmlformats.org/officeDocument/2006/relationships/image" Target="../media/image1.emf"/><Relationship Id="rId5" Type="http://schemas.openxmlformats.org/officeDocument/2006/relationships/oleObject" Target="../embeddings/oleObject58.bin"/><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4.xml"/><Relationship Id="rId1" Type="http://schemas.openxmlformats.org/officeDocument/2006/relationships/vmlDrawing" Target="../drawings/vmlDrawing73.vml"/><Relationship Id="rId6" Type="http://schemas.openxmlformats.org/officeDocument/2006/relationships/image" Target="../media/image1.emf"/><Relationship Id="rId5" Type="http://schemas.openxmlformats.org/officeDocument/2006/relationships/oleObject" Target="../embeddings/oleObject59.bin"/><Relationship Id="rId4"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5.xml"/><Relationship Id="rId1" Type="http://schemas.openxmlformats.org/officeDocument/2006/relationships/vmlDrawing" Target="../drawings/vmlDrawing74.vml"/><Relationship Id="rId6" Type="http://schemas.openxmlformats.org/officeDocument/2006/relationships/image" Target="../media/image1.emf"/><Relationship Id="rId5" Type="http://schemas.openxmlformats.org/officeDocument/2006/relationships/oleObject" Target="../embeddings/oleObject60.bin"/><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6.xml"/><Relationship Id="rId1" Type="http://schemas.openxmlformats.org/officeDocument/2006/relationships/vmlDrawing" Target="../drawings/vmlDrawing75.vml"/><Relationship Id="rId6" Type="http://schemas.openxmlformats.org/officeDocument/2006/relationships/image" Target="../media/image1.emf"/><Relationship Id="rId5" Type="http://schemas.openxmlformats.org/officeDocument/2006/relationships/oleObject" Target="../embeddings/oleObject61.bin"/><Relationship Id="rId4"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7.xml"/><Relationship Id="rId1" Type="http://schemas.openxmlformats.org/officeDocument/2006/relationships/vmlDrawing" Target="../drawings/vmlDrawing76.vml"/><Relationship Id="rId6" Type="http://schemas.openxmlformats.org/officeDocument/2006/relationships/image" Target="../media/image1.emf"/><Relationship Id="rId5" Type="http://schemas.openxmlformats.org/officeDocument/2006/relationships/oleObject" Target="../embeddings/oleObject61.bin"/><Relationship Id="rId4"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slideLayout" Target="../slideLayouts/slideLayout1.xml"/><Relationship Id="rId7" Type="http://schemas.openxmlformats.org/officeDocument/2006/relationships/image" Target="../media/image20.png"/><Relationship Id="rId2" Type="http://schemas.openxmlformats.org/officeDocument/2006/relationships/tags" Target="../tags/tag78.xml"/><Relationship Id="rId1" Type="http://schemas.openxmlformats.org/officeDocument/2006/relationships/vmlDrawing" Target="../drawings/vmlDrawing77.vml"/><Relationship Id="rId6" Type="http://schemas.openxmlformats.org/officeDocument/2006/relationships/image" Target="../media/image1.emf"/><Relationship Id="rId5" Type="http://schemas.openxmlformats.org/officeDocument/2006/relationships/oleObject" Target="../embeddings/oleObject62.bin"/><Relationship Id="rId4" Type="http://schemas.openxmlformats.org/officeDocument/2006/relationships/notesSlide" Target="../notesSlides/notesSlide75.xml"/><Relationship Id="rId9" Type="http://schemas.openxmlformats.org/officeDocument/2006/relationships/comments" Target="../comments/comment60.xml"/></Relationships>
</file>

<file path=ppt/slides/_rels/slide7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1.xml"/><Relationship Id="rId7" Type="http://schemas.openxmlformats.org/officeDocument/2006/relationships/image" Target="../media/image450.png"/><Relationship Id="rId2" Type="http://schemas.openxmlformats.org/officeDocument/2006/relationships/tags" Target="../tags/tag79.xml"/><Relationship Id="rId1" Type="http://schemas.openxmlformats.org/officeDocument/2006/relationships/vmlDrawing" Target="../drawings/vmlDrawing78.vml"/><Relationship Id="rId6" Type="http://schemas.openxmlformats.org/officeDocument/2006/relationships/image" Target="../media/image1.emf"/><Relationship Id="rId5" Type="http://schemas.openxmlformats.org/officeDocument/2006/relationships/oleObject" Target="../embeddings/oleObject63.bin"/><Relationship Id="rId10" Type="http://schemas.openxmlformats.org/officeDocument/2006/relationships/comments" Target="../comments/comment61.xml"/><Relationship Id="rId4" Type="http://schemas.openxmlformats.org/officeDocument/2006/relationships/notesSlide" Target="../notesSlides/notesSlide76.xml"/><Relationship Id="rId9" Type="http://schemas.openxmlformats.org/officeDocument/2006/relationships/image" Target="../media/image440.png"/></Relationships>
</file>

<file path=ppt/slides/_rels/slide7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1.xml"/><Relationship Id="rId7" Type="http://schemas.openxmlformats.org/officeDocument/2006/relationships/image" Target="../media/image460.png"/><Relationship Id="rId2" Type="http://schemas.openxmlformats.org/officeDocument/2006/relationships/tags" Target="../tags/tag80.xml"/><Relationship Id="rId1" Type="http://schemas.openxmlformats.org/officeDocument/2006/relationships/vmlDrawing" Target="../drawings/vmlDrawing79.vml"/><Relationship Id="rId6" Type="http://schemas.openxmlformats.org/officeDocument/2006/relationships/image" Target="../media/image1.emf"/><Relationship Id="rId5" Type="http://schemas.openxmlformats.org/officeDocument/2006/relationships/oleObject" Target="../embeddings/oleObject64.bin"/><Relationship Id="rId10" Type="http://schemas.openxmlformats.org/officeDocument/2006/relationships/comments" Target="../comments/comment62.xml"/><Relationship Id="rId4" Type="http://schemas.openxmlformats.org/officeDocument/2006/relationships/notesSlide" Target="../notesSlides/notesSlide77.xml"/><Relationship Id="rId9" Type="http://schemas.openxmlformats.org/officeDocument/2006/relationships/image" Target="../media/image440.png"/></Relationships>
</file>

<file path=ppt/slides/_rels/slide78.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slideLayout" Target="../slideLayouts/slideLayout1.xml"/><Relationship Id="rId7" Type="http://schemas.openxmlformats.org/officeDocument/2006/relationships/image" Target="../media/image470.png"/><Relationship Id="rId2" Type="http://schemas.openxmlformats.org/officeDocument/2006/relationships/tags" Target="../tags/tag81.xml"/><Relationship Id="rId1" Type="http://schemas.openxmlformats.org/officeDocument/2006/relationships/vmlDrawing" Target="../drawings/vmlDrawing80.vml"/><Relationship Id="rId6" Type="http://schemas.openxmlformats.org/officeDocument/2006/relationships/image" Target="../media/image1.emf"/><Relationship Id="rId5" Type="http://schemas.openxmlformats.org/officeDocument/2006/relationships/oleObject" Target="../embeddings/oleObject65.bin"/><Relationship Id="rId4" Type="http://schemas.openxmlformats.org/officeDocument/2006/relationships/notesSlide" Target="../notesSlides/notesSlide78.xml"/><Relationship Id="rId9" Type="http://schemas.openxmlformats.org/officeDocument/2006/relationships/comments" Target="../comments/comment63.xml"/></Relationships>
</file>

<file path=ppt/slides/_rels/slide79.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slideLayout" Target="../slideLayouts/slideLayout1.xml"/><Relationship Id="rId7" Type="http://schemas.openxmlformats.org/officeDocument/2006/relationships/image" Target="../media/image490.png"/><Relationship Id="rId2" Type="http://schemas.openxmlformats.org/officeDocument/2006/relationships/tags" Target="../tags/tag82.xml"/><Relationship Id="rId1" Type="http://schemas.openxmlformats.org/officeDocument/2006/relationships/vmlDrawing" Target="../drawings/vmlDrawing81.vml"/><Relationship Id="rId6" Type="http://schemas.openxmlformats.org/officeDocument/2006/relationships/image" Target="../media/image1.emf"/><Relationship Id="rId5" Type="http://schemas.openxmlformats.org/officeDocument/2006/relationships/oleObject" Target="../embeddings/oleObject66.bin"/><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video" Target="NULL" TargetMode="External"/><Relationship Id="rId7" Type="http://schemas.openxmlformats.org/officeDocument/2006/relationships/oleObject" Target="../embeddings/oleObject9.bin"/><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notesSlide" Target="../notesSlides/notesSlide8.xml"/><Relationship Id="rId5" Type="http://schemas.openxmlformats.org/officeDocument/2006/relationships/slideLayout" Target="../slideLayouts/slideLayout1.xml"/><Relationship Id="rId10" Type="http://schemas.openxmlformats.org/officeDocument/2006/relationships/comments" Target="../comments/comment5.xml"/><Relationship Id="rId4" Type="http://schemas.microsoft.com/office/2007/relationships/media" Target="../media/media1.mp4"/><Relationship Id="rId9"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slideLayout" Target="../slideLayouts/slideLayout1.xml"/><Relationship Id="rId7" Type="http://schemas.openxmlformats.org/officeDocument/2006/relationships/image" Target="../media/image490.png"/><Relationship Id="rId2" Type="http://schemas.openxmlformats.org/officeDocument/2006/relationships/tags" Target="../tags/tag83.xml"/><Relationship Id="rId1" Type="http://schemas.openxmlformats.org/officeDocument/2006/relationships/vmlDrawing" Target="../drawings/vmlDrawing82.vml"/><Relationship Id="rId6" Type="http://schemas.openxmlformats.org/officeDocument/2006/relationships/image" Target="../media/image1.emf"/><Relationship Id="rId5" Type="http://schemas.openxmlformats.org/officeDocument/2006/relationships/oleObject" Target="../embeddings/oleObject67.bin"/><Relationship Id="rId4" Type="http://schemas.openxmlformats.org/officeDocument/2006/relationships/notesSlide" Target="../notesSlides/notesSlide80.xml"/><Relationship Id="rId9" Type="http://schemas.openxmlformats.org/officeDocument/2006/relationships/image" Target="../media/image510.png"/></Relationships>
</file>

<file path=ppt/slides/_rels/slide81.xml.rels><?xml version="1.0" encoding="UTF-8" standalone="yes"?>
<Relationships xmlns="http://schemas.openxmlformats.org/package/2006/relationships"><Relationship Id="rId8" Type="http://schemas.openxmlformats.org/officeDocument/2006/relationships/comments" Target="../comments/comment64.xml"/><Relationship Id="rId3" Type="http://schemas.openxmlformats.org/officeDocument/2006/relationships/slideLayout" Target="../slideLayouts/slideLayout1.xml"/><Relationship Id="rId7" Type="http://schemas.openxmlformats.org/officeDocument/2006/relationships/image" Target="../media/image52.png"/><Relationship Id="rId2" Type="http://schemas.openxmlformats.org/officeDocument/2006/relationships/tags" Target="../tags/tag84.xml"/><Relationship Id="rId1" Type="http://schemas.openxmlformats.org/officeDocument/2006/relationships/vmlDrawing" Target="../drawings/vmlDrawing83.vml"/><Relationship Id="rId6" Type="http://schemas.openxmlformats.org/officeDocument/2006/relationships/image" Target="../media/image1.emf"/><Relationship Id="rId5" Type="http://schemas.openxmlformats.org/officeDocument/2006/relationships/oleObject" Target="../embeddings/oleObject68.bin"/><Relationship Id="rId4"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notesSlide" Target="../notesSlides/notesSlide9.xml"/><Relationship Id="rId9" Type="http://schemas.openxmlformats.org/officeDocument/2006/relationships/comments" Target="../comments/commen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ext uri="{D42A27DB-BD31-4B8C-83A1-F6EECF244321}">
                <p14:modId xmlns:p14="http://schemas.microsoft.com/office/powerpoint/2010/main" val="6965888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51"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feld 6">
            <a:extLst>
              <a:ext uri="{FF2B5EF4-FFF2-40B4-BE49-F238E27FC236}">
                <a16:creationId xmlns:a16="http://schemas.microsoft.com/office/drawing/2014/main" id="{F4B093AA-9DC2-489D-A5D0-D93B7A053D8D}"/>
              </a:ext>
            </a:extLst>
          </p:cNvPr>
          <p:cNvSpPr txBox="1"/>
          <p:nvPr/>
        </p:nvSpPr>
        <p:spPr>
          <a:xfrm>
            <a:off x="1352550" y="2523392"/>
            <a:ext cx="9486899" cy="1661993"/>
          </a:xfrm>
          <a:prstGeom prst="rect">
            <a:avLst/>
          </a:prstGeom>
          <a:noFill/>
        </p:spPr>
        <p:txBody>
          <a:bodyPr wrap="square" rtlCol="0">
            <a:spAutoFit/>
          </a:bodyPr>
          <a:lstStyle/>
          <a:p>
            <a:pPr algn="ctr"/>
            <a:r>
              <a:rPr lang="de-DE" sz="4000" b="1" dirty="0" err="1">
                <a:solidFill>
                  <a:schemeClr val="accent1">
                    <a:lumMod val="50000"/>
                  </a:schemeClr>
                </a:solidFill>
              </a:rPr>
              <a:t>Machine</a:t>
            </a:r>
            <a:r>
              <a:rPr lang="de-DE" sz="4000" b="1" dirty="0">
                <a:solidFill>
                  <a:schemeClr val="accent1">
                    <a:lumMod val="50000"/>
                  </a:schemeClr>
                </a:solidFill>
              </a:rPr>
              <a:t> Learning and EEG Classification</a:t>
            </a:r>
          </a:p>
          <a:p>
            <a:pPr algn="ctr"/>
            <a:endParaRPr lang="de-DE" sz="4000" b="1" dirty="0">
              <a:solidFill>
                <a:schemeClr val="accent1">
                  <a:lumMod val="50000"/>
                </a:schemeClr>
              </a:solidFill>
            </a:endParaRPr>
          </a:p>
          <a:p>
            <a:pPr algn="ctr"/>
            <a:r>
              <a:rPr lang="de-DE" sz="2200" b="1" dirty="0" err="1">
                <a:solidFill>
                  <a:schemeClr val="accent1">
                    <a:lumMod val="50000"/>
                  </a:schemeClr>
                </a:solidFill>
              </a:rPr>
              <a:t>How</a:t>
            </a:r>
            <a:r>
              <a:rPr lang="de-DE" sz="2200" b="1" dirty="0">
                <a:solidFill>
                  <a:schemeClr val="accent1">
                    <a:lumMod val="50000"/>
                  </a:schemeClr>
                </a:solidFill>
              </a:rPr>
              <a:t> </a:t>
            </a:r>
            <a:r>
              <a:rPr lang="de-DE" sz="2200" b="1" dirty="0" err="1">
                <a:solidFill>
                  <a:schemeClr val="accent1">
                    <a:lumMod val="50000"/>
                  </a:schemeClr>
                </a:solidFill>
              </a:rPr>
              <a:t>Neural</a:t>
            </a:r>
            <a:r>
              <a:rPr lang="de-DE" sz="2200" b="1" dirty="0">
                <a:solidFill>
                  <a:schemeClr val="accent1">
                    <a:lumMod val="50000"/>
                  </a:schemeClr>
                </a:solidFill>
              </a:rPr>
              <a:t> Networks Can </a:t>
            </a:r>
            <a:r>
              <a:rPr lang="de-DE" sz="2200" b="1" dirty="0" err="1">
                <a:solidFill>
                  <a:schemeClr val="accent1">
                    <a:lumMod val="50000"/>
                  </a:schemeClr>
                </a:solidFill>
              </a:rPr>
              <a:t>Detect</a:t>
            </a:r>
            <a:r>
              <a:rPr lang="de-DE" sz="2200" b="1" dirty="0">
                <a:solidFill>
                  <a:schemeClr val="accent1">
                    <a:lumMod val="50000"/>
                  </a:schemeClr>
                </a:solidFill>
              </a:rPr>
              <a:t> </a:t>
            </a:r>
            <a:r>
              <a:rPr lang="de-DE" sz="2200" b="1" dirty="0" err="1">
                <a:solidFill>
                  <a:schemeClr val="accent1">
                    <a:lumMod val="50000"/>
                  </a:schemeClr>
                </a:solidFill>
              </a:rPr>
              <a:t>Epileptic</a:t>
            </a:r>
            <a:r>
              <a:rPr lang="de-DE" sz="2200" b="1" dirty="0">
                <a:solidFill>
                  <a:schemeClr val="accent1">
                    <a:lumMod val="50000"/>
                  </a:schemeClr>
                </a:solidFill>
              </a:rPr>
              <a:t> </a:t>
            </a:r>
            <a:r>
              <a:rPr lang="de-DE" sz="2200" b="1" dirty="0" err="1">
                <a:solidFill>
                  <a:schemeClr val="accent1">
                    <a:lumMod val="50000"/>
                  </a:schemeClr>
                </a:solidFill>
              </a:rPr>
              <a:t>Seizures</a:t>
            </a:r>
            <a:r>
              <a:rPr lang="de-DE" sz="2200" b="1" dirty="0">
                <a:solidFill>
                  <a:schemeClr val="accent1">
                    <a:lumMod val="50000"/>
                  </a:schemeClr>
                </a:solidFill>
              </a:rPr>
              <a:t> </a:t>
            </a:r>
          </a:p>
        </p:txBody>
      </p:sp>
      <p:cxnSp>
        <p:nvCxnSpPr>
          <p:cNvPr id="3" name="Gerader Verbinder 2">
            <a:extLst>
              <a:ext uri="{FF2B5EF4-FFF2-40B4-BE49-F238E27FC236}">
                <a16:creationId xmlns:a16="http://schemas.microsoft.com/office/drawing/2014/main" id="{9274EE33-57BC-4B0D-BAFD-CD04BFFACDF5}"/>
              </a:ext>
            </a:extLst>
          </p:cNvPr>
          <p:cNvCxnSpPr>
            <a:cxnSpLocks/>
            <a:stCxn id="7" idx="1"/>
            <a:endCxn id="7" idx="3"/>
          </p:cNvCxnSpPr>
          <p:nvPr/>
        </p:nvCxnSpPr>
        <p:spPr>
          <a:xfrm>
            <a:off x="1352550" y="3354389"/>
            <a:ext cx="948689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4C7BB2D8-AE74-4792-833C-C2ED08C548B4}"/>
              </a:ext>
            </a:extLst>
          </p:cNvPr>
          <p:cNvSpPr txBox="1"/>
          <p:nvPr/>
        </p:nvSpPr>
        <p:spPr>
          <a:xfrm>
            <a:off x="1744435" y="1741051"/>
            <a:ext cx="3099707" cy="584775"/>
          </a:xfrm>
          <a:prstGeom prst="rect">
            <a:avLst/>
          </a:prstGeom>
          <a:noFill/>
        </p:spPr>
        <p:txBody>
          <a:bodyPr wrap="square" rtlCol="0">
            <a:spAutoFit/>
          </a:bodyPr>
          <a:lstStyle/>
          <a:p>
            <a:r>
              <a:rPr lang="de-DE" sz="3200" dirty="0" err="1">
                <a:solidFill>
                  <a:schemeClr val="tx1">
                    <a:lumMod val="50000"/>
                    <a:lumOff val="50000"/>
                  </a:schemeClr>
                </a:solidFill>
              </a:rPr>
              <a:t>Bachelor‘s</a:t>
            </a:r>
            <a:r>
              <a:rPr lang="de-DE" sz="3200" dirty="0">
                <a:solidFill>
                  <a:schemeClr val="tx1">
                    <a:lumMod val="50000"/>
                    <a:lumOff val="50000"/>
                  </a:schemeClr>
                </a:solidFill>
              </a:rPr>
              <a:t> </a:t>
            </a:r>
            <a:r>
              <a:rPr lang="de-DE" sz="3200" dirty="0" err="1">
                <a:solidFill>
                  <a:schemeClr val="tx1">
                    <a:lumMod val="50000"/>
                    <a:lumOff val="50000"/>
                  </a:schemeClr>
                </a:solidFill>
              </a:rPr>
              <a:t>thesis</a:t>
            </a:r>
            <a:endParaRPr lang="de-DE" sz="3200" dirty="0">
              <a:solidFill>
                <a:schemeClr val="tx1">
                  <a:lumMod val="50000"/>
                  <a:lumOff val="50000"/>
                </a:schemeClr>
              </a:solidFill>
            </a:endParaRPr>
          </a:p>
        </p:txBody>
      </p:sp>
      <p:sp>
        <p:nvSpPr>
          <p:cNvPr id="8" name="Rechteck 7">
            <a:extLst>
              <a:ext uri="{FF2B5EF4-FFF2-40B4-BE49-F238E27FC236}">
                <a16:creationId xmlns:a16="http://schemas.microsoft.com/office/drawing/2014/main" id="{73353846-021D-4F99-AD03-7006FF1D231C}"/>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feld 8">
            <a:extLst>
              <a:ext uri="{FF2B5EF4-FFF2-40B4-BE49-F238E27FC236}">
                <a16:creationId xmlns:a16="http://schemas.microsoft.com/office/drawing/2014/main" id="{ED7B1773-BAD1-48EF-8179-EE41462111DB}"/>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Tree>
    <p:extLst>
      <p:ext uri="{BB962C8B-B14F-4D97-AF65-F5344CB8AC3E}">
        <p14:creationId xmlns:p14="http://schemas.microsoft.com/office/powerpoint/2010/main" val="4034962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004"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err="1">
                <a:solidFill>
                  <a:schemeClr val="bg1"/>
                </a:solidFill>
              </a:rPr>
              <a:t>Epilepsy</a:t>
            </a:r>
            <a:r>
              <a:rPr lang="de-DE" sz="4000" b="1" dirty="0">
                <a:solidFill>
                  <a:schemeClr val="bg1"/>
                </a:solidFill>
              </a:rPr>
              <a:t> </a:t>
            </a:r>
            <a:r>
              <a:rPr lang="de-DE" sz="4000" b="1" dirty="0" err="1">
                <a:solidFill>
                  <a:schemeClr val="bg1"/>
                </a:solidFill>
              </a:rPr>
              <a:t>diagnosis</a:t>
            </a:r>
            <a:r>
              <a:rPr lang="de-DE" sz="4000" b="1" dirty="0">
                <a:solidFill>
                  <a:schemeClr val="bg1"/>
                </a:solidFill>
              </a:rPr>
              <a:t> </a:t>
            </a:r>
            <a:r>
              <a:rPr lang="de-DE" sz="4000" b="1" dirty="0" err="1">
                <a:solidFill>
                  <a:schemeClr val="bg1"/>
                </a:solidFill>
              </a:rPr>
              <a:t>with</a:t>
            </a:r>
            <a:r>
              <a:rPr lang="de-DE" sz="4000" b="1" dirty="0">
                <a:solidFill>
                  <a:schemeClr val="bg1"/>
                </a:solidFill>
              </a:rPr>
              <a:t> EEG</a:t>
            </a:r>
          </a:p>
        </p:txBody>
      </p:sp>
      <p:pic>
        <p:nvPicPr>
          <p:cNvPr id="23" name="Grafik 22">
            <a:extLst>
              <a:ext uri="{FF2B5EF4-FFF2-40B4-BE49-F238E27FC236}">
                <a16:creationId xmlns:a16="http://schemas.microsoft.com/office/drawing/2014/main" id="{25EDA728-796C-43C8-B931-D877B4E28E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0529" y="2591700"/>
            <a:ext cx="2830639" cy="1526470"/>
          </a:xfrm>
          <a:prstGeom prst="rect">
            <a:avLst/>
          </a:prstGeom>
        </p:spPr>
      </p:pic>
      <p:pic>
        <p:nvPicPr>
          <p:cNvPr id="25" name="Grafik 24">
            <a:extLst>
              <a:ext uri="{FF2B5EF4-FFF2-40B4-BE49-F238E27FC236}">
                <a16:creationId xmlns:a16="http://schemas.microsoft.com/office/drawing/2014/main" id="{FD0C5E03-D0E6-471A-A928-CCA1FD7FF1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41459" y="2935595"/>
            <a:ext cx="2420621" cy="1146610"/>
          </a:xfrm>
          <a:prstGeom prst="rect">
            <a:avLst/>
          </a:prstGeom>
        </p:spPr>
      </p:pic>
      <p:pic>
        <p:nvPicPr>
          <p:cNvPr id="27" name="Grafik 26">
            <a:extLst>
              <a:ext uri="{FF2B5EF4-FFF2-40B4-BE49-F238E27FC236}">
                <a16:creationId xmlns:a16="http://schemas.microsoft.com/office/drawing/2014/main" id="{A04FAA82-FF83-4339-BE9F-E9D81494C9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61739" y="2434601"/>
            <a:ext cx="2549149" cy="1579941"/>
          </a:xfrm>
          <a:prstGeom prst="rect">
            <a:avLst/>
          </a:prstGeom>
        </p:spPr>
      </p:pic>
      <p:pic>
        <p:nvPicPr>
          <p:cNvPr id="29" name="Grafik 28">
            <a:extLst>
              <a:ext uri="{FF2B5EF4-FFF2-40B4-BE49-F238E27FC236}">
                <a16:creationId xmlns:a16="http://schemas.microsoft.com/office/drawing/2014/main" id="{C93541A3-9B87-4DE5-B65A-D15F7C8C20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2351" y="2405603"/>
            <a:ext cx="2933344" cy="1773264"/>
          </a:xfrm>
          <a:prstGeom prst="rect">
            <a:avLst/>
          </a:prstGeom>
        </p:spPr>
      </p:pic>
      <p:sp>
        <p:nvSpPr>
          <p:cNvPr id="30" name="Textfeld 29">
            <a:extLst>
              <a:ext uri="{FF2B5EF4-FFF2-40B4-BE49-F238E27FC236}">
                <a16:creationId xmlns:a16="http://schemas.microsoft.com/office/drawing/2014/main" id="{60377E26-51C5-4CA5-8178-29921A832818}"/>
              </a:ext>
            </a:extLst>
          </p:cNvPr>
          <p:cNvSpPr txBox="1"/>
          <p:nvPr/>
        </p:nvSpPr>
        <p:spPr>
          <a:xfrm>
            <a:off x="354622" y="4599059"/>
            <a:ext cx="2521718" cy="369332"/>
          </a:xfrm>
          <a:prstGeom prst="rect">
            <a:avLst/>
          </a:prstGeom>
          <a:noFill/>
        </p:spPr>
        <p:txBody>
          <a:bodyPr wrap="square" rtlCol="0">
            <a:spAutoFit/>
          </a:bodyPr>
          <a:lstStyle/>
          <a:p>
            <a:pPr algn="ctr"/>
            <a:r>
              <a:rPr lang="de-DE" dirty="0"/>
              <a:t>Spike</a:t>
            </a:r>
            <a:endParaRPr lang="en-US" sz="1600" dirty="0"/>
          </a:p>
        </p:txBody>
      </p:sp>
      <p:sp>
        <p:nvSpPr>
          <p:cNvPr id="31" name="Textfeld 30">
            <a:extLst>
              <a:ext uri="{FF2B5EF4-FFF2-40B4-BE49-F238E27FC236}">
                <a16:creationId xmlns:a16="http://schemas.microsoft.com/office/drawing/2014/main" id="{011BD333-8C67-4877-8A83-5892A39C942E}"/>
              </a:ext>
            </a:extLst>
          </p:cNvPr>
          <p:cNvSpPr txBox="1"/>
          <p:nvPr/>
        </p:nvSpPr>
        <p:spPr>
          <a:xfrm>
            <a:off x="3454989" y="4599059"/>
            <a:ext cx="2521718" cy="369332"/>
          </a:xfrm>
          <a:prstGeom prst="rect">
            <a:avLst/>
          </a:prstGeom>
          <a:noFill/>
        </p:spPr>
        <p:txBody>
          <a:bodyPr wrap="square" rtlCol="0">
            <a:spAutoFit/>
          </a:bodyPr>
          <a:lstStyle/>
          <a:p>
            <a:pPr algn="ctr"/>
            <a:r>
              <a:rPr lang="de-DE" dirty="0"/>
              <a:t>Polyspikes</a:t>
            </a:r>
            <a:endParaRPr lang="en-US" sz="1600" dirty="0"/>
          </a:p>
        </p:txBody>
      </p:sp>
      <p:sp>
        <p:nvSpPr>
          <p:cNvPr id="32" name="Textfeld 31">
            <a:extLst>
              <a:ext uri="{FF2B5EF4-FFF2-40B4-BE49-F238E27FC236}">
                <a16:creationId xmlns:a16="http://schemas.microsoft.com/office/drawing/2014/main" id="{D6917501-E56D-4C30-A90C-40002DA55469}"/>
              </a:ext>
            </a:extLst>
          </p:cNvPr>
          <p:cNvSpPr txBox="1"/>
          <p:nvPr/>
        </p:nvSpPr>
        <p:spPr>
          <a:xfrm>
            <a:off x="6575454" y="4599059"/>
            <a:ext cx="2521718" cy="369332"/>
          </a:xfrm>
          <a:prstGeom prst="rect">
            <a:avLst/>
          </a:prstGeom>
          <a:noFill/>
        </p:spPr>
        <p:txBody>
          <a:bodyPr wrap="square" rtlCol="0">
            <a:spAutoFit/>
          </a:bodyPr>
          <a:lstStyle/>
          <a:p>
            <a:pPr algn="ctr"/>
            <a:r>
              <a:rPr lang="de-DE" dirty="0"/>
              <a:t>Spike-</a:t>
            </a:r>
            <a:r>
              <a:rPr lang="de-DE" dirty="0" err="1"/>
              <a:t>wave</a:t>
            </a:r>
            <a:r>
              <a:rPr lang="de-DE" dirty="0"/>
              <a:t>-</a:t>
            </a:r>
            <a:r>
              <a:rPr lang="de-DE" dirty="0" err="1"/>
              <a:t>complex</a:t>
            </a:r>
            <a:endParaRPr lang="en-US" sz="1600" dirty="0"/>
          </a:p>
        </p:txBody>
      </p:sp>
      <p:sp>
        <p:nvSpPr>
          <p:cNvPr id="33" name="Textfeld 32">
            <a:extLst>
              <a:ext uri="{FF2B5EF4-FFF2-40B4-BE49-F238E27FC236}">
                <a16:creationId xmlns:a16="http://schemas.microsoft.com/office/drawing/2014/main" id="{BAFC3DEA-90F8-47A9-AFDA-2F6D7B614DC9}"/>
              </a:ext>
            </a:extLst>
          </p:cNvPr>
          <p:cNvSpPr txBox="1"/>
          <p:nvPr/>
        </p:nvSpPr>
        <p:spPr>
          <a:xfrm>
            <a:off x="9490910" y="4599059"/>
            <a:ext cx="2521718" cy="369332"/>
          </a:xfrm>
          <a:prstGeom prst="rect">
            <a:avLst/>
          </a:prstGeom>
          <a:noFill/>
        </p:spPr>
        <p:txBody>
          <a:bodyPr wrap="square" rtlCol="0">
            <a:spAutoFit/>
          </a:bodyPr>
          <a:lstStyle/>
          <a:p>
            <a:pPr algn="ctr"/>
            <a:r>
              <a:rPr lang="de-DE" dirty="0"/>
              <a:t>Sharp </a:t>
            </a:r>
            <a:r>
              <a:rPr lang="de-DE" dirty="0" err="1"/>
              <a:t>wave</a:t>
            </a:r>
            <a:endParaRPr lang="en-US" sz="1600" dirty="0"/>
          </a:p>
        </p:txBody>
      </p:sp>
      <p:sp>
        <p:nvSpPr>
          <p:cNvPr id="18" name="Textfeld 17">
            <a:extLst>
              <a:ext uri="{FF2B5EF4-FFF2-40B4-BE49-F238E27FC236}">
                <a16:creationId xmlns:a16="http://schemas.microsoft.com/office/drawing/2014/main" id="{CE5BE1A7-5980-4EC7-BF0A-AB08D90E3274}"/>
              </a:ext>
            </a:extLst>
          </p:cNvPr>
          <p:cNvSpPr txBox="1"/>
          <p:nvPr/>
        </p:nvSpPr>
        <p:spPr>
          <a:xfrm>
            <a:off x="4082577" y="5552908"/>
            <a:ext cx="4097182" cy="307777"/>
          </a:xfrm>
          <a:prstGeom prst="rect">
            <a:avLst/>
          </a:prstGeom>
          <a:noFill/>
        </p:spPr>
        <p:txBody>
          <a:bodyPr wrap="square" rtlCol="0">
            <a:spAutoFit/>
          </a:bodyPr>
          <a:lstStyle/>
          <a:p>
            <a:r>
              <a:rPr lang="de-DE" sz="1400" dirty="0">
                <a:solidFill>
                  <a:schemeClr val="tx1">
                    <a:lumMod val="50000"/>
                    <a:lumOff val="50000"/>
                  </a:schemeClr>
                </a:solidFill>
              </a:rPr>
              <a:t>Figure 4 | </a:t>
            </a:r>
            <a:r>
              <a:rPr lang="de-DE" sz="1400" dirty="0" err="1">
                <a:solidFill>
                  <a:schemeClr val="tx1">
                    <a:lumMod val="50000"/>
                    <a:lumOff val="50000"/>
                  </a:schemeClr>
                </a:solidFill>
              </a:rPr>
              <a:t>Epilepsy</a:t>
            </a:r>
            <a:r>
              <a:rPr lang="de-DE" sz="1400" dirty="0">
                <a:solidFill>
                  <a:schemeClr val="tx1">
                    <a:lumMod val="50000"/>
                    <a:lumOff val="50000"/>
                  </a:schemeClr>
                </a:solidFill>
              </a:rPr>
              <a:t> </a:t>
            </a:r>
            <a:r>
              <a:rPr lang="de-DE" sz="1400" dirty="0" err="1">
                <a:solidFill>
                  <a:schemeClr val="tx1">
                    <a:lumMod val="50000"/>
                    <a:lumOff val="50000"/>
                  </a:schemeClr>
                </a:solidFill>
              </a:rPr>
              <a:t>Typical</a:t>
            </a:r>
            <a:r>
              <a:rPr lang="de-DE" sz="1400" dirty="0">
                <a:solidFill>
                  <a:schemeClr val="tx1">
                    <a:lumMod val="50000"/>
                    <a:lumOff val="50000"/>
                  </a:schemeClr>
                </a:solidFill>
              </a:rPr>
              <a:t> EEG Patterns (</a:t>
            </a:r>
            <a:r>
              <a:rPr lang="de-DE" sz="1400" dirty="0" err="1">
                <a:solidFill>
                  <a:schemeClr val="tx1">
                    <a:lumMod val="50000"/>
                    <a:lumOff val="50000"/>
                  </a:schemeClr>
                </a:solidFill>
              </a:rPr>
              <a:t>Staud</a:t>
            </a:r>
            <a:r>
              <a:rPr lang="de-DE" sz="1400" dirty="0">
                <a:solidFill>
                  <a:schemeClr val="tx1">
                    <a:lumMod val="50000"/>
                    <a:lumOff val="50000"/>
                  </a:schemeClr>
                </a:solidFill>
              </a:rPr>
              <a:t>, 2014)  </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3307767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091"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a:solidFill>
                  <a:schemeClr val="bg1"/>
                </a:solidFill>
              </a:rPr>
              <a:t>Motivation</a:t>
            </a:r>
          </a:p>
        </p:txBody>
      </p:sp>
      <p:sp>
        <p:nvSpPr>
          <p:cNvPr id="10" name="Rechteck 9">
            <a:extLst>
              <a:ext uri="{FF2B5EF4-FFF2-40B4-BE49-F238E27FC236}">
                <a16:creationId xmlns:a16="http://schemas.microsoft.com/office/drawing/2014/main" id="{5A8D405F-5EE4-4160-9473-01F43B2283E9}"/>
              </a:ext>
            </a:extLst>
          </p:cNvPr>
          <p:cNvSpPr/>
          <p:nvPr/>
        </p:nvSpPr>
        <p:spPr>
          <a:xfrm>
            <a:off x="8632371" y="1306286"/>
            <a:ext cx="228600" cy="264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484BE5CA-FEDD-4EC9-AE7D-0700FB27F65B}"/>
              </a:ext>
            </a:extLst>
          </p:cNvPr>
          <p:cNvSpPr/>
          <p:nvPr/>
        </p:nvSpPr>
        <p:spPr>
          <a:xfrm>
            <a:off x="10131942" y="1326189"/>
            <a:ext cx="228600" cy="264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3BAE3985-20B8-4B1A-A67A-6B3BF8855109}"/>
              </a:ext>
            </a:extLst>
          </p:cNvPr>
          <p:cNvSpPr/>
          <p:nvPr/>
        </p:nvSpPr>
        <p:spPr>
          <a:xfrm>
            <a:off x="11941179" y="2396501"/>
            <a:ext cx="228600" cy="264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68330930-9159-4199-B946-05A66E1B57DA}"/>
              </a:ext>
            </a:extLst>
          </p:cNvPr>
          <p:cNvSpPr txBox="1"/>
          <p:nvPr/>
        </p:nvSpPr>
        <p:spPr>
          <a:xfrm>
            <a:off x="1519698" y="2573317"/>
            <a:ext cx="10273393"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t>traditional method used for EEG classification:</a:t>
            </a:r>
            <a:r>
              <a:rPr lang="en-US" dirty="0"/>
              <a:t> visual monitoring</a:t>
            </a:r>
          </a:p>
          <a:p>
            <a:pPr marL="285750" indent="-285750">
              <a:lnSpc>
                <a:spcPct val="150000"/>
              </a:lnSpc>
              <a:buFont typeface="Arial" panose="020B0604020202020204" pitchFamily="34" charset="0"/>
              <a:buChar char="•"/>
            </a:pPr>
            <a:r>
              <a:rPr lang="en-US" b="1" dirty="0"/>
              <a:t>state of the art in research:</a:t>
            </a:r>
            <a:r>
              <a:rPr lang="en-US" dirty="0"/>
              <a:t> feature extraction first, then classification using machine learning techniques</a:t>
            </a:r>
            <a:endParaRPr lang="de-DE" dirty="0"/>
          </a:p>
        </p:txBody>
      </p:sp>
    </p:spTree>
    <p:extLst>
      <p:ext uri="{BB962C8B-B14F-4D97-AF65-F5344CB8AC3E}">
        <p14:creationId xmlns:p14="http://schemas.microsoft.com/office/powerpoint/2010/main" val="1282859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0466"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a:solidFill>
                  <a:schemeClr val="bg1"/>
                </a:solidFill>
              </a:rPr>
              <a:t>Motivation</a:t>
            </a:r>
          </a:p>
        </p:txBody>
      </p:sp>
      <p:sp>
        <p:nvSpPr>
          <p:cNvPr id="10" name="Rechteck 9">
            <a:extLst>
              <a:ext uri="{FF2B5EF4-FFF2-40B4-BE49-F238E27FC236}">
                <a16:creationId xmlns:a16="http://schemas.microsoft.com/office/drawing/2014/main" id="{5A8D405F-5EE4-4160-9473-01F43B2283E9}"/>
              </a:ext>
            </a:extLst>
          </p:cNvPr>
          <p:cNvSpPr/>
          <p:nvPr/>
        </p:nvSpPr>
        <p:spPr>
          <a:xfrm>
            <a:off x="8632371" y="1306286"/>
            <a:ext cx="228600" cy="264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484BE5CA-FEDD-4EC9-AE7D-0700FB27F65B}"/>
              </a:ext>
            </a:extLst>
          </p:cNvPr>
          <p:cNvSpPr/>
          <p:nvPr/>
        </p:nvSpPr>
        <p:spPr>
          <a:xfrm>
            <a:off x="10131942" y="1326189"/>
            <a:ext cx="228600" cy="264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3BAE3985-20B8-4B1A-A67A-6B3BF8855109}"/>
              </a:ext>
            </a:extLst>
          </p:cNvPr>
          <p:cNvSpPr/>
          <p:nvPr/>
        </p:nvSpPr>
        <p:spPr>
          <a:xfrm>
            <a:off x="11941179" y="2396501"/>
            <a:ext cx="228600" cy="264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68330930-9159-4199-B946-05A66E1B57DA}"/>
              </a:ext>
            </a:extLst>
          </p:cNvPr>
          <p:cNvSpPr txBox="1"/>
          <p:nvPr/>
        </p:nvSpPr>
        <p:spPr>
          <a:xfrm>
            <a:off x="1519698" y="2573317"/>
            <a:ext cx="10273393" cy="1711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t>traditional method used for EEG classification:</a:t>
            </a:r>
            <a:r>
              <a:rPr lang="en-US" dirty="0"/>
              <a:t> visual monitoring</a:t>
            </a:r>
          </a:p>
          <a:p>
            <a:pPr marL="285750" indent="-285750">
              <a:lnSpc>
                <a:spcPct val="150000"/>
              </a:lnSpc>
              <a:buFont typeface="Arial" panose="020B0604020202020204" pitchFamily="34" charset="0"/>
              <a:buChar char="•"/>
            </a:pPr>
            <a:r>
              <a:rPr lang="en-US" b="1" dirty="0"/>
              <a:t>state of the art in research:</a:t>
            </a:r>
            <a:r>
              <a:rPr lang="en-US" dirty="0"/>
              <a:t> feature extraction first, then classification using machine learning techniques</a:t>
            </a:r>
            <a:endParaRPr lang="de-DE" dirty="0"/>
          </a:p>
          <a:p>
            <a:pPr marL="285750" indent="-285750">
              <a:lnSpc>
                <a:spcPct val="150000"/>
              </a:lnSpc>
              <a:buFont typeface="Arial" panose="020B0604020202020204" pitchFamily="34" charset="0"/>
              <a:buChar char="•"/>
            </a:pPr>
            <a:r>
              <a:rPr lang="de-DE" b="1" dirty="0" err="1"/>
              <a:t>my</a:t>
            </a:r>
            <a:r>
              <a:rPr lang="de-DE" b="1" dirty="0"/>
              <a:t> </a:t>
            </a:r>
            <a:r>
              <a:rPr lang="de-DE" b="1" dirty="0" err="1"/>
              <a:t>thesis</a:t>
            </a:r>
            <a:r>
              <a:rPr lang="de-DE" b="1" dirty="0"/>
              <a:t>:</a:t>
            </a:r>
            <a:r>
              <a:rPr lang="de-DE" dirty="0"/>
              <a:t> </a:t>
            </a:r>
            <a:r>
              <a:rPr lang="de-DE" dirty="0" err="1"/>
              <a:t>classification</a:t>
            </a:r>
            <a:r>
              <a:rPr lang="de-DE" dirty="0"/>
              <a:t> </a:t>
            </a:r>
            <a:r>
              <a:rPr lang="de-DE" dirty="0" err="1"/>
              <a:t>of</a:t>
            </a:r>
            <a:r>
              <a:rPr lang="de-DE" dirty="0"/>
              <a:t> EEG </a:t>
            </a:r>
            <a:r>
              <a:rPr lang="de-DE" dirty="0" err="1"/>
              <a:t>data</a:t>
            </a:r>
            <a:r>
              <a:rPr lang="de-DE" dirty="0"/>
              <a:t> </a:t>
            </a:r>
            <a:r>
              <a:rPr lang="de-DE" dirty="0" err="1"/>
              <a:t>without</a:t>
            </a:r>
            <a:r>
              <a:rPr lang="de-DE" dirty="0"/>
              <a:t> feature </a:t>
            </a:r>
            <a:r>
              <a:rPr lang="de-DE" dirty="0" err="1"/>
              <a:t>extraction</a:t>
            </a:r>
            <a:r>
              <a:rPr lang="de-DE" dirty="0"/>
              <a:t> </a:t>
            </a:r>
            <a:r>
              <a:rPr lang="de-DE" dirty="0" err="1"/>
              <a:t>using</a:t>
            </a:r>
            <a:r>
              <a:rPr lang="de-DE" dirty="0"/>
              <a:t> </a:t>
            </a:r>
            <a:r>
              <a:rPr lang="de-DE" dirty="0" err="1"/>
              <a:t>neural</a:t>
            </a:r>
            <a:r>
              <a:rPr lang="de-DE" dirty="0"/>
              <a:t> </a:t>
            </a:r>
            <a:r>
              <a:rPr lang="de-DE" dirty="0" err="1"/>
              <a:t>networks</a:t>
            </a:r>
            <a:endParaRPr lang="de-DE" dirty="0"/>
          </a:p>
          <a:p>
            <a:pPr>
              <a:lnSpc>
                <a:spcPct val="150000"/>
              </a:lnSpc>
            </a:pPr>
            <a:r>
              <a:rPr lang="en-US" dirty="0"/>
              <a:t>	        comparison of performance of different network topologies</a:t>
            </a:r>
            <a:endParaRPr lang="de-DE" dirty="0"/>
          </a:p>
        </p:txBody>
      </p:sp>
    </p:spTree>
    <p:extLst>
      <p:ext uri="{BB962C8B-B14F-4D97-AF65-F5344CB8AC3E}">
        <p14:creationId xmlns:p14="http://schemas.microsoft.com/office/powerpoint/2010/main" val="1160385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1027"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err="1"/>
              <a:t>Related</a:t>
            </a:r>
            <a:r>
              <a:rPr lang="de-DE" sz="4000" b="1" dirty="0"/>
              <a:t> Research</a:t>
            </a:r>
          </a:p>
        </p:txBody>
      </p:sp>
      <p:sp>
        <p:nvSpPr>
          <p:cNvPr id="2" name="Textfeld 1">
            <a:extLst>
              <a:ext uri="{FF2B5EF4-FFF2-40B4-BE49-F238E27FC236}">
                <a16:creationId xmlns:a16="http://schemas.microsoft.com/office/drawing/2014/main" id="{4075CC71-13C6-4E5A-A699-339F1DD3C465}"/>
              </a:ext>
            </a:extLst>
          </p:cNvPr>
          <p:cNvSpPr txBox="1"/>
          <p:nvPr/>
        </p:nvSpPr>
        <p:spPr>
          <a:xfrm>
            <a:off x="175905" y="3253808"/>
            <a:ext cx="5119855" cy="3234860"/>
          </a:xfrm>
          <a:prstGeom prst="rect">
            <a:avLst/>
          </a:prstGeom>
          <a:noFill/>
        </p:spPr>
        <p:txBody>
          <a:bodyPr wrap="square" rtlCol="0">
            <a:spAutoFit/>
          </a:bodyPr>
          <a:lstStyle/>
          <a:p>
            <a:pPr algn="just">
              <a:lnSpc>
                <a:spcPct val="150000"/>
              </a:lnSpc>
            </a:pPr>
            <a:r>
              <a:rPr lang="en-US" i="1" dirty="0">
                <a:solidFill>
                  <a:schemeClr val="bg2">
                    <a:lumMod val="75000"/>
                  </a:schemeClr>
                </a:solidFill>
              </a:rPr>
              <a:t>“Deep convolutional neural network for the automated detection and diagnosis of seizure using EEG signals”</a:t>
            </a:r>
          </a:p>
          <a:p>
            <a:pPr algn="just">
              <a:lnSpc>
                <a:spcPct val="150000"/>
              </a:lnSpc>
            </a:pPr>
            <a:endParaRPr lang="en-US" sz="1000" i="1" dirty="0">
              <a:solidFill>
                <a:schemeClr val="bg2">
                  <a:lumMod val="75000"/>
                </a:schemeClr>
              </a:solidFill>
            </a:endParaRPr>
          </a:p>
          <a:p>
            <a:pPr marL="285750" indent="-285750">
              <a:lnSpc>
                <a:spcPct val="150000"/>
              </a:lnSpc>
              <a:buFont typeface="Arial" panose="020B0604020202020204" pitchFamily="34" charset="0"/>
              <a:buChar char="•"/>
            </a:pPr>
            <a:r>
              <a:rPr lang="en-US" dirty="0">
                <a:solidFill>
                  <a:schemeClr val="bg2">
                    <a:lumMod val="75000"/>
                  </a:schemeClr>
                </a:solidFill>
              </a:rPr>
              <a:t>classification of healthy, preictal, and seizure EEG </a:t>
            </a:r>
          </a:p>
          <a:p>
            <a:pPr marL="285750" indent="-285750">
              <a:lnSpc>
                <a:spcPct val="150000"/>
              </a:lnSpc>
              <a:buFont typeface="Arial" panose="020B0604020202020204" pitchFamily="34" charset="0"/>
              <a:buChar char="•"/>
            </a:pPr>
            <a:r>
              <a:rPr lang="en-US" dirty="0">
                <a:solidFill>
                  <a:schemeClr val="bg2">
                    <a:lumMod val="75000"/>
                  </a:schemeClr>
                </a:solidFill>
              </a:rPr>
              <a:t>13-layer deep convolutional neural network </a:t>
            </a:r>
          </a:p>
          <a:p>
            <a:pPr marL="285750" indent="-285750">
              <a:lnSpc>
                <a:spcPct val="150000"/>
              </a:lnSpc>
              <a:buFont typeface="Arial" panose="020B0604020202020204" pitchFamily="34" charset="0"/>
              <a:buChar char="•"/>
            </a:pPr>
            <a:r>
              <a:rPr lang="en-US" dirty="0">
                <a:solidFill>
                  <a:schemeClr val="bg2">
                    <a:lumMod val="75000"/>
                  </a:schemeClr>
                </a:solidFill>
              </a:rPr>
              <a:t>accuracy of 88.67%</a:t>
            </a:r>
          </a:p>
          <a:p>
            <a:pPr algn="r">
              <a:lnSpc>
                <a:spcPct val="150000"/>
              </a:lnSpc>
            </a:pPr>
            <a:r>
              <a:rPr lang="de-DE" dirty="0">
                <a:solidFill>
                  <a:schemeClr val="bg2">
                    <a:lumMod val="75000"/>
                  </a:schemeClr>
                </a:solidFill>
              </a:rPr>
              <a:t>(</a:t>
            </a:r>
            <a:r>
              <a:rPr lang="de-DE" dirty="0" err="1">
                <a:solidFill>
                  <a:schemeClr val="bg2">
                    <a:lumMod val="75000"/>
                  </a:schemeClr>
                </a:solidFill>
              </a:rPr>
              <a:t>Acharya</a:t>
            </a:r>
            <a:r>
              <a:rPr lang="de-DE" dirty="0">
                <a:solidFill>
                  <a:schemeClr val="bg2">
                    <a:lumMod val="75000"/>
                  </a:schemeClr>
                </a:solidFill>
              </a:rPr>
              <a:t> et al., 2017)</a:t>
            </a:r>
          </a:p>
        </p:txBody>
      </p:sp>
      <p:sp>
        <p:nvSpPr>
          <p:cNvPr id="8" name="Textfeld 7">
            <a:extLst>
              <a:ext uri="{FF2B5EF4-FFF2-40B4-BE49-F238E27FC236}">
                <a16:creationId xmlns:a16="http://schemas.microsoft.com/office/drawing/2014/main" id="{0CF6DFAB-DBCD-44E7-8C8D-8D8C323A5C5C}"/>
              </a:ext>
            </a:extLst>
          </p:cNvPr>
          <p:cNvSpPr txBox="1"/>
          <p:nvPr/>
        </p:nvSpPr>
        <p:spPr>
          <a:xfrm>
            <a:off x="6718181" y="3253808"/>
            <a:ext cx="5119855" cy="2773195"/>
          </a:xfrm>
          <a:prstGeom prst="rect">
            <a:avLst/>
          </a:prstGeom>
          <a:noFill/>
        </p:spPr>
        <p:txBody>
          <a:bodyPr wrap="square" rtlCol="0">
            <a:spAutoFit/>
          </a:bodyPr>
          <a:lstStyle/>
          <a:p>
            <a:pPr algn="just">
              <a:lnSpc>
                <a:spcPct val="150000"/>
              </a:lnSpc>
            </a:pPr>
            <a:r>
              <a:rPr lang="en-US" i="1" dirty="0">
                <a:solidFill>
                  <a:schemeClr val="bg2">
                    <a:lumMod val="75000"/>
                  </a:schemeClr>
                </a:solidFill>
              </a:rPr>
              <a:t>“Deep Recurrent Neural Networks for seizure detection and early seizure detection systems”</a:t>
            </a:r>
          </a:p>
          <a:p>
            <a:pPr marL="285750" indent="-285750">
              <a:lnSpc>
                <a:spcPct val="150000"/>
              </a:lnSpc>
              <a:buFont typeface="Arial" panose="020B0604020202020204" pitchFamily="34" charset="0"/>
              <a:buChar char="•"/>
            </a:pPr>
            <a:endParaRPr lang="en-US" sz="1000" dirty="0">
              <a:solidFill>
                <a:schemeClr val="bg2">
                  <a:lumMod val="75000"/>
                </a:schemeClr>
              </a:solidFill>
            </a:endParaRPr>
          </a:p>
          <a:p>
            <a:pPr marL="285750" indent="-285750">
              <a:lnSpc>
                <a:spcPct val="150000"/>
              </a:lnSpc>
              <a:buFont typeface="Arial" panose="020B0604020202020204" pitchFamily="34" charset="0"/>
              <a:buChar char="•"/>
            </a:pPr>
            <a:r>
              <a:rPr lang="en-US" dirty="0">
                <a:solidFill>
                  <a:schemeClr val="bg2">
                    <a:lumMod val="75000"/>
                  </a:schemeClr>
                </a:solidFill>
              </a:rPr>
              <a:t>classification of healthy, interictal and seizure EEG</a:t>
            </a:r>
          </a:p>
          <a:p>
            <a:pPr marL="285750" indent="-285750">
              <a:lnSpc>
                <a:spcPct val="150000"/>
              </a:lnSpc>
              <a:buFont typeface="Arial" panose="020B0604020202020204" pitchFamily="34" charset="0"/>
              <a:buChar char="•"/>
            </a:pPr>
            <a:r>
              <a:rPr lang="en-US" dirty="0">
                <a:solidFill>
                  <a:schemeClr val="bg2">
                    <a:lumMod val="75000"/>
                  </a:schemeClr>
                </a:solidFill>
              </a:rPr>
              <a:t>several types of recurrent neural networks </a:t>
            </a:r>
          </a:p>
          <a:p>
            <a:pPr marL="285750" indent="-285750">
              <a:lnSpc>
                <a:spcPct val="150000"/>
              </a:lnSpc>
              <a:buFont typeface="Arial" panose="020B0604020202020204" pitchFamily="34" charset="0"/>
              <a:buChar char="•"/>
            </a:pPr>
            <a:r>
              <a:rPr lang="en-US" dirty="0">
                <a:solidFill>
                  <a:schemeClr val="bg2">
                    <a:lumMod val="75000"/>
                  </a:schemeClr>
                </a:solidFill>
              </a:rPr>
              <a:t>accuracy close to 100 %</a:t>
            </a:r>
          </a:p>
          <a:p>
            <a:pPr algn="r">
              <a:lnSpc>
                <a:spcPct val="150000"/>
              </a:lnSpc>
            </a:pPr>
            <a:r>
              <a:rPr lang="de-DE" dirty="0">
                <a:solidFill>
                  <a:schemeClr val="bg2">
                    <a:lumMod val="75000"/>
                  </a:schemeClr>
                </a:solidFill>
              </a:rPr>
              <a:t>(</a:t>
            </a:r>
            <a:r>
              <a:rPr lang="de-DE" dirty="0" err="1">
                <a:solidFill>
                  <a:schemeClr val="bg2">
                    <a:lumMod val="75000"/>
                  </a:schemeClr>
                </a:solidFill>
              </a:rPr>
              <a:t>Talathi</a:t>
            </a:r>
            <a:r>
              <a:rPr lang="de-DE" dirty="0">
                <a:solidFill>
                  <a:schemeClr val="bg2">
                    <a:lumMod val="75000"/>
                  </a:schemeClr>
                </a:solidFill>
              </a:rPr>
              <a:t>, 2017)</a:t>
            </a:r>
          </a:p>
        </p:txBody>
      </p:sp>
      <p:sp>
        <p:nvSpPr>
          <p:cNvPr id="11" name="Textfeld 10">
            <a:extLst>
              <a:ext uri="{FF2B5EF4-FFF2-40B4-BE49-F238E27FC236}">
                <a16:creationId xmlns:a16="http://schemas.microsoft.com/office/drawing/2014/main" id="{6D1B2C2B-E1FF-4401-8EBF-D8435CDCDB2D}"/>
              </a:ext>
            </a:extLst>
          </p:cNvPr>
          <p:cNvSpPr txBox="1"/>
          <p:nvPr/>
        </p:nvSpPr>
        <p:spPr>
          <a:xfrm>
            <a:off x="2546554" y="993826"/>
            <a:ext cx="7098890" cy="1711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dataset: publicly available database on the website of Bonn University</a:t>
            </a:r>
          </a:p>
          <a:p>
            <a:pPr marL="285750" indent="-285750">
              <a:lnSpc>
                <a:spcPct val="150000"/>
              </a:lnSpc>
              <a:buFont typeface="Arial" panose="020B0604020202020204" pitchFamily="34" charset="0"/>
              <a:buChar char="•"/>
            </a:pPr>
            <a:r>
              <a:rPr lang="en-US" dirty="0"/>
              <a:t>5 subsets with 100 segments of either EEG or </a:t>
            </a:r>
            <a:r>
              <a:rPr lang="en-US" dirty="0" err="1"/>
              <a:t>iEEG</a:t>
            </a:r>
            <a:r>
              <a:rPr lang="en-US" dirty="0"/>
              <a:t> recordings </a:t>
            </a:r>
          </a:p>
          <a:p>
            <a:pPr marL="285750" indent="-285750">
              <a:lnSpc>
                <a:spcPct val="150000"/>
              </a:lnSpc>
              <a:buFont typeface="Arial" panose="020B0604020202020204" pitchFamily="34" charset="0"/>
              <a:buChar char="•"/>
            </a:pPr>
            <a:r>
              <a:rPr lang="en-US" dirty="0"/>
              <a:t>sampling rate: 173.61 Hz</a:t>
            </a:r>
          </a:p>
          <a:p>
            <a:pPr marL="285750" indent="-285750">
              <a:lnSpc>
                <a:spcPct val="150000"/>
              </a:lnSpc>
              <a:buFont typeface="Arial" panose="020B0604020202020204" pitchFamily="34" charset="0"/>
              <a:buChar char="•"/>
            </a:pPr>
            <a:r>
              <a:rPr lang="en-US" dirty="0"/>
              <a:t>duration of each segment: 23.6 s </a:t>
            </a:r>
          </a:p>
        </p:txBody>
      </p:sp>
      <p:cxnSp>
        <p:nvCxnSpPr>
          <p:cNvPr id="12" name="Gerader Verbinder 11">
            <a:extLst>
              <a:ext uri="{FF2B5EF4-FFF2-40B4-BE49-F238E27FC236}">
                <a16:creationId xmlns:a16="http://schemas.microsoft.com/office/drawing/2014/main" id="{91A3D793-C755-44B6-8880-59C4B031C5B4}"/>
              </a:ext>
            </a:extLst>
          </p:cNvPr>
          <p:cNvCxnSpPr/>
          <p:nvPr/>
        </p:nvCxnSpPr>
        <p:spPr>
          <a:xfrm>
            <a:off x="2735833" y="2872751"/>
            <a:ext cx="67203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453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2051"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err="1"/>
              <a:t>Related</a:t>
            </a:r>
            <a:r>
              <a:rPr lang="de-DE" sz="4000" b="1" dirty="0"/>
              <a:t> Research</a:t>
            </a:r>
          </a:p>
        </p:txBody>
      </p:sp>
      <p:sp>
        <p:nvSpPr>
          <p:cNvPr id="2" name="Textfeld 1">
            <a:extLst>
              <a:ext uri="{FF2B5EF4-FFF2-40B4-BE49-F238E27FC236}">
                <a16:creationId xmlns:a16="http://schemas.microsoft.com/office/drawing/2014/main" id="{4075CC71-13C6-4E5A-A699-339F1DD3C465}"/>
              </a:ext>
            </a:extLst>
          </p:cNvPr>
          <p:cNvSpPr txBox="1"/>
          <p:nvPr/>
        </p:nvSpPr>
        <p:spPr>
          <a:xfrm>
            <a:off x="175905" y="3253808"/>
            <a:ext cx="5119855" cy="3234860"/>
          </a:xfrm>
          <a:prstGeom prst="rect">
            <a:avLst/>
          </a:prstGeom>
          <a:noFill/>
        </p:spPr>
        <p:txBody>
          <a:bodyPr wrap="square" rtlCol="0">
            <a:spAutoFit/>
          </a:bodyPr>
          <a:lstStyle/>
          <a:p>
            <a:pPr algn="just">
              <a:lnSpc>
                <a:spcPct val="150000"/>
              </a:lnSpc>
            </a:pPr>
            <a:r>
              <a:rPr lang="en-US" i="1" dirty="0"/>
              <a:t>“Deep convolutional neural network for the automated detection and diagnosis of seizure using EEG signals”</a:t>
            </a:r>
          </a:p>
          <a:p>
            <a:pPr algn="just">
              <a:lnSpc>
                <a:spcPct val="150000"/>
              </a:lnSpc>
            </a:pPr>
            <a:endParaRPr lang="en-US" sz="1000" i="1" dirty="0"/>
          </a:p>
          <a:p>
            <a:pPr marL="285750" indent="-285750">
              <a:lnSpc>
                <a:spcPct val="150000"/>
              </a:lnSpc>
              <a:buFont typeface="Arial" panose="020B0604020202020204" pitchFamily="34" charset="0"/>
              <a:buChar char="•"/>
            </a:pPr>
            <a:r>
              <a:rPr lang="en-US" dirty="0"/>
              <a:t>classification of healthy, preictal, and seizure EEG </a:t>
            </a:r>
          </a:p>
          <a:p>
            <a:pPr marL="285750" indent="-285750">
              <a:lnSpc>
                <a:spcPct val="150000"/>
              </a:lnSpc>
              <a:buFont typeface="Arial" panose="020B0604020202020204" pitchFamily="34" charset="0"/>
              <a:buChar char="•"/>
            </a:pPr>
            <a:r>
              <a:rPr lang="en-US" dirty="0"/>
              <a:t>13-layer deep convolutional neural network </a:t>
            </a:r>
          </a:p>
          <a:p>
            <a:pPr marL="285750" indent="-285750">
              <a:lnSpc>
                <a:spcPct val="150000"/>
              </a:lnSpc>
              <a:buFont typeface="Arial" panose="020B0604020202020204" pitchFamily="34" charset="0"/>
              <a:buChar char="•"/>
            </a:pPr>
            <a:r>
              <a:rPr lang="en-US" dirty="0"/>
              <a:t>accuracy of 88.67%</a:t>
            </a:r>
          </a:p>
          <a:p>
            <a:pPr algn="r">
              <a:lnSpc>
                <a:spcPct val="150000"/>
              </a:lnSpc>
            </a:pPr>
            <a:r>
              <a:rPr lang="de-DE" dirty="0"/>
              <a:t>(</a:t>
            </a:r>
            <a:r>
              <a:rPr lang="de-DE" dirty="0" err="1"/>
              <a:t>Acharya</a:t>
            </a:r>
            <a:r>
              <a:rPr lang="de-DE" dirty="0"/>
              <a:t> et al., 2017)</a:t>
            </a:r>
          </a:p>
        </p:txBody>
      </p:sp>
      <p:sp>
        <p:nvSpPr>
          <p:cNvPr id="8" name="Textfeld 7">
            <a:extLst>
              <a:ext uri="{FF2B5EF4-FFF2-40B4-BE49-F238E27FC236}">
                <a16:creationId xmlns:a16="http://schemas.microsoft.com/office/drawing/2014/main" id="{0CF6DFAB-DBCD-44E7-8C8D-8D8C323A5C5C}"/>
              </a:ext>
            </a:extLst>
          </p:cNvPr>
          <p:cNvSpPr txBox="1"/>
          <p:nvPr/>
        </p:nvSpPr>
        <p:spPr>
          <a:xfrm>
            <a:off x="6718181" y="3253808"/>
            <a:ext cx="5119855" cy="2773195"/>
          </a:xfrm>
          <a:prstGeom prst="rect">
            <a:avLst/>
          </a:prstGeom>
          <a:noFill/>
        </p:spPr>
        <p:txBody>
          <a:bodyPr wrap="square" rtlCol="0">
            <a:spAutoFit/>
          </a:bodyPr>
          <a:lstStyle/>
          <a:p>
            <a:pPr algn="just">
              <a:lnSpc>
                <a:spcPct val="150000"/>
              </a:lnSpc>
            </a:pPr>
            <a:r>
              <a:rPr lang="en-US" i="1" dirty="0">
                <a:solidFill>
                  <a:schemeClr val="bg2">
                    <a:lumMod val="75000"/>
                  </a:schemeClr>
                </a:solidFill>
              </a:rPr>
              <a:t>“Deep Recurrent Neural Networks for seizure detection and early seizure detection systems”</a:t>
            </a:r>
          </a:p>
          <a:p>
            <a:pPr marL="285750" indent="-285750">
              <a:lnSpc>
                <a:spcPct val="150000"/>
              </a:lnSpc>
              <a:buFont typeface="Arial" panose="020B0604020202020204" pitchFamily="34" charset="0"/>
              <a:buChar char="•"/>
            </a:pPr>
            <a:endParaRPr lang="en-US" sz="1000" dirty="0">
              <a:solidFill>
                <a:schemeClr val="bg2">
                  <a:lumMod val="75000"/>
                </a:schemeClr>
              </a:solidFill>
            </a:endParaRPr>
          </a:p>
          <a:p>
            <a:pPr marL="285750" indent="-285750">
              <a:lnSpc>
                <a:spcPct val="150000"/>
              </a:lnSpc>
              <a:buFont typeface="Arial" panose="020B0604020202020204" pitchFamily="34" charset="0"/>
              <a:buChar char="•"/>
            </a:pPr>
            <a:r>
              <a:rPr lang="en-US" dirty="0">
                <a:solidFill>
                  <a:schemeClr val="bg2">
                    <a:lumMod val="75000"/>
                  </a:schemeClr>
                </a:solidFill>
              </a:rPr>
              <a:t>classification of healthy, interictal and seizure EEG</a:t>
            </a:r>
          </a:p>
          <a:p>
            <a:pPr marL="285750" indent="-285750">
              <a:lnSpc>
                <a:spcPct val="150000"/>
              </a:lnSpc>
              <a:buFont typeface="Arial" panose="020B0604020202020204" pitchFamily="34" charset="0"/>
              <a:buChar char="•"/>
            </a:pPr>
            <a:r>
              <a:rPr lang="en-US" dirty="0">
                <a:solidFill>
                  <a:schemeClr val="bg2">
                    <a:lumMod val="75000"/>
                  </a:schemeClr>
                </a:solidFill>
              </a:rPr>
              <a:t>several types of recurrent neural networks </a:t>
            </a:r>
          </a:p>
          <a:p>
            <a:pPr marL="285750" indent="-285750">
              <a:lnSpc>
                <a:spcPct val="150000"/>
              </a:lnSpc>
              <a:buFont typeface="Arial" panose="020B0604020202020204" pitchFamily="34" charset="0"/>
              <a:buChar char="•"/>
            </a:pPr>
            <a:r>
              <a:rPr lang="en-US" dirty="0">
                <a:solidFill>
                  <a:schemeClr val="bg2">
                    <a:lumMod val="75000"/>
                  </a:schemeClr>
                </a:solidFill>
              </a:rPr>
              <a:t>accuracy close to 100 %</a:t>
            </a:r>
          </a:p>
          <a:p>
            <a:pPr algn="r">
              <a:lnSpc>
                <a:spcPct val="150000"/>
              </a:lnSpc>
            </a:pPr>
            <a:r>
              <a:rPr lang="de-DE" dirty="0">
                <a:solidFill>
                  <a:schemeClr val="bg2">
                    <a:lumMod val="75000"/>
                  </a:schemeClr>
                </a:solidFill>
              </a:rPr>
              <a:t>(</a:t>
            </a:r>
            <a:r>
              <a:rPr lang="de-DE" dirty="0" err="1">
                <a:solidFill>
                  <a:schemeClr val="bg2">
                    <a:lumMod val="75000"/>
                  </a:schemeClr>
                </a:solidFill>
              </a:rPr>
              <a:t>Talathi</a:t>
            </a:r>
            <a:r>
              <a:rPr lang="de-DE" dirty="0">
                <a:solidFill>
                  <a:schemeClr val="bg2">
                    <a:lumMod val="75000"/>
                  </a:schemeClr>
                </a:solidFill>
              </a:rPr>
              <a:t>, 2017)</a:t>
            </a:r>
          </a:p>
        </p:txBody>
      </p:sp>
      <p:sp>
        <p:nvSpPr>
          <p:cNvPr id="11" name="Textfeld 10">
            <a:extLst>
              <a:ext uri="{FF2B5EF4-FFF2-40B4-BE49-F238E27FC236}">
                <a16:creationId xmlns:a16="http://schemas.microsoft.com/office/drawing/2014/main" id="{6D1B2C2B-E1FF-4401-8EBF-D8435CDCDB2D}"/>
              </a:ext>
            </a:extLst>
          </p:cNvPr>
          <p:cNvSpPr txBox="1"/>
          <p:nvPr/>
        </p:nvSpPr>
        <p:spPr>
          <a:xfrm>
            <a:off x="2546554" y="993826"/>
            <a:ext cx="7098890" cy="1711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2">
                    <a:lumMod val="75000"/>
                  </a:schemeClr>
                </a:solidFill>
              </a:rPr>
              <a:t>dataset: publicly available database on the website of Bonn University</a:t>
            </a:r>
          </a:p>
          <a:p>
            <a:pPr marL="285750" indent="-285750">
              <a:lnSpc>
                <a:spcPct val="150000"/>
              </a:lnSpc>
              <a:buFont typeface="Arial" panose="020B0604020202020204" pitchFamily="34" charset="0"/>
              <a:buChar char="•"/>
            </a:pPr>
            <a:r>
              <a:rPr lang="en-US" dirty="0">
                <a:solidFill>
                  <a:schemeClr val="bg2">
                    <a:lumMod val="75000"/>
                  </a:schemeClr>
                </a:solidFill>
              </a:rPr>
              <a:t>5 subsets with 100 segments of either EEG and </a:t>
            </a:r>
            <a:r>
              <a:rPr lang="en-US" dirty="0" err="1">
                <a:solidFill>
                  <a:schemeClr val="bg2">
                    <a:lumMod val="75000"/>
                  </a:schemeClr>
                </a:solidFill>
              </a:rPr>
              <a:t>iEEG</a:t>
            </a:r>
            <a:r>
              <a:rPr lang="en-US" dirty="0">
                <a:solidFill>
                  <a:schemeClr val="bg2">
                    <a:lumMod val="75000"/>
                  </a:schemeClr>
                </a:solidFill>
              </a:rPr>
              <a:t> recordings </a:t>
            </a:r>
          </a:p>
          <a:p>
            <a:pPr marL="285750" indent="-285750">
              <a:lnSpc>
                <a:spcPct val="150000"/>
              </a:lnSpc>
              <a:buFont typeface="Arial" panose="020B0604020202020204" pitchFamily="34" charset="0"/>
              <a:buChar char="•"/>
            </a:pPr>
            <a:r>
              <a:rPr lang="en-US" dirty="0">
                <a:solidFill>
                  <a:schemeClr val="bg2">
                    <a:lumMod val="75000"/>
                  </a:schemeClr>
                </a:solidFill>
              </a:rPr>
              <a:t>sampling rate: 173.61 Hz</a:t>
            </a:r>
          </a:p>
          <a:p>
            <a:pPr marL="285750" indent="-285750">
              <a:lnSpc>
                <a:spcPct val="150000"/>
              </a:lnSpc>
              <a:buFont typeface="Arial" panose="020B0604020202020204" pitchFamily="34" charset="0"/>
              <a:buChar char="•"/>
            </a:pPr>
            <a:r>
              <a:rPr lang="en-US" dirty="0">
                <a:solidFill>
                  <a:schemeClr val="bg2">
                    <a:lumMod val="75000"/>
                  </a:schemeClr>
                </a:solidFill>
              </a:rPr>
              <a:t>duration of each segment: 23.6 s </a:t>
            </a:r>
          </a:p>
        </p:txBody>
      </p:sp>
      <p:cxnSp>
        <p:nvCxnSpPr>
          <p:cNvPr id="12" name="Gerader Verbinder 11">
            <a:extLst>
              <a:ext uri="{FF2B5EF4-FFF2-40B4-BE49-F238E27FC236}">
                <a16:creationId xmlns:a16="http://schemas.microsoft.com/office/drawing/2014/main" id="{91A3D793-C755-44B6-8880-59C4B031C5B4}"/>
              </a:ext>
            </a:extLst>
          </p:cNvPr>
          <p:cNvCxnSpPr/>
          <p:nvPr/>
        </p:nvCxnSpPr>
        <p:spPr>
          <a:xfrm>
            <a:off x="2735833" y="2872751"/>
            <a:ext cx="67203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149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3076"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err="1"/>
              <a:t>Related</a:t>
            </a:r>
            <a:r>
              <a:rPr lang="de-DE" sz="4000" b="1" dirty="0"/>
              <a:t> Research</a:t>
            </a:r>
          </a:p>
        </p:txBody>
      </p:sp>
      <p:sp>
        <p:nvSpPr>
          <p:cNvPr id="2" name="Textfeld 1">
            <a:extLst>
              <a:ext uri="{FF2B5EF4-FFF2-40B4-BE49-F238E27FC236}">
                <a16:creationId xmlns:a16="http://schemas.microsoft.com/office/drawing/2014/main" id="{4075CC71-13C6-4E5A-A699-339F1DD3C465}"/>
              </a:ext>
            </a:extLst>
          </p:cNvPr>
          <p:cNvSpPr txBox="1"/>
          <p:nvPr/>
        </p:nvSpPr>
        <p:spPr>
          <a:xfrm>
            <a:off x="175905" y="3253808"/>
            <a:ext cx="5119855" cy="3234860"/>
          </a:xfrm>
          <a:prstGeom prst="rect">
            <a:avLst/>
          </a:prstGeom>
          <a:noFill/>
        </p:spPr>
        <p:txBody>
          <a:bodyPr wrap="square" rtlCol="0">
            <a:spAutoFit/>
          </a:bodyPr>
          <a:lstStyle/>
          <a:p>
            <a:pPr algn="just">
              <a:lnSpc>
                <a:spcPct val="150000"/>
              </a:lnSpc>
            </a:pPr>
            <a:r>
              <a:rPr lang="en-US" i="1" dirty="0">
                <a:solidFill>
                  <a:schemeClr val="bg2">
                    <a:lumMod val="75000"/>
                  </a:schemeClr>
                </a:solidFill>
              </a:rPr>
              <a:t>“Deep convolutional neural network for the automated detection and diagnosis of seizure using EEG signals”</a:t>
            </a:r>
          </a:p>
          <a:p>
            <a:pPr algn="just">
              <a:lnSpc>
                <a:spcPct val="150000"/>
              </a:lnSpc>
            </a:pPr>
            <a:endParaRPr lang="en-US" sz="1000" i="1" dirty="0">
              <a:solidFill>
                <a:schemeClr val="bg2">
                  <a:lumMod val="75000"/>
                </a:schemeClr>
              </a:solidFill>
            </a:endParaRPr>
          </a:p>
          <a:p>
            <a:pPr marL="285750" indent="-285750">
              <a:lnSpc>
                <a:spcPct val="150000"/>
              </a:lnSpc>
              <a:buFont typeface="Arial" panose="020B0604020202020204" pitchFamily="34" charset="0"/>
              <a:buChar char="•"/>
            </a:pPr>
            <a:r>
              <a:rPr lang="en-US" dirty="0">
                <a:solidFill>
                  <a:schemeClr val="bg2">
                    <a:lumMod val="75000"/>
                  </a:schemeClr>
                </a:solidFill>
              </a:rPr>
              <a:t>classification of healthy, preictal, and seizure EEG </a:t>
            </a:r>
          </a:p>
          <a:p>
            <a:pPr marL="285750" indent="-285750">
              <a:lnSpc>
                <a:spcPct val="150000"/>
              </a:lnSpc>
              <a:buFont typeface="Arial" panose="020B0604020202020204" pitchFamily="34" charset="0"/>
              <a:buChar char="•"/>
            </a:pPr>
            <a:r>
              <a:rPr lang="en-US" dirty="0">
                <a:solidFill>
                  <a:schemeClr val="bg2">
                    <a:lumMod val="75000"/>
                  </a:schemeClr>
                </a:solidFill>
              </a:rPr>
              <a:t>13-layer deep convolutional neural network </a:t>
            </a:r>
          </a:p>
          <a:p>
            <a:pPr marL="285750" indent="-285750">
              <a:lnSpc>
                <a:spcPct val="150000"/>
              </a:lnSpc>
              <a:buFont typeface="Arial" panose="020B0604020202020204" pitchFamily="34" charset="0"/>
              <a:buChar char="•"/>
            </a:pPr>
            <a:r>
              <a:rPr lang="en-US" dirty="0">
                <a:solidFill>
                  <a:schemeClr val="bg2">
                    <a:lumMod val="75000"/>
                  </a:schemeClr>
                </a:solidFill>
              </a:rPr>
              <a:t>accuracy of 88.67%</a:t>
            </a:r>
          </a:p>
          <a:p>
            <a:pPr algn="r">
              <a:lnSpc>
                <a:spcPct val="150000"/>
              </a:lnSpc>
            </a:pPr>
            <a:r>
              <a:rPr lang="de-DE" dirty="0">
                <a:solidFill>
                  <a:schemeClr val="bg2">
                    <a:lumMod val="75000"/>
                  </a:schemeClr>
                </a:solidFill>
              </a:rPr>
              <a:t>(</a:t>
            </a:r>
            <a:r>
              <a:rPr lang="de-DE" dirty="0" err="1">
                <a:solidFill>
                  <a:schemeClr val="bg2">
                    <a:lumMod val="75000"/>
                  </a:schemeClr>
                </a:solidFill>
              </a:rPr>
              <a:t>Acharya</a:t>
            </a:r>
            <a:r>
              <a:rPr lang="de-DE" dirty="0">
                <a:solidFill>
                  <a:schemeClr val="bg2">
                    <a:lumMod val="75000"/>
                  </a:schemeClr>
                </a:solidFill>
              </a:rPr>
              <a:t> et al., 2017)</a:t>
            </a:r>
          </a:p>
        </p:txBody>
      </p:sp>
      <p:sp>
        <p:nvSpPr>
          <p:cNvPr id="8" name="Textfeld 7">
            <a:extLst>
              <a:ext uri="{FF2B5EF4-FFF2-40B4-BE49-F238E27FC236}">
                <a16:creationId xmlns:a16="http://schemas.microsoft.com/office/drawing/2014/main" id="{0CF6DFAB-DBCD-44E7-8C8D-8D8C323A5C5C}"/>
              </a:ext>
            </a:extLst>
          </p:cNvPr>
          <p:cNvSpPr txBox="1"/>
          <p:nvPr/>
        </p:nvSpPr>
        <p:spPr>
          <a:xfrm>
            <a:off x="6718181" y="3253808"/>
            <a:ext cx="5119855" cy="2773195"/>
          </a:xfrm>
          <a:prstGeom prst="rect">
            <a:avLst/>
          </a:prstGeom>
          <a:noFill/>
        </p:spPr>
        <p:txBody>
          <a:bodyPr wrap="square" rtlCol="0">
            <a:spAutoFit/>
          </a:bodyPr>
          <a:lstStyle/>
          <a:p>
            <a:pPr algn="just">
              <a:lnSpc>
                <a:spcPct val="150000"/>
              </a:lnSpc>
            </a:pPr>
            <a:r>
              <a:rPr lang="en-US" i="1" dirty="0"/>
              <a:t>“Deep Recurrent Neural Networks for seizure detection and early seizure detection systems”</a:t>
            </a:r>
          </a:p>
          <a:p>
            <a:pPr marL="285750" indent="-285750">
              <a:lnSpc>
                <a:spcPct val="150000"/>
              </a:lnSpc>
              <a:buFont typeface="Arial" panose="020B0604020202020204" pitchFamily="34" charset="0"/>
              <a:buChar char="•"/>
            </a:pPr>
            <a:endParaRPr lang="en-US" sz="1000" dirty="0"/>
          </a:p>
          <a:p>
            <a:pPr marL="285750" indent="-285750">
              <a:lnSpc>
                <a:spcPct val="150000"/>
              </a:lnSpc>
              <a:buFont typeface="Arial" panose="020B0604020202020204" pitchFamily="34" charset="0"/>
              <a:buChar char="•"/>
            </a:pPr>
            <a:r>
              <a:rPr lang="en-US" dirty="0"/>
              <a:t>classification of healthy, interictal and seizure EEG</a:t>
            </a:r>
          </a:p>
          <a:p>
            <a:pPr marL="285750" indent="-285750">
              <a:lnSpc>
                <a:spcPct val="150000"/>
              </a:lnSpc>
              <a:buFont typeface="Arial" panose="020B0604020202020204" pitchFamily="34" charset="0"/>
              <a:buChar char="•"/>
            </a:pPr>
            <a:r>
              <a:rPr lang="en-US" dirty="0"/>
              <a:t>several types of recurrent neural networks </a:t>
            </a:r>
          </a:p>
          <a:p>
            <a:pPr marL="285750" indent="-285750">
              <a:lnSpc>
                <a:spcPct val="150000"/>
              </a:lnSpc>
              <a:buFont typeface="Arial" panose="020B0604020202020204" pitchFamily="34" charset="0"/>
              <a:buChar char="•"/>
            </a:pPr>
            <a:r>
              <a:rPr lang="en-US" dirty="0"/>
              <a:t>accuracy close to 100 %</a:t>
            </a:r>
          </a:p>
          <a:p>
            <a:pPr algn="r">
              <a:lnSpc>
                <a:spcPct val="150000"/>
              </a:lnSpc>
            </a:pPr>
            <a:r>
              <a:rPr lang="de-DE" dirty="0"/>
              <a:t>(</a:t>
            </a:r>
            <a:r>
              <a:rPr lang="de-DE" dirty="0" err="1"/>
              <a:t>Talathi</a:t>
            </a:r>
            <a:r>
              <a:rPr lang="de-DE" dirty="0"/>
              <a:t>, 2017)</a:t>
            </a:r>
          </a:p>
        </p:txBody>
      </p:sp>
      <p:sp>
        <p:nvSpPr>
          <p:cNvPr id="11" name="Textfeld 10">
            <a:extLst>
              <a:ext uri="{FF2B5EF4-FFF2-40B4-BE49-F238E27FC236}">
                <a16:creationId xmlns:a16="http://schemas.microsoft.com/office/drawing/2014/main" id="{6D1B2C2B-E1FF-4401-8EBF-D8435CDCDB2D}"/>
              </a:ext>
            </a:extLst>
          </p:cNvPr>
          <p:cNvSpPr txBox="1"/>
          <p:nvPr/>
        </p:nvSpPr>
        <p:spPr>
          <a:xfrm>
            <a:off x="2546554" y="993826"/>
            <a:ext cx="7098890" cy="1711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2">
                    <a:lumMod val="75000"/>
                  </a:schemeClr>
                </a:solidFill>
              </a:rPr>
              <a:t>dataset: publicly available database on the website of Bonn University</a:t>
            </a:r>
          </a:p>
          <a:p>
            <a:pPr marL="285750" indent="-285750">
              <a:lnSpc>
                <a:spcPct val="150000"/>
              </a:lnSpc>
              <a:buFont typeface="Arial" panose="020B0604020202020204" pitchFamily="34" charset="0"/>
              <a:buChar char="•"/>
            </a:pPr>
            <a:r>
              <a:rPr lang="en-US" dirty="0">
                <a:solidFill>
                  <a:schemeClr val="bg2">
                    <a:lumMod val="75000"/>
                  </a:schemeClr>
                </a:solidFill>
              </a:rPr>
              <a:t>5 subsets with 100 segments of either EEG and </a:t>
            </a:r>
            <a:r>
              <a:rPr lang="en-US" dirty="0" err="1">
                <a:solidFill>
                  <a:schemeClr val="bg2">
                    <a:lumMod val="75000"/>
                  </a:schemeClr>
                </a:solidFill>
              </a:rPr>
              <a:t>iEEG</a:t>
            </a:r>
            <a:r>
              <a:rPr lang="en-US" dirty="0">
                <a:solidFill>
                  <a:schemeClr val="bg2">
                    <a:lumMod val="75000"/>
                  </a:schemeClr>
                </a:solidFill>
              </a:rPr>
              <a:t> recordings </a:t>
            </a:r>
          </a:p>
          <a:p>
            <a:pPr marL="285750" indent="-285750">
              <a:lnSpc>
                <a:spcPct val="150000"/>
              </a:lnSpc>
              <a:buFont typeface="Arial" panose="020B0604020202020204" pitchFamily="34" charset="0"/>
              <a:buChar char="•"/>
            </a:pPr>
            <a:r>
              <a:rPr lang="en-US" dirty="0">
                <a:solidFill>
                  <a:schemeClr val="bg2">
                    <a:lumMod val="75000"/>
                  </a:schemeClr>
                </a:solidFill>
              </a:rPr>
              <a:t>sampling rate: 173.61 Hz</a:t>
            </a:r>
          </a:p>
          <a:p>
            <a:pPr marL="285750" indent="-285750">
              <a:lnSpc>
                <a:spcPct val="150000"/>
              </a:lnSpc>
              <a:buFont typeface="Arial" panose="020B0604020202020204" pitchFamily="34" charset="0"/>
              <a:buChar char="•"/>
            </a:pPr>
            <a:r>
              <a:rPr lang="en-US" dirty="0">
                <a:solidFill>
                  <a:schemeClr val="bg2">
                    <a:lumMod val="75000"/>
                  </a:schemeClr>
                </a:solidFill>
              </a:rPr>
              <a:t>duration of each segment: 23.6 s </a:t>
            </a:r>
          </a:p>
        </p:txBody>
      </p:sp>
      <p:cxnSp>
        <p:nvCxnSpPr>
          <p:cNvPr id="12" name="Gerader Verbinder 11">
            <a:extLst>
              <a:ext uri="{FF2B5EF4-FFF2-40B4-BE49-F238E27FC236}">
                <a16:creationId xmlns:a16="http://schemas.microsoft.com/office/drawing/2014/main" id="{91A3D793-C755-44B6-8880-59C4B031C5B4}"/>
              </a:ext>
            </a:extLst>
          </p:cNvPr>
          <p:cNvCxnSpPr/>
          <p:nvPr/>
        </p:nvCxnSpPr>
        <p:spPr>
          <a:xfrm>
            <a:off x="2735833" y="2872751"/>
            <a:ext cx="67203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693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9300"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feld 6">
            <a:extLst>
              <a:ext uri="{FF2B5EF4-FFF2-40B4-BE49-F238E27FC236}">
                <a16:creationId xmlns:a16="http://schemas.microsoft.com/office/drawing/2014/main" id="{F4B093AA-9DC2-489D-A5D0-D93B7A053D8D}"/>
              </a:ext>
            </a:extLst>
          </p:cNvPr>
          <p:cNvSpPr txBox="1"/>
          <p:nvPr/>
        </p:nvSpPr>
        <p:spPr>
          <a:xfrm>
            <a:off x="1352550" y="2523392"/>
            <a:ext cx="9486899" cy="1323439"/>
          </a:xfrm>
          <a:prstGeom prst="rect">
            <a:avLst/>
          </a:prstGeom>
          <a:noFill/>
        </p:spPr>
        <p:txBody>
          <a:bodyPr wrap="square" rtlCol="0">
            <a:spAutoFit/>
          </a:bodyPr>
          <a:lstStyle/>
          <a:p>
            <a:pPr algn="ctr"/>
            <a:r>
              <a:rPr lang="de-DE" sz="4000" b="1" dirty="0" err="1">
                <a:solidFill>
                  <a:schemeClr val="accent1">
                    <a:lumMod val="50000"/>
                  </a:schemeClr>
                </a:solidFill>
              </a:rPr>
              <a:t>Neural</a:t>
            </a:r>
            <a:r>
              <a:rPr lang="de-DE" sz="4000" b="1" dirty="0">
                <a:solidFill>
                  <a:schemeClr val="accent1">
                    <a:lumMod val="50000"/>
                  </a:schemeClr>
                </a:solidFill>
              </a:rPr>
              <a:t> Networks &amp; Classification</a:t>
            </a:r>
          </a:p>
          <a:p>
            <a:pPr algn="ctr"/>
            <a:endParaRPr lang="de-DE" sz="4000" b="1" dirty="0">
              <a:solidFill>
                <a:schemeClr val="accent1">
                  <a:lumMod val="50000"/>
                </a:schemeClr>
              </a:solidFill>
            </a:endParaRPr>
          </a:p>
        </p:txBody>
      </p:sp>
      <p:cxnSp>
        <p:nvCxnSpPr>
          <p:cNvPr id="3" name="Gerader Verbinder 2">
            <a:extLst>
              <a:ext uri="{FF2B5EF4-FFF2-40B4-BE49-F238E27FC236}">
                <a16:creationId xmlns:a16="http://schemas.microsoft.com/office/drawing/2014/main" id="{9274EE33-57BC-4B0D-BAFD-CD04BFFACDF5}"/>
              </a:ext>
            </a:extLst>
          </p:cNvPr>
          <p:cNvCxnSpPr>
            <a:cxnSpLocks/>
            <a:stCxn id="7" idx="1"/>
            <a:endCxn id="7" idx="3"/>
          </p:cNvCxnSpPr>
          <p:nvPr/>
        </p:nvCxnSpPr>
        <p:spPr>
          <a:xfrm>
            <a:off x="1352550" y="3185112"/>
            <a:ext cx="948689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hteck 7">
            <a:extLst>
              <a:ext uri="{FF2B5EF4-FFF2-40B4-BE49-F238E27FC236}">
                <a16:creationId xmlns:a16="http://schemas.microsoft.com/office/drawing/2014/main" id="{41B63E2F-133D-4CED-B541-D80B556383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feld 8">
            <a:extLst>
              <a:ext uri="{FF2B5EF4-FFF2-40B4-BE49-F238E27FC236}">
                <a16:creationId xmlns:a16="http://schemas.microsoft.com/office/drawing/2014/main" id="{5014CE6E-377C-47EA-B527-FA9F77D80147}"/>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Tree>
    <p:extLst>
      <p:ext uri="{BB962C8B-B14F-4D97-AF65-F5344CB8AC3E}">
        <p14:creationId xmlns:p14="http://schemas.microsoft.com/office/powerpoint/2010/main" val="3911230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190"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a:solidFill>
                  <a:schemeClr val="bg1"/>
                </a:solidFill>
              </a:rPr>
              <a:t>Classification</a:t>
            </a:r>
          </a:p>
        </p:txBody>
      </p:sp>
      <p:sp>
        <p:nvSpPr>
          <p:cNvPr id="8" name="Rechteck 7">
            <a:extLst>
              <a:ext uri="{FF2B5EF4-FFF2-40B4-BE49-F238E27FC236}">
                <a16:creationId xmlns:a16="http://schemas.microsoft.com/office/drawing/2014/main" id="{79F49478-CC4B-4E10-B966-E2E41802DA95}"/>
              </a:ext>
            </a:extLst>
          </p:cNvPr>
          <p:cNvSpPr/>
          <p:nvPr/>
        </p:nvSpPr>
        <p:spPr>
          <a:xfrm>
            <a:off x="8872695" y="2994409"/>
            <a:ext cx="1798654"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06578CC1-7D97-4319-BFEF-7907CA0DA9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244" y="894237"/>
            <a:ext cx="3278693" cy="2185795"/>
          </a:xfrm>
          <a:prstGeom prst="rect">
            <a:avLst/>
          </a:prstGeom>
        </p:spPr>
      </p:pic>
      <p:pic>
        <p:nvPicPr>
          <p:cNvPr id="5" name="Grafik 4">
            <a:extLst>
              <a:ext uri="{FF2B5EF4-FFF2-40B4-BE49-F238E27FC236}">
                <a16:creationId xmlns:a16="http://schemas.microsoft.com/office/drawing/2014/main" id="{3B3AB58E-23D6-4B3B-B026-3BC7C20C736C}"/>
              </a:ext>
            </a:extLst>
          </p:cNvPr>
          <p:cNvPicPr>
            <a:picLocks noChangeAspect="1"/>
          </p:cNvPicPr>
          <p:nvPr/>
        </p:nvPicPr>
        <p:blipFill rotWithShape="1">
          <a:blip r:embed="rId8">
            <a:extLst>
              <a:ext uri="{28A0092B-C50C-407E-A947-70E740481C1C}">
                <a14:useLocalDpi xmlns:a14="http://schemas.microsoft.com/office/drawing/2010/main" val="0"/>
              </a:ext>
            </a:extLst>
          </a:blip>
          <a:srcRect l="27229" t="11362" r="8052" b="10864"/>
          <a:stretch/>
        </p:blipFill>
        <p:spPr>
          <a:xfrm>
            <a:off x="3457350" y="995629"/>
            <a:ext cx="2009990" cy="2161830"/>
          </a:xfrm>
          <a:prstGeom prst="rect">
            <a:avLst/>
          </a:prstGeom>
        </p:spPr>
      </p:pic>
      <p:pic>
        <p:nvPicPr>
          <p:cNvPr id="9" name="Grafik 8">
            <a:extLst>
              <a:ext uri="{FF2B5EF4-FFF2-40B4-BE49-F238E27FC236}">
                <a16:creationId xmlns:a16="http://schemas.microsoft.com/office/drawing/2014/main" id="{99FA4EDC-4D50-4BB1-AFC7-BB188552A9FB}"/>
              </a:ext>
            </a:extLst>
          </p:cNvPr>
          <p:cNvPicPr>
            <a:picLocks noChangeAspect="1"/>
          </p:cNvPicPr>
          <p:nvPr/>
        </p:nvPicPr>
        <p:blipFill rotWithShape="1">
          <a:blip r:embed="rId9">
            <a:extLst>
              <a:ext uri="{28A0092B-C50C-407E-A947-70E740481C1C}">
                <a14:useLocalDpi xmlns:a14="http://schemas.microsoft.com/office/drawing/2010/main" val="0"/>
              </a:ext>
            </a:extLst>
          </a:blip>
          <a:srcRect l="28985" t="11179" r="27810" b="14697"/>
          <a:stretch/>
        </p:blipFill>
        <p:spPr>
          <a:xfrm>
            <a:off x="179412" y="3171835"/>
            <a:ext cx="2762805" cy="3258026"/>
          </a:xfrm>
          <a:prstGeom prst="rect">
            <a:avLst/>
          </a:prstGeom>
        </p:spPr>
      </p:pic>
      <p:pic>
        <p:nvPicPr>
          <p:cNvPr id="11" name="Grafik 10">
            <a:extLst>
              <a:ext uri="{FF2B5EF4-FFF2-40B4-BE49-F238E27FC236}">
                <a16:creationId xmlns:a16="http://schemas.microsoft.com/office/drawing/2014/main" id="{8495CBE1-1430-4774-B8B7-18162B390E28}"/>
              </a:ext>
            </a:extLst>
          </p:cNvPr>
          <p:cNvPicPr>
            <a:picLocks noChangeAspect="1"/>
          </p:cNvPicPr>
          <p:nvPr/>
        </p:nvPicPr>
        <p:blipFill rotWithShape="1">
          <a:blip r:embed="rId10">
            <a:extLst>
              <a:ext uri="{28A0092B-C50C-407E-A947-70E740481C1C}">
                <a14:useLocalDpi xmlns:a14="http://schemas.microsoft.com/office/drawing/2010/main" val="0"/>
              </a:ext>
            </a:extLst>
          </a:blip>
          <a:srcRect l="28481" t="4710" r="33009" b="28646"/>
          <a:stretch/>
        </p:blipFill>
        <p:spPr>
          <a:xfrm>
            <a:off x="2942217" y="3184265"/>
            <a:ext cx="2840939" cy="3233166"/>
          </a:xfrm>
          <a:prstGeom prst="rect">
            <a:avLst/>
          </a:prstGeom>
        </p:spPr>
      </p:pic>
      <p:pic>
        <p:nvPicPr>
          <p:cNvPr id="19" name="Grafik 18">
            <a:extLst>
              <a:ext uri="{FF2B5EF4-FFF2-40B4-BE49-F238E27FC236}">
                <a16:creationId xmlns:a16="http://schemas.microsoft.com/office/drawing/2014/main" id="{1D3D2BAA-7BCF-4DC2-AFBB-2A550775E39A}"/>
              </a:ext>
            </a:extLst>
          </p:cNvPr>
          <p:cNvPicPr>
            <a:picLocks noChangeAspect="1"/>
          </p:cNvPicPr>
          <p:nvPr/>
        </p:nvPicPr>
        <p:blipFill rotWithShape="1">
          <a:blip r:embed="rId11">
            <a:extLst>
              <a:ext uri="{28A0092B-C50C-407E-A947-70E740481C1C}">
                <a14:useLocalDpi xmlns:a14="http://schemas.microsoft.com/office/drawing/2010/main" val="0"/>
              </a:ext>
            </a:extLst>
          </a:blip>
          <a:srcRect l="5171" t="59728" b="5954"/>
          <a:stretch/>
        </p:blipFill>
        <p:spPr>
          <a:xfrm>
            <a:off x="6351608" y="3960418"/>
            <a:ext cx="5660980" cy="1447800"/>
          </a:xfrm>
          <a:prstGeom prst="rect">
            <a:avLst/>
          </a:prstGeom>
        </p:spPr>
      </p:pic>
      <p:pic>
        <p:nvPicPr>
          <p:cNvPr id="20" name="Grafik 19">
            <a:extLst>
              <a:ext uri="{FF2B5EF4-FFF2-40B4-BE49-F238E27FC236}">
                <a16:creationId xmlns:a16="http://schemas.microsoft.com/office/drawing/2014/main" id="{E981B980-3A00-4D07-82CB-9B289F6ED70D}"/>
              </a:ext>
            </a:extLst>
          </p:cNvPr>
          <p:cNvPicPr>
            <a:picLocks noChangeAspect="1"/>
          </p:cNvPicPr>
          <p:nvPr/>
        </p:nvPicPr>
        <p:blipFill>
          <a:blip r:embed="rId12"/>
          <a:stretch>
            <a:fillRect/>
          </a:stretch>
        </p:blipFill>
        <p:spPr>
          <a:xfrm>
            <a:off x="6021937" y="2793931"/>
            <a:ext cx="352425" cy="1447800"/>
          </a:xfrm>
          <a:prstGeom prst="rect">
            <a:avLst/>
          </a:prstGeom>
        </p:spPr>
      </p:pic>
      <p:pic>
        <p:nvPicPr>
          <p:cNvPr id="21" name="Grafik 20">
            <a:extLst>
              <a:ext uri="{FF2B5EF4-FFF2-40B4-BE49-F238E27FC236}">
                <a16:creationId xmlns:a16="http://schemas.microsoft.com/office/drawing/2014/main" id="{99F3CF2E-9067-4EA2-9170-AB2342163286}"/>
              </a:ext>
            </a:extLst>
          </p:cNvPr>
          <p:cNvPicPr>
            <a:picLocks noChangeAspect="1"/>
          </p:cNvPicPr>
          <p:nvPr/>
        </p:nvPicPr>
        <p:blipFill>
          <a:blip r:embed="rId13"/>
          <a:stretch>
            <a:fillRect/>
          </a:stretch>
        </p:blipFill>
        <p:spPr>
          <a:xfrm>
            <a:off x="6351608" y="1879979"/>
            <a:ext cx="5576835" cy="1158741"/>
          </a:xfrm>
          <a:prstGeom prst="rect">
            <a:avLst/>
          </a:prstGeom>
        </p:spPr>
      </p:pic>
      <p:sp>
        <p:nvSpPr>
          <p:cNvPr id="18" name="Textfeld 17">
            <a:extLst>
              <a:ext uri="{FF2B5EF4-FFF2-40B4-BE49-F238E27FC236}">
                <a16:creationId xmlns:a16="http://schemas.microsoft.com/office/drawing/2014/main" id="{AE7F5FBD-2A10-4C61-870C-3187AC2F284C}"/>
              </a:ext>
            </a:extLst>
          </p:cNvPr>
          <p:cNvSpPr txBox="1"/>
          <p:nvPr/>
        </p:nvSpPr>
        <p:spPr>
          <a:xfrm>
            <a:off x="7116585" y="5640665"/>
            <a:ext cx="4131026" cy="307777"/>
          </a:xfrm>
          <a:prstGeom prst="rect">
            <a:avLst/>
          </a:prstGeom>
          <a:noFill/>
        </p:spPr>
        <p:txBody>
          <a:bodyPr wrap="square" rtlCol="0">
            <a:spAutoFit/>
          </a:bodyPr>
          <a:lstStyle/>
          <a:p>
            <a:r>
              <a:rPr lang="de-DE" sz="1400" dirty="0">
                <a:solidFill>
                  <a:schemeClr val="tx1">
                    <a:lumMod val="50000"/>
                    <a:lumOff val="50000"/>
                  </a:schemeClr>
                </a:solidFill>
              </a:rPr>
              <a:t>Figure 5 | EEG Classification (</a:t>
            </a:r>
            <a:r>
              <a:rPr lang="de-DE" sz="1400" dirty="0" err="1">
                <a:solidFill>
                  <a:schemeClr val="tx1">
                    <a:lumMod val="50000"/>
                    <a:lumOff val="50000"/>
                  </a:schemeClr>
                </a:solidFill>
              </a:rPr>
              <a:t>Ebrahimpour</a:t>
            </a:r>
            <a:r>
              <a:rPr lang="de-DE" sz="1400" dirty="0">
                <a:solidFill>
                  <a:schemeClr val="tx1">
                    <a:lumMod val="50000"/>
                    <a:lumOff val="50000"/>
                  </a:schemeClr>
                </a:solidFill>
              </a:rPr>
              <a:t> et al., 2012)</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864012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045"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err="1">
                <a:solidFill>
                  <a:schemeClr val="bg1"/>
                </a:solidFill>
              </a:rPr>
              <a:t>Neural</a:t>
            </a:r>
            <a:r>
              <a:rPr lang="de-DE" sz="4000" b="1" dirty="0">
                <a:solidFill>
                  <a:schemeClr val="bg1"/>
                </a:solidFill>
              </a:rPr>
              <a:t> Networks</a:t>
            </a:r>
          </a:p>
        </p:txBody>
      </p:sp>
      <p:sp>
        <p:nvSpPr>
          <p:cNvPr id="3" name="Textfeld 2">
            <a:extLst>
              <a:ext uri="{FF2B5EF4-FFF2-40B4-BE49-F238E27FC236}">
                <a16:creationId xmlns:a16="http://schemas.microsoft.com/office/drawing/2014/main" id="{6D88F75A-89DF-41BF-8AE8-C9884BB38200}"/>
              </a:ext>
            </a:extLst>
          </p:cNvPr>
          <p:cNvSpPr txBox="1"/>
          <p:nvPr/>
        </p:nvSpPr>
        <p:spPr>
          <a:xfrm>
            <a:off x="3463331" y="1195754"/>
            <a:ext cx="5265336" cy="461665"/>
          </a:xfrm>
          <a:prstGeom prst="rect">
            <a:avLst/>
          </a:prstGeom>
          <a:noFill/>
        </p:spPr>
        <p:txBody>
          <a:bodyPr wrap="square" rtlCol="0">
            <a:spAutoFit/>
          </a:bodyPr>
          <a:lstStyle/>
          <a:p>
            <a:pPr algn="ctr"/>
            <a:r>
              <a:rPr lang="de-DE" sz="2400" b="1" dirty="0"/>
              <a:t>Biological Background</a:t>
            </a:r>
            <a:endParaRPr lang="de-DE" sz="2000" b="1" dirty="0"/>
          </a:p>
        </p:txBody>
      </p:sp>
      <p:pic>
        <p:nvPicPr>
          <p:cNvPr id="5" name="Grafik 4">
            <a:extLst>
              <a:ext uri="{FF2B5EF4-FFF2-40B4-BE49-F238E27FC236}">
                <a16:creationId xmlns:a16="http://schemas.microsoft.com/office/drawing/2014/main" id="{B7AAFE0E-D60C-4FB4-86D3-9F016923C8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6382" y="2027675"/>
            <a:ext cx="9229096" cy="4101820"/>
          </a:xfrm>
          <a:prstGeom prst="rect">
            <a:avLst/>
          </a:prstGeom>
        </p:spPr>
      </p:pic>
      <p:sp>
        <p:nvSpPr>
          <p:cNvPr id="8" name="Rechteck 7">
            <a:extLst>
              <a:ext uri="{FF2B5EF4-FFF2-40B4-BE49-F238E27FC236}">
                <a16:creationId xmlns:a16="http://schemas.microsoft.com/office/drawing/2014/main" id="{79F49478-CC4B-4E10-B966-E2E41802DA95}"/>
              </a:ext>
            </a:extLst>
          </p:cNvPr>
          <p:cNvSpPr/>
          <p:nvPr/>
        </p:nvSpPr>
        <p:spPr>
          <a:xfrm>
            <a:off x="8756824" y="2622620"/>
            <a:ext cx="1798654" cy="51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7D19CAE2-A65B-438F-B38A-67DA43742FF4}"/>
              </a:ext>
            </a:extLst>
          </p:cNvPr>
          <p:cNvSpPr txBox="1"/>
          <p:nvPr/>
        </p:nvSpPr>
        <p:spPr>
          <a:xfrm>
            <a:off x="9254531" y="2852115"/>
            <a:ext cx="1125416" cy="338554"/>
          </a:xfrm>
          <a:prstGeom prst="rect">
            <a:avLst/>
          </a:prstGeom>
          <a:noFill/>
        </p:spPr>
        <p:txBody>
          <a:bodyPr wrap="square" rtlCol="0">
            <a:spAutoFit/>
          </a:bodyPr>
          <a:lstStyle/>
          <a:p>
            <a:r>
              <a:rPr lang="de-DE" sz="1600" b="1" dirty="0">
                <a:latin typeface="Arial Rounded MT Bold" panose="020F0704030504030204" pitchFamily="34" charset="0"/>
                <a:cs typeface="Aharoni" panose="020B0604020202020204" pitchFamily="2" charset="-79"/>
              </a:rPr>
              <a:t>Synapse</a:t>
            </a:r>
          </a:p>
        </p:txBody>
      </p:sp>
      <p:sp>
        <p:nvSpPr>
          <p:cNvPr id="11" name="Textfeld 10">
            <a:extLst>
              <a:ext uri="{FF2B5EF4-FFF2-40B4-BE49-F238E27FC236}">
                <a16:creationId xmlns:a16="http://schemas.microsoft.com/office/drawing/2014/main" id="{BF7077F9-BB06-4D4D-89D4-DDE1E59FF521}"/>
              </a:ext>
            </a:extLst>
          </p:cNvPr>
          <p:cNvSpPr txBox="1"/>
          <p:nvPr/>
        </p:nvSpPr>
        <p:spPr>
          <a:xfrm>
            <a:off x="3886093" y="6122084"/>
            <a:ext cx="4431430" cy="307777"/>
          </a:xfrm>
          <a:prstGeom prst="rect">
            <a:avLst/>
          </a:prstGeom>
          <a:noFill/>
        </p:spPr>
        <p:txBody>
          <a:bodyPr wrap="square" rtlCol="0">
            <a:spAutoFit/>
          </a:bodyPr>
          <a:lstStyle/>
          <a:p>
            <a:r>
              <a:rPr lang="de-DE" sz="1400" dirty="0">
                <a:solidFill>
                  <a:schemeClr val="tx1">
                    <a:lumMod val="50000"/>
                    <a:lumOff val="50000"/>
                  </a:schemeClr>
                </a:solidFill>
              </a:rPr>
              <a:t>Figure 6 | A Biological Neuron. („Neuron </a:t>
            </a:r>
            <a:r>
              <a:rPr lang="de-DE" sz="1400" dirty="0" err="1">
                <a:solidFill>
                  <a:schemeClr val="tx1">
                    <a:lumMod val="50000"/>
                    <a:lumOff val="50000"/>
                  </a:schemeClr>
                </a:solidFill>
              </a:rPr>
              <a:t>illustration</a:t>
            </a:r>
            <a:r>
              <a:rPr lang="de-DE" sz="1400" dirty="0">
                <a:solidFill>
                  <a:schemeClr val="tx1">
                    <a:lumMod val="50000"/>
                    <a:lumOff val="50000"/>
                  </a:schemeClr>
                </a:solidFill>
              </a:rPr>
              <a:t>“, </a:t>
            </a:r>
            <a:r>
              <a:rPr lang="de-DE" sz="1400" dirty="0" err="1">
                <a:solidFill>
                  <a:schemeClr val="tx1">
                    <a:lumMod val="50000"/>
                    <a:lumOff val="50000"/>
                  </a:schemeClr>
                </a:solidFill>
              </a:rPr>
              <a:t>n.d</a:t>
            </a:r>
            <a:r>
              <a:rPr lang="de-DE" sz="1400" dirty="0">
                <a:solidFill>
                  <a:schemeClr val="tx1">
                    <a:lumMod val="50000"/>
                    <a:lumOff val="50000"/>
                  </a:schemeClr>
                </a:solidFill>
              </a:rPr>
              <a:t>.) </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1989987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153"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err="1">
                <a:solidFill>
                  <a:schemeClr val="bg1"/>
                </a:solidFill>
              </a:rPr>
              <a:t>Neural</a:t>
            </a:r>
            <a:r>
              <a:rPr lang="de-DE" sz="4000" b="1" dirty="0">
                <a:solidFill>
                  <a:schemeClr val="bg1"/>
                </a:solidFill>
              </a:rPr>
              <a:t> Networks</a:t>
            </a:r>
          </a:p>
        </p:txBody>
      </p:sp>
      <p:sp>
        <p:nvSpPr>
          <p:cNvPr id="3" name="Textfeld 2">
            <a:extLst>
              <a:ext uri="{FF2B5EF4-FFF2-40B4-BE49-F238E27FC236}">
                <a16:creationId xmlns:a16="http://schemas.microsoft.com/office/drawing/2014/main" id="{6D88F75A-89DF-41BF-8AE8-C9884BB38200}"/>
              </a:ext>
            </a:extLst>
          </p:cNvPr>
          <p:cNvSpPr txBox="1"/>
          <p:nvPr/>
        </p:nvSpPr>
        <p:spPr>
          <a:xfrm>
            <a:off x="3463331" y="1195754"/>
            <a:ext cx="5265336" cy="461665"/>
          </a:xfrm>
          <a:prstGeom prst="rect">
            <a:avLst/>
          </a:prstGeom>
          <a:noFill/>
        </p:spPr>
        <p:txBody>
          <a:bodyPr wrap="square" rtlCol="0">
            <a:spAutoFit/>
          </a:bodyPr>
          <a:lstStyle/>
          <a:p>
            <a:pPr algn="ctr"/>
            <a:r>
              <a:rPr lang="de-DE" sz="2400" b="1" dirty="0" err="1"/>
              <a:t>Artificial</a:t>
            </a:r>
            <a:r>
              <a:rPr lang="de-DE" sz="2400" b="1" dirty="0"/>
              <a:t> Neuron</a:t>
            </a:r>
            <a:endParaRPr lang="de-DE" sz="2000" b="1" dirty="0"/>
          </a:p>
        </p:txBody>
      </p:sp>
      <p:sp>
        <p:nvSpPr>
          <p:cNvPr id="4" name="Ellipse 3">
            <a:extLst>
              <a:ext uri="{FF2B5EF4-FFF2-40B4-BE49-F238E27FC236}">
                <a16:creationId xmlns:a16="http://schemas.microsoft.com/office/drawing/2014/main" id="{7AA270A9-6002-49B2-9D00-D0B83B2E5670}"/>
              </a:ext>
            </a:extLst>
          </p:cNvPr>
          <p:cNvSpPr/>
          <p:nvPr/>
        </p:nvSpPr>
        <p:spPr>
          <a:xfrm>
            <a:off x="928529" y="2105719"/>
            <a:ext cx="848039" cy="825499"/>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llipse 17">
            <a:extLst>
              <a:ext uri="{FF2B5EF4-FFF2-40B4-BE49-F238E27FC236}">
                <a16:creationId xmlns:a16="http://schemas.microsoft.com/office/drawing/2014/main" id="{30C70C71-09A4-40DE-A811-640DE8031081}"/>
              </a:ext>
            </a:extLst>
          </p:cNvPr>
          <p:cNvSpPr/>
          <p:nvPr/>
        </p:nvSpPr>
        <p:spPr>
          <a:xfrm>
            <a:off x="928528" y="3385939"/>
            <a:ext cx="848039" cy="825499"/>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a:extLst>
              <a:ext uri="{FF2B5EF4-FFF2-40B4-BE49-F238E27FC236}">
                <a16:creationId xmlns:a16="http://schemas.microsoft.com/office/drawing/2014/main" id="{9A856B41-7066-4D0A-81E2-92CDCE90E2F6}"/>
              </a:ext>
            </a:extLst>
          </p:cNvPr>
          <p:cNvSpPr/>
          <p:nvPr/>
        </p:nvSpPr>
        <p:spPr>
          <a:xfrm>
            <a:off x="928528" y="5369544"/>
            <a:ext cx="848039" cy="825499"/>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83D0C7B6-45A0-4067-B57F-B110824A26AE}"/>
                  </a:ext>
                </a:extLst>
              </p:cNvPr>
              <p:cNvSpPr txBox="1"/>
              <p:nvPr/>
            </p:nvSpPr>
            <p:spPr>
              <a:xfrm>
                <a:off x="1096314" y="2318413"/>
                <a:ext cx="5124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𝑥</m:t>
                          </m:r>
                        </m:e>
                        <m:sub>
                          <m:r>
                            <a:rPr lang="de-DE" sz="2000" i="0">
                              <a:latin typeface="Cambria Math" panose="02040503050406030204" pitchFamily="18" charset="0"/>
                            </a:rPr>
                            <m:t>1</m:t>
                          </m:r>
                        </m:sub>
                      </m:sSub>
                    </m:oMath>
                  </m:oMathPara>
                </a14:m>
                <a:endParaRPr lang="de-DE" dirty="0"/>
              </a:p>
            </p:txBody>
          </p:sp>
        </mc:Choice>
        <mc:Fallback xmlns="">
          <p:sp>
            <p:nvSpPr>
              <p:cNvPr id="10" name="Textfeld 9">
                <a:extLst>
                  <a:ext uri="{FF2B5EF4-FFF2-40B4-BE49-F238E27FC236}">
                    <a16:creationId xmlns:a16="http://schemas.microsoft.com/office/drawing/2014/main" id="{83D0C7B6-45A0-4067-B57F-B110824A26AE}"/>
                  </a:ext>
                </a:extLst>
              </p:cNvPr>
              <p:cNvSpPr txBox="1">
                <a:spLocks noRot="1" noChangeAspect="1" noMove="1" noResize="1" noEditPoints="1" noAdjustHandles="1" noChangeArrowheads="1" noChangeShapeType="1" noTextEdit="1"/>
              </p:cNvSpPr>
              <p:nvPr/>
            </p:nvSpPr>
            <p:spPr>
              <a:xfrm>
                <a:off x="1096314" y="2318413"/>
                <a:ext cx="512466" cy="400110"/>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2" name="Textfeld 21">
                <a:extLst>
                  <a:ext uri="{FF2B5EF4-FFF2-40B4-BE49-F238E27FC236}">
                    <a16:creationId xmlns:a16="http://schemas.microsoft.com/office/drawing/2014/main" id="{833EEBE9-D879-4DFA-B65F-5AA30DF59E77}"/>
                  </a:ext>
                </a:extLst>
              </p:cNvPr>
              <p:cNvSpPr txBox="1"/>
              <p:nvPr/>
            </p:nvSpPr>
            <p:spPr>
              <a:xfrm>
                <a:off x="1096314" y="3596789"/>
                <a:ext cx="5124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𝑥</m:t>
                          </m:r>
                        </m:e>
                        <m:sub>
                          <m:r>
                            <a:rPr lang="de-DE" sz="2000" b="0" i="0" smtClean="0">
                              <a:latin typeface="Cambria Math" panose="02040503050406030204" pitchFamily="18" charset="0"/>
                            </a:rPr>
                            <m:t>2</m:t>
                          </m:r>
                        </m:sub>
                      </m:sSub>
                    </m:oMath>
                  </m:oMathPara>
                </a14:m>
                <a:endParaRPr lang="de-DE" dirty="0"/>
              </a:p>
            </p:txBody>
          </p:sp>
        </mc:Choice>
        <mc:Fallback xmlns="">
          <p:sp>
            <p:nvSpPr>
              <p:cNvPr id="22" name="Textfeld 21">
                <a:extLst>
                  <a:ext uri="{FF2B5EF4-FFF2-40B4-BE49-F238E27FC236}">
                    <a16:creationId xmlns:a16="http://schemas.microsoft.com/office/drawing/2014/main" id="{833EEBE9-D879-4DFA-B65F-5AA30DF59E77}"/>
                  </a:ext>
                </a:extLst>
              </p:cNvPr>
              <p:cNvSpPr txBox="1">
                <a:spLocks noRot="1" noChangeAspect="1" noMove="1" noResize="1" noEditPoints="1" noAdjustHandles="1" noChangeArrowheads="1" noChangeShapeType="1" noTextEdit="1"/>
              </p:cNvSpPr>
              <p:nvPr/>
            </p:nvSpPr>
            <p:spPr>
              <a:xfrm>
                <a:off x="1096314" y="3596789"/>
                <a:ext cx="512466" cy="400110"/>
              </a:xfrm>
              <a:prstGeom prst="rect">
                <a:avLst/>
              </a:prstGeom>
              <a:blipFill>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06A5D808-56D6-409C-861F-248E7B219276}"/>
                  </a:ext>
                </a:extLst>
              </p:cNvPr>
              <p:cNvSpPr txBox="1"/>
              <p:nvPr/>
            </p:nvSpPr>
            <p:spPr>
              <a:xfrm>
                <a:off x="1096314" y="5582368"/>
                <a:ext cx="5124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𝑥</m:t>
                          </m:r>
                        </m:e>
                        <m:sub>
                          <m:r>
                            <m:rPr>
                              <m:sty m:val="p"/>
                            </m:rPr>
                            <a:rPr lang="de-DE" sz="2000" b="0" i="0" smtClean="0">
                              <a:latin typeface="Cambria Math" panose="02040503050406030204" pitchFamily="18" charset="0"/>
                            </a:rPr>
                            <m:t>n</m:t>
                          </m:r>
                        </m:sub>
                      </m:sSub>
                    </m:oMath>
                  </m:oMathPara>
                </a14:m>
                <a:endParaRPr lang="de-DE" dirty="0"/>
              </a:p>
            </p:txBody>
          </p:sp>
        </mc:Choice>
        <mc:Fallback xmlns="">
          <p:sp>
            <p:nvSpPr>
              <p:cNvPr id="23" name="Textfeld 22">
                <a:extLst>
                  <a:ext uri="{FF2B5EF4-FFF2-40B4-BE49-F238E27FC236}">
                    <a16:creationId xmlns:a16="http://schemas.microsoft.com/office/drawing/2014/main" id="{06A5D808-56D6-409C-861F-248E7B219276}"/>
                  </a:ext>
                </a:extLst>
              </p:cNvPr>
              <p:cNvSpPr txBox="1">
                <a:spLocks noRot="1" noChangeAspect="1" noMove="1" noResize="1" noEditPoints="1" noAdjustHandles="1" noChangeArrowheads="1" noChangeShapeType="1" noTextEdit="1"/>
              </p:cNvSpPr>
              <p:nvPr/>
            </p:nvSpPr>
            <p:spPr>
              <a:xfrm>
                <a:off x="1096314" y="5582368"/>
                <a:ext cx="512466" cy="400110"/>
              </a:xfrm>
              <a:prstGeom prst="rect">
                <a:avLst/>
              </a:prstGeom>
              <a:blipFill>
                <a:blip r:embed="rId9"/>
                <a:stretch>
                  <a:fillRect/>
                </a:stretch>
              </a:blipFill>
            </p:spPr>
            <p:txBody>
              <a:bodyPr/>
              <a:lstStyle/>
              <a:p>
                <a:r>
                  <a:rPr lang="de-DE">
                    <a:noFill/>
                  </a:rPr>
                  <a:t> </a:t>
                </a:r>
              </a:p>
            </p:txBody>
          </p:sp>
        </mc:Fallback>
      </mc:AlternateContent>
      <p:sp>
        <p:nvSpPr>
          <p:cNvPr id="12" name="Textfeld 11">
            <a:extLst>
              <a:ext uri="{FF2B5EF4-FFF2-40B4-BE49-F238E27FC236}">
                <a16:creationId xmlns:a16="http://schemas.microsoft.com/office/drawing/2014/main" id="{5FF541B3-9864-4A9F-957E-C9FDED8D40CA}"/>
              </a:ext>
            </a:extLst>
          </p:cNvPr>
          <p:cNvSpPr txBox="1"/>
          <p:nvPr/>
        </p:nvSpPr>
        <p:spPr>
          <a:xfrm>
            <a:off x="1127818" y="4519518"/>
            <a:ext cx="449458" cy="553998"/>
          </a:xfrm>
          <a:prstGeom prst="rect">
            <a:avLst/>
          </a:prstGeom>
          <a:noFill/>
        </p:spPr>
        <p:txBody>
          <a:bodyPr wrap="square" rtlCol="0">
            <a:spAutoFit/>
          </a:bodyPr>
          <a:lstStyle/>
          <a:p>
            <a:pPr algn="ctr"/>
            <a:r>
              <a:rPr lang="de-DE" sz="1000" b="1" dirty="0">
                <a:latin typeface="Arial Black" panose="020B0A04020102020204" pitchFamily="34" charset="0"/>
              </a:rPr>
              <a:t>.</a:t>
            </a:r>
          </a:p>
          <a:p>
            <a:pPr algn="ctr"/>
            <a:r>
              <a:rPr lang="de-DE" sz="1000" b="1" dirty="0">
                <a:latin typeface="Arial Black" panose="020B0A04020102020204" pitchFamily="34" charset="0"/>
              </a:rPr>
              <a:t>.</a:t>
            </a:r>
          </a:p>
          <a:p>
            <a:pPr algn="ctr"/>
            <a:r>
              <a:rPr lang="de-DE" sz="1000" b="1" dirty="0">
                <a:latin typeface="Arial Black" panose="020B0A04020102020204" pitchFamily="34" charset="0"/>
              </a:rPr>
              <a:t>.</a:t>
            </a:r>
          </a:p>
        </p:txBody>
      </p:sp>
      <p:sp>
        <p:nvSpPr>
          <p:cNvPr id="6" name="Textfeld 5">
            <a:extLst>
              <a:ext uri="{FF2B5EF4-FFF2-40B4-BE49-F238E27FC236}">
                <a16:creationId xmlns:a16="http://schemas.microsoft.com/office/drawing/2014/main" id="{F3D1A838-B91C-4160-83F2-ADA7F9CC5221}"/>
              </a:ext>
            </a:extLst>
          </p:cNvPr>
          <p:cNvSpPr txBox="1"/>
          <p:nvPr/>
        </p:nvSpPr>
        <p:spPr>
          <a:xfrm>
            <a:off x="897336" y="1565488"/>
            <a:ext cx="1758462" cy="400110"/>
          </a:xfrm>
          <a:prstGeom prst="rect">
            <a:avLst/>
          </a:prstGeom>
          <a:noFill/>
        </p:spPr>
        <p:txBody>
          <a:bodyPr wrap="square" rtlCol="0">
            <a:spAutoFit/>
          </a:bodyPr>
          <a:lstStyle/>
          <a:p>
            <a:r>
              <a:rPr lang="de-DE" sz="2000" b="1" dirty="0" err="1"/>
              <a:t>inputs</a:t>
            </a:r>
            <a:endParaRPr lang="de-DE" b="1" dirty="0"/>
          </a:p>
        </p:txBody>
      </p:sp>
    </p:spTree>
    <p:extLst>
      <p:ext uri="{BB962C8B-B14F-4D97-AF65-F5344CB8AC3E}">
        <p14:creationId xmlns:p14="http://schemas.microsoft.com/office/powerpoint/2010/main" val="2646485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66"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a:solidFill>
                  <a:schemeClr val="bg1"/>
                </a:solidFill>
              </a:rPr>
              <a:t>Table </a:t>
            </a:r>
            <a:r>
              <a:rPr lang="de-DE" sz="4000" b="1" dirty="0" err="1">
                <a:solidFill>
                  <a:schemeClr val="bg1"/>
                </a:solidFill>
              </a:rPr>
              <a:t>of</a:t>
            </a:r>
            <a:r>
              <a:rPr lang="de-DE" sz="4000" b="1" dirty="0">
                <a:solidFill>
                  <a:schemeClr val="bg1"/>
                </a:solidFill>
              </a:rPr>
              <a:t> Contents</a:t>
            </a:r>
          </a:p>
        </p:txBody>
      </p:sp>
      <p:sp>
        <p:nvSpPr>
          <p:cNvPr id="2" name="Textfeld 1">
            <a:extLst>
              <a:ext uri="{FF2B5EF4-FFF2-40B4-BE49-F238E27FC236}">
                <a16:creationId xmlns:a16="http://schemas.microsoft.com/office/drawing/2014/main" id="{B0AB74C1-35B8-4150-80FB-E9C45715E9E3}"/>
              </a:ext>
            </a:extLst>
          </p:cNvPr>
          <p:cNvSpPr txBox="1"/>
          <p:nvPr/>
        </p:nvSpPr>
        <p:spPr>
          <a:xfrm>
            <a:off x="796412" y="2021691"/>
            <a:ext cx="10363200" cy="28146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2000" dirty="0" err="1"/>
              <a:t>Epilepsy</a:t>
            </a:r>
            <a:endParaRPr lang="de-DE" sz="2000" dirty="0"/>
          </a:p>
          <a:p>
            <a:pPr marL="285750" indent="-285750">
              <a:lnSpc>
                <a:spcPct val="150000"/>
              </a:lnSpc>
              <a:buFont typeface="Arial" panose="020B0604020202020204" pitchFamily="34" charset="0"/>
              <a:buChar char="•"/>
            </a:pPr>
            <a:r>
              <a:rPr lang="de-DE" sz="2000" dirty="0" err="1"/>
              <a:t>Neural</a:t>
            </a:r>
            <a:r>
              <a:rPr lang="de-DE" sz="2000" dirty="0"/>
              <a:t> Networks &amp; Classification</a:t>
            </a:r>
          </a:p>
          <a:p>
            <a:pPr marL="285750" indent="-285750">
              <a:lnSpc>
                <a:spcPct val="150000"/>
              </a:lnSpc>
              <a:buFont typeface="Arial" panose="020B0604020202020204" pitchFamily="34" charset="0"/>
              <a:buChar char="•"/>
            </a:pPr>
            <a:r>
              <a:rPr lang="de-DE" sz="2000" dirty="0"/>
              <a:t>Data</a:t>
            </a:r>
          </a:p>
          <a:p>
            <a:pPr marL="285750" indent="-285750">
              <a:lnSpc>
                <a:spcPct val="150000"/>
              </a:lnSpc>
              <a:buFont typeface="Arial" panose="020B0604020202020204" pitchFamily="34" charset="0"/>
              <a:buChar char="•"/>
            </a:pPr>
            <a:r>
              <a:rPr lang="de-DE" sz="2000" dirty="0"/>
              <a:t>Models</a:t>
            </a:r>
          </a:p>
          <a:p>
            <a:pPr marL="285750" indent="-285750">
              <a:lnSpc>
                <a:spcPct val="150000"/>
              </a:lnSpc>
              <a:buFont typeface="Arial" panose="020B0604020202020204" pitchFamily="34" charset="0"/>
              <a:buChar char="•"/>
            </a:pPr>
            <a:r>
              <a:rPr lang="de-DE" sz="2000" dirty="0" err="1"/>
              <a:t>Results</a:t>
            </a:r>
            <a:endParaRPr lang="de-DE" sz="2000" dirty="0"/>
          </a:p>
          <a:p>
            <a:pPr marL="285750" indent="-285750">
              <a:lnSpc>
                <a:spcPct val="150000"/>
              </a:lnSpc>
              <a:buFont typeface="Arial" panose="020B0604020202020204" pitchFamily="34" charset="0"/>
              <a:buChar char="•"/>
            </a:pPr>
            <a:r>
              <a:rPr lang="de-DE" sz="2000" dirty="0" err="1"/>
              <a:t>Conclusion</a:t>
            </a:r>
            <a:endParaRPr lang="en-US" sz="2000" dirty="0"/>
          </a:p>
        </p:txBody>
      </p:sp>
    </p:spTree>
    <p:extLst>
      <p:ext uri="{BB962C8B-B14F-4D97-AF65-F5344CB8AC3E}">
        <p14:creationId xmlns:p14="http://schemas.microsoft.com/office/powerpoint/2010/main" val="4054610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8303"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err="1">
                <a:solidFill>
                  <a:schemeClr val="bg1"/>
                </a:solidFill>
              </a:rPr>
              <a:t>Neural</a:t>
            </a:r>
            <a:r>
              <a:rPr lang="de-DE" sz="4000" b="1" dirty="0">
                <a:solidFill>
                  <a:schemeClr val="bg1"/>
                </a:solidFill>
              </a:rPr>
              <a:t> Networks</a:t>
            </a:r>
          </a:p>
        </p:txBody>
      </p:sp>
      <p:sp>
        <p:nvSpPr>
          <p:cNvPr id="3" name="Textfeld 2">
            <a:extLst>
              <a:ext uri="{FF2B5EF4-FFF2-40B4-BE49-F238E27FC236}">
                <a16:creationId xmlns:a16="http://schemas.microsoft.com/office/drawing/2014/main" id="{6D88F75A-89DF-41BF-8AE8-C9884BB38200}"/>
              </a:ext>
            </a:extLst>
          </p:cNvPr>
          <p:cNvSpPr txBox="1"/>
          <p:nvPr/>
        </p:nvSpPr>
        <p:spPr>
          <a:xfrm>
            <a:off x="3463331" y="1195754"/>
            <a:ext cx="5265336" cy="461665"/>
          </a:xfrm>
          <a:prstGeom prst="rect">
            <a:avLst/>
          </a:prstGeom>
          <a:noFill/>
        </p:spPr>
        <p:txBody>
          <a:bodyPr wrap="square" rtlCol="0">
            <a:spAutoFit/>
          </a:bodyPr>
          <a:lstStyle/>
          <a:p>
            <a:pPr algn="ctr"/>
            <a:r>
              <a:rPr lang="de-DE" sz="2400" b="1" dirty="0" err="1"/>
              <a:t>Artificial</a:t>
            </a:r>
            <a:r>
              <a:rPr lang="de-DE" sz="2400" b="1" dirty="0"/>
              <a:t> Neuron</a:t>
            </a:r>
            <a:endParaRPr lang="de-DE" sz="2000" b="1" dirty="0"/>
          </a:p>
        </p:txBody>
      </p:sp>
      <p:sp>
        <p:nvSpPr>
          <p:cNvPr id="4" name="Ellipse 3">
            <a:extLst>
              <a:ext uri="{FF2B5EF4-FFF2-40B4-BE49-F238E27FC236}">
                <a16:creationId xmlns:a16="http://schemas.microsoft.com/office/drawing/2014/main" id="{7AA270A9-6002-49B2-9D00-D0B83B2E5670}"/>
              </a:ext>
            </a:extLst>
          </p:cNvPr>
          <p:cNvSpPr/>
          <p:nvPr/>
        </p:nvSpPr>
        <p:spPr>
          <a:xfrm>
            <a:off x="928529" y="2105719"/>
            <a:ext cx="848039" cy="825499"/>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llipse 17">
            <a:extLst>
              <a:ext uri="{FF2B5EF4-FFF2-40B4-BE49-F238E27FC236}">
                <a16:creationId xmlns:a16="http://schemas.microsoft.com/office/drawing/2014/main" id="{30C70C71-09A4-40DE-A811-640DE8031081}"/>
              </a:ext>
            </a:extLst>
          </p:cNvPr>
          <p:cNvSpPr/>
          <p:nvPr/>
        </p:nvSpPr>
        <p:spPr>
          <a:xfrm>
            <a:off x="928528" y="3385939"/>
            <a:ext cx="848039" cy="825499"/>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a:extLst>
              <a:ext uri="{FF2B5EF4-FFF2-40B4-BE49-F238E27FC236}">
                <a16:creationId xmlns:a16="http://schemas.microsoft.com/office/drawing/2014/main" id="{9A856B41-7066-4D0A-81E2-92CDCE90E2F6}"/>
              </a:ext>
            </a:extLst>
          </p:cNvPr>
          <p:cNvSpPr/>
          <p:nvPr/>
        </p:nvSpPr>
        <p:spPr>
          <a:xfrm>
            <a:off x="928528" y="5369544"/>
            <a:ext cx="848039" cy="825499"/>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A1001AA8-8BBF-4228-81EA-4D85F81FBFFE}"/>
              </a:ext>
            </a:extLst>
          </p:cNvPr>
          <p:cNvSpPr/>
          <p:nvPr/>
        </p:nvSpPr>
        <p:spPr>
          <a:xfrm>
            <a:off x="3703548" y="3093030"/>
            <a:ext cx="1541692" cy="1436536"/>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83D0C7B6-45A0-4067-B57F-B110824A26AE}"/>
                  </a:ext>
                </a:extLst>
              </p:cNvPr>
              <p:cNvSpPr txBox="1"/>
              <p:nvPr/>
            </p:nvSpPr>
            <p:spPr>
              <a:xfrm>
                <a:off x="1096314" y="2318413"/>
                <a:ext cx="5124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𝑥</m:t>
                          </m:r>
                        </m:e>
                        <m:sub>
                          <m:r>
                            <a:rPr lang="de-DE" sz="2000" i="0">
                              <a:latin typeface="Cambria Math" panose="02040503050406030204" pitchFamily="18" charset="0"/>
                            </a:rPr>
                            <m:t>1</m:t>
                          </m:r>
                        </m:sub>
                      </m:sSub>
                    </m:oMath>
                  </m:oMathPara>
                </a14:m>
                <a:endParaRPr lang="de-DE" dirty="0"/>
              </a:p>
            </p:txBody>
          </p:sp>
        </mc:Choice>
        <mc:Fallback xmlns="">
          <p:sp>
            <p:nvSpPr>
              <p:cNvPr id="10" name="Textfeld 9">
                <a:extLst>
                  <a:ext uri="{FF2B5EF4-FFF2-40B4-BE49-F238E27FC236}">
                    <a16:creationId xmlns:a16="http://schemas.microsoft.com/office/drawing/2014/main" id="{83D0C7B6-45A0-4067-B57F-B110824A26AE}"/>
                  </a:ext>
                </a:extLst>
              </p:cNvPr>
              <p:cNvSpPr txBox="1">
                <a:spLocks noRot="1" noChangeAspect="1" noMove="1" noResize="1" noEditPoints="1" noAdjustHandles="1" noChangeArrowheads="1" noChangeShapeType="1" noTextEdit="1"/>
              </p:cNvSpPr>
              <p:nvPr/>
            </p:nvSpPr>
            <p:spPr>
              <a:xfrm>
                <a:off x="1096314" y="2318413"/>
                <a:ext cx="512466" cy="400110"/>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2" name="Textfeld 21">
                <a:extLst>
                  <a:ext uri="{FF2B5EF4-FFF2-40B4-BE49-F238E27FC236}">
                    <a16:creationId xmlns:a16="http://schemas.microsoft.com/office/drawing/2014/main" id="{833EEBE9-D879-4DFA-B65F-5AA30DF59E77}"/>
                  </a:ext>
                </a:extLst>
              </p:cNvPr>
              <p:cNvSpPr txBox="1"/>
              <p:nvPr/>
            </p:nvSpPr>
            <p:spPr>
              <a:xfrm>
                <a:off x="1096314" y="3596789"/>
                <a:ext cx="5124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𝑥</m:t>
                          </m:r>
                        </m:e>
                        <m:sub>
                          <m:r>
                            <a:rPr lang="de-DE" sz="2000" b="0" i="0" smtClean="0">
                              <a:latin typeface="Cambria Math" panose="02040503050406030204" pitchFamily="18" charset="0"/>
                            </a:rPr>
                            <m:t>2</m:t>
                          </m:r>
                        </m:sub>
                      </m:sSub>
                    </m:oMath>
                  </m:oMathPara>
                </a14:m>
                <a:endParaRPr lang="de-DE" dirty="0"/>
              </a:p>
            </p:txBody>
          </p:sp>
        </mc:Choice>
        <mc:Fallback xmlns="">
          <p:sp>
            <p:nvSpPr>
              <p:cNvPr id="22" name="Textfeld 21">
                <a:extLst>
                  <a:ext uri="{FF2B5EF4-FFF2-40B4-BE49-F238E27FC236}">
                    <a16:creationId xmlns:a16="http://schemas.microsoft.com/office/drawing/2014/main" id="{833EEBE9-D879-4DFA-B65F-5AA30DF59E77}"/>
                  </a:ext>
                </a:extLst>
              </p:cNvPr>
              <p:cNvSpPr txBox="1">
                <a:spLocks noRot="1" noChangeAspect="1" noMove="1" noResize="1" noEditPoints="1" noAdjustHandles="1" noChangeArrowheads="1" noChangeShapeType="1" noTextEdit="1"/>
              </p:cNvSpPr>
              <p:nvPr/>
            </p:nvSpPr>
            <p:spPr>
              <a:xfrm>
                <a:off x="1096314" y="3596789"/>
                <a:ext cx="512466" cy="400110"/>
              </a:xfrm>
              <a:prstGeom prst="rect">
                <a:avLst/>
              </a:prstGeom>
              <a:blipFill>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06A5D808-56D6-409C-861F-248E7B219276}"/>
                  </a:ext>
                </a:extLst>
              </p:cNvPr>
              <p:cNvSpPr txBox="1"/>
              <p:nvPr/>
            </p:nvSpPr>
            <p:spPr>
              <a:xfrm>
                <a:off x="1096314" y="5582368"/>
                <a:ext cx="5124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𝑥</m:t>
                          </m:r>
                        </m:e>
                        <m:sub>
                          <m:r>
                            <m:rPr>
                              <m:sty m:val="p"/>
                            </m:rPr>
                            <a:rPr lang="de-DE" sz="2000" b="0" i="0" smtClean="0">
                              <a:latin typeface="Cambria Math" panose="02040503050406030204" pitchFamily="18" charset="0"/>
                            </a:rPr>
                            <m:t>n</m:t>
                          </m:r>
                        </m:sub>
                      </m:sSub>
                    </m:oMath>
                  </m:oMathPara>
                </a14:m>
                <a:endParaRPr lang="de-DE" dirty="0"/>
              </a:p>
            </p:txBody>
          </p:sp>
        </mc:Choice>
        <mc:Fallback xmlns="">
          <p:sp>
            <p:nvSpPr>
              <p:cNvPr id="23" name="Textfeld 22">
                <a:extLst>
                  <a:ext uri="{FF2B5EF4-FFF2-40B4-BE49-F238E27FC236}">
                    <a16:creationId xmlns:a16="http://schemas.microsoft.com/office/drawing/2014/main" id="{06A5D808-56D6-409C-861F-248E7B219276}"/>
                  </a:ext>
                </a:extLst>
              </p:cNvPr>
              <p:cNvSpPr txBox="1">
                <a:spLocks noRot="1" noChangeAspect="1" noMove="1" noResize="1" noEditPoints="1" noAdjustHandles="1" noChangeArrowheads="1" noChangeShapeType="1" noTextEdit="1"/>
              </p:cNvSpPr>
              <p:nvPr/>
            </p:nvSpPr>
            <p:spPr>
              <a:xfrm>
                <a:off x="1096314" y="5582368"/>
                <a:ext cx="512466" cy="400110"/>
              </a:xfrm>
              <a:prstGeom prst="rect">
                <a:avLst/>
              </a:prstGeom>
              <a:blipFill>
                <a:blip r:embed="rId9"/>
                <a:stretch>
                  <a:fillRect/>
                </a:stretch>
              </a:blipFill>
            </p:spPr>
            <p:txBody>
              <a:bodyPr/>
              <a:lstStyle/>
              <a:p>
                <a:r>
                  <a:rPr lang="de-DE">
                    <a:noFill/>
                  </a:rPr>
                  <a:t> </a:t>
                </a:r>
              </a:p>
            </p:txBody>
          </p:sp>
        </mc:Fallback>
      </mc:AlternateContent>
      <p:sp>
        <p:nvSpPr>
          <p:cNvPr id="12" name="Textfeld 11">
            <a:extLst>
              <a:ext uri="{FF2B5EF4-FFF2-40B4-BE49-F238E27FC236}">
                <a16:creationId xmlns:a16="http://schemas.microsoft.com/office/drawing/2014/main" id="{5FF541B3-9864-4A9F-957E-C9FDED8D40CA}"/>
              </a:ext>
            </a:extLst>
          </p:cNvPr>
          <p:cNvSpPr txBox="1"/>
          <p:nvPr/>
        </p:nvSpPr>
        <p:spPr>
          <a:xfrm>
            <a:off x="1127818" y="4519518"/>
            <a:ext cx="449458" cy="553998"/>
          </a:xfrm>
          <a:prstGeom prst="rect">
            <a:avLst/>
          </a:prstGeom>
          <a:noFill/>
        </p:spPr>
        <p:txBody>
          <a:bodyPr wrap="square" rtlCol="0">
            <a:spAutoFit/>
          </a:bodyPr>
          <a:lstStyle/>
          <a:p>
            <a:pPr algn="ctr"/>
            <a:r>
              <a:rPr lang="de-DE" sz="1000" b="1" dirty="0">
                <a:latin typeface="Arial Black" panose="020B0A04020102020204" pitchFamily="34" charset="0"/>
              </a:rPr>
              <a:t>.</a:t>
            </a:r>
          </a:p>
          <a:p>
            <a:pPr algn="ctr"/>
            <a:r>
              <a:rPr lang="de-DE" sz="1000" b="1" dirty="0">
                <a:latin typeface="Arial Black" panose="020B0A04020102020204" pitchFamily="34" charset="0"/>
              </a:rPr>
              <a:t>.</a:t>
            </a:r>
          </a:p>
          <a:p>
            <a:pPr algn="ctr"/>
            <a:r>
              <a:rPr lang="de-DE" sz="1000" b="1" dirty="0">
                <a:latin typeface="Arial Black" panose="020B0A04020102020204" pitchFamily="34" charset="0"/>
              </a:rPr>
              <a:t>.</a:t>
            </a:r>
          </a:p>
        </p:txBody>
      </p:sp>
      <p:cxnSp>
        <p:nvCxnSpPr>
          <p:cNvPr id="25" name="Gerade Verbindung mit Pfeil 24">
            <a:extLst>
              <a:ext uri="{FF2B5EF4-FFF2-40B4-BE49-F238E27FC236}">
                <a16:creationId xmlns:a16="http://schemas.microsoft.com/office/drawing/2014/main" id="{A64AD5CD-1D66-42AA-B4CF-8D9C344A9766}"/>
              </a:ext>
            </a:extLst>
          </p:cNvPr>
          <p:cNvCxnSpPr>
            <a:cxnSpLocks/>
            <a:stCxn id="4" idx="6"/>
          </p:cNvCxnSpPr>
          <p:nvPr/>
        </p:nvCxnSpPr>
        <p:spPr>
          <a:xfrm>
            <a:off x="1776568" y="2518469"/>
            <a:ext cx="1989988" cy="999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680585FD-509F-4313-8AB6-31D29F434386}"/>
              </a:ext>
            </a:extLst>
          </p:cNvPr>
          <p:cNvCxnSpPr>
            <a:cxnSpLocks/>
            <a:stCxn id="18" idx="6"/>
            <a:endCxn id="20" idx="2"/>
          </p:cNvCxnSpPr>
          <p:nvPr/>
        </p:nvCxnSpPr>
        <p:spPr>
          <a:xfrm>
            <a:off x="1776567" y="3798689"/>
            <a:ext cx="1926981" cy="12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C2A02700-E745-4C7F-8299-59BA347E7B54}"/>
              </a:ext>
            </a:extLst>
          </p:cNvPr>
          <p:cNvCxnSpPr>
            <a:cxnSpLocks/>
            <a:stCxn id="19" idx="6"/>
          </p:cNvCxnSpPr>
          <p:nvPr/>
        </p:nvCxnSpPr>
        <p:spPr>
          <a:xfrm flipV="1">
            <a:off x="1776567" y="4104923"/>
            <a:ext cx="1989989" cy="1677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CC09AE31-6504-4226-A07D-C004AEFA6DB4}"/>
                  </a:ext>
                </a:extLst>
              </p:cNvPr>
              <p:cNvSpPr txBox="1"/>
              <p:nvPr/>
            </p:nvSpPr>
            <p:spPr>
              <a:xfrm>
                <a:off x="2321169" y="2518469"/>
                <a:ext cx="803868" cy="428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𝑤</m:t>
                          </m:r>
                        </m:e>
                        <m:sub>
                          <m:r>
                            <a:rPr lang="de-DE" sz="2000" b="0" i="0" smtClean="0">
                              <a:latin typeface="Cambria Math" panose="02040503050406030204" pitchFamily="18" charset="0"/>
                            </a:rPr>
                            <m:t>1</m:t>
                          </m:r>
                          <m:r>
                            <m:rPr>
                              <m:sty m:val="p"/>
                            </m:rPr>
                            <a:rPr lang="de-DE" sz="2000" b="0" i="0" smtClean="0">
                              <a:latin typeface="Cambria Math" panose="02040503050406030204" pitchFamily="18" charset="0"/>
                            </a:rPr>
                            <m:t>j</m:t>
                          </m:r>
                        </m:sub>
                      </m:sSub>
                    </m:oMath>
                  </m:oMathPara>
                </a14:m>
                <a:endParaRPr lang="de-DE" dirty="0"/>
              </a:p>
            </p:txBody>
          </p:sp>
        </mc:Choice>
        <mc:Fallback xmlns="">
          <p:sp>
            <p:nvSpPr>
              <p:cNvPr id="40" name="Textfeld 39">
                <a:extLst>
                  <a:ext uri="{FF2B5EF4-FFF2-40B4-BE49-F238E27FC236}">
                    <a16:creationId xmlns:a16="http://schemas.microsoft.com/office/drawing/2014/main" id="{CC09AE31-6504-4226-A07D-C004AEFA6DB4}"/>
                  </a:ext>
                </a:extLst>
              </p:cNvPr>
              <p:cNvSpPr txBox="1">
                <a:spLocks noRot="1" noChangeAspect="1" noMove="1" noResize="1" noEditPoints="1" noAdjustHandles="1" noChangeArrowheads="1" noChangeShapeType="1" noTextEdit="1"/>
              </p:cNvSpPr>
              <p:nvPr/>
            </p:nvSpPr>
            <p:spPr>
              <a:xfrm>
                <a:off x="2321169" y="2518469"/>
                <a:ext cx="803868" cy="428515"/>
              </a:xfrm>
              <a:prstGeom prst="rect">
                <a:avLst/>
              </a:prstGeom>
              <a:blipFill>
                <a:blip r:embed="rId10"/>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feld 40">
                <a:extLst>
                  <a:ext uri="{FF2B5EF4-FFF2-40B4-BE49-F238E27FC236}">
                    <a16:creationId xmlns:a16="http://schemas.microsoft.com/office/drawing/2014/main" id="{074D178B-F1F8-45A1-B3A2-268CC0A2F0B1}"/>
                  </a:ext>
                </a:extLst>
              </p:cNvPr>
              <p:cNvSpPr txBox="1"/>
              <p:nvPr/>
            </p:nvSpPr>
            <p:spPr>
              <a:xfrm>
                <a:off x="2321169" y="3393009"/>
                <a:ext cx="803868" cy="428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𝑤</m:t>
                          </m:r>
                        </m:e>
                        <m:sub>
                          <m:r>
                            <a:rPr lang="de-DE" sz="2000" b="0" i="0" smtClean="0">
                              <a:latin typeface="Cambria Math" panose="02040503050406030204" pitchFamily="18" charset="0"/>
                            </a:rPr>
                            <m:t>2</m:t>
                          </m:r>
                          <m:r>
                            <m:rPr>
                              <m:sty m:val="p"/>
                            </m:rPr>
                            <a:rPr lang="de-DE" sz="2000" b="0" i="0" smtClean="0">
                              <a:latin typeface="Cambria Math" panose="02040503050406030204" pitchFamily="18" charset="0"/>
                            </a:rPr>
                            <m:t>j</m:t>
                          </m:r>
                        </m:sub>
                      </m:sSub>
                    </m:oMath>
                  </m:oMathPara>
                </a14:m>
                <a:endParaRPr lang="de-DE" dirty="0"/>
              </a:p>
            </p:txBody>
          </p:sp>
        </mc:Choice>
        <mc:Fallback xmlns="">
          <p:sp>
            <p:nvSpPr>
              <p:cNvPr id="41" name="Textfeld 40">
                <a:extLst>
                  <a:ext uri="{FF2B5EF4-FFF2-40B4-BE49-F238E27FC236}">
                    <a16:creationId xmlns:a16="http://schemas.microsoft.com/office/drawing/2014/main" id="{074D178B-F1F8-45A1-B3A2-268CC0A2F0B1}"/>
                  </a:ext>
                </a:extLst>
              </p:cNvPr>
              <p:cNvSpPr txBox="1">
                <a:spLocks noRot="1" noChangeAspect="1" noMove="1" noResize="1" noEditPoints="1" noAdjustHandles="1" noChangeArrowheads="1" noChangeShapeType="1" noTextEdit="1"/>
              </p:cNvSpPr>
              <p:nvPr/>
            </p:nvSpPr>
            <p:spPr>
              <a:xfrm>
                <a:off x="2321169" y="3393009"/>
                <a:ext cx="803868" cy="428515"/>
              </a:xfrm>
              <a:prstGeom prst="rect">
                <a:avLst/>
              </a:prstGeom>
              <a:blipFill>
                <a:blip r:embed="rId11"/>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feld 41">
                <a:extLst>
                  <a:ext uri="{FF2B5EF4-FFF2-40B4-BE49-F238E27FC236}">
                    <a16:creationId xmlns:a16="http://schemas.microsoft.com/office/drawing/2014/main" id="{E392F0AF-080C-41D4-BFBD-A0FAEA0B6360}"/>
                  </a:ext>
                </a:extLst>
              </p:cNvPr>
              <p:cNvSpPr txBox="1"/>
              <p:nvPr/>
            </p:nvSpPr>
            <p:spPr>
              <a:xfrm>
                <a:off x="2338123" y="5049033"/>
                <a:ext cx="803868" cy="428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𝑤</m:t>
                          </m:r>
                        </m:e>
                        <m:sub>
                          <m:r>
                            <m:rPr>
                              <m:sty m:val="p"/>
                            </m:rPr>
                            <a:rPr lang="de-DE" sz="2000" b="0" i="0" smtClean="0">
                              <a:latin typeface="Cambria Math" panose="02040503050406030204" pitchFamily="18" charset="0"/>
                            </a:rPr>
                            <m:t>nj</m:t>
                          </m:r>
                        </m:sub>
                      </m:sSub>
                    </m:oMath>
                  </m:oMathPara>
                </a14:m>
                <a:endParaRPr lang="de-DE" dirty="0"/>
              </a:p>
            </p:txBody>
          </p:sp>
        </mc:Choice>
        <mc:Fallback xmlns="">
          <p:sp>
            <p:nvSpPr>
              <p:cNvPr id="42" name="Textfeld 41">
                <a:extLst>
                  <a:ext uri="{FF2B5EF4-FFF2-40B4-BE49-F238E27FC236}">
                    <a16:creationId xmlns:a16="http://schemas.microsoft.com/office/drawing/2014/main" id="{E392F0AF-080C-41D4-BFBD-A0FAEA0B6360}"/>
                  </a:ext>
                </a:extLst>
              </p:cNvPr>
              <p:cNvSpPr txBox="1">
                <a:spLocks noRot="1" noChangeAspect="1" noMove="1" noResize="1" noEditPoints="1" noAdjustHandles="1" noChangeArrowheads="1" noChangeShapeType="1" noTextEdit="1"/>
              </p:cNvSpPr>
              <p:nvPr/>
            </p:nvSpPr>
            <p:spPr>
              <a:xfrm>
                <a:off x="2338123" y="5049033"/>
                <a:ext cx="803868" cy="428515"/>
              </a:xfrm>
              <a:prstGeom prst="rect">
                <a:avLst/>
              </a:prstGeom>
              <a:blipFill>
                <a:blip r:embed="rId12"/>
                <a:stretch>
                  <a:fillRect b="-9859"/>
                </a:stretch>
              </a:blipFill>
            </p:spPr>
            <p:txBody>
              <a:bodyPr/>
              <a:lstStyle/>
              <a:p>
                <a:r>
                  <a:rPr lang="en-US">
                    <a:noFill/>
                  </a:rPr>
                  <a:t> </a:t>
                </a:r>
              </a:p>
            </p:txBody>
          </p:sp>
        </mc:Fallback>
      </mc:AlternateContent>
      <p:sp>
        <p:nvSpPr>
          <p:cNvPr id="6" name="Textfeld 5">
            <a:extLst>
              <a:ext uri="{FF2B5EF4-FFF2-40B4-BE49-F238E27FC236}">
                <a16:creationId xmlns:a16="http://schemas.microsoft.com/office/drawing/2014/main" id="{F3D1A838-B91C-4160-83F2-ADA7F9CC5221}"/>
              </a:ext>
            </a:extLst>
          </p:cNvPr>
          <p:cNvSpPr txBox="1"/>
          <p:nvPr/>
        </p:nvSpPr>
        <p:spPr>
          <a:xfrm>
            <a:off x="897336" y="1565488"/>
            <a:ext cx="1758462" cy="400110"/>
          </a:xfrm>
          <a:prstGeom prst="rect">
            <a:avLst/>
          </a:prstGeom>
          <a:noFill/>
        </p:spPr>
        <p:txBody>
          <a:bodyPr wrap="square" rtlCol="0">
            <a:spAutoFit/>
          </a:bodyPr>
          <a:lstStyle/>
          <a:p>
            <a:r>
              <a:rPr lang="de-DE" sz="2000" b="1" dirty="0" err="1"/>
              <a:t>inputs</a:t>
            </a:r>
            <a:endParaRPr lang="de-DE" b="1" dirty="0"/>
          </a:p>
        </p:txBody>
      </p:sp>
      <p:sp>
        <p:nvSpPr>
          <p:cNvPr id="36" name="Textfeld 35">
            <a:extLst>
              <a:ext uri="{FF2B5EF4-FFF2-40B4-BE49-F238E27FC236}">
                <a16:creationId xmlns:a16="http://schemas.microsoft.com/office/drawing/2014/main" id="{005178F6-0EE4-4D5A-B5D6-78FA42DE238C}"/>
              </a:ext>
            </a:extLst>
          </p:cNvPr>
          <p:cNvSpPr txBox="1"/>
          <p:nvPr/>
        </p:nvSpPr>
        <p:spPr>
          <a:xfrm>
            <a:off x="2338123" y="1571807"/>
            <a:ext cx="1758462" cy="400110"/>
          </a:xfrm>
          <a:prstGeom prst="rect">
            <a:avLst/>
          </a:prstGeom>
          <a:noFill/>
        </p:spPr>
        <p:txBody>
          <a:bodyPr wrap="square" rtlCol="0">
            <a:spAutoFit/>
          </a:bodyPr>
          <a:lstStyle/>
          <a:p>
            <a:r>
              <a:rPr lang="de-DE" sz="2000" b="1" dirty="0" err="1"/>
              <a:t>weights</a:t>
            </a:r>
            <a:endParaRPr lang="de-DE" b="1" dirty="0"/>
          </a:p>
        </p:txBody>
      </p:sp>
      <mc:AlternateContent xmlns:mc="http://schemas.openxmlformats.org/markup-compatibility/2006" xmlns:a14="http://schemas.microsoft.com/office/drawing/2010/main">
        <mc:Choice Requires="a14">
          <p:sp>
            <p:nvSpPr>
              <p:cNvPr id="39" name="Textfeld 38">
                <a:extLst>
                  <a:ext uri="{FF2B5EF4-FFF2-40B4-BE49-F238E27FC236}">
                    <a16:creationId xmlns:a16="http://schemas.microsoft.com/office/drawing/2014/main" id="{9CE72179-4A84-40E5-9743-68A7188CFFEA}"/>
                  </a:ext>
                </a:extLst>
              </p:cNvPr>
              <p:cNvSpPr txBox="1"/>
              <p:nvPr/>
            </p:nvSpPr>
            <p:spPr>
              <a:xfrm>
                <a:off x="3915351" y="3597736"/>
                <a:ext cx="10550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800" i="1" dirty="0" smtClean="0">
                          <a:latin typeface="Cambria Math" panose="02040503050406030204" pitchFamily="18" charset="0"/>
                        </a:rPr>
                        <m:t>𝛴</m:t>
                      </m:r>
                    </m:oMath>
                  </m:oMathPara>
                </a14:m>
                <a:endParaRPr lang="de-DE" sz="2800" dirty="0"/>
              </a:p>
            </p:txBody>
          </p:sp>
        </mc:Choice>
        <mc:Fallback xmlns="">
          <p:sp>
            <p:nvSpPr>
              <p:cNvPr id="39" name="Textfeld 38">
                <a:extLst>
                  <a:ext uri="{FF2B5EF4-FFF2-40B4-BE49-F238E27FC236}">
                    <a16:creationId xmlns:a16="http://schemas.microsoft.com/office/drawing/2014/main" id="{9CE72179-4A84-40E5-9743-68A7188CFFEA}"/>
                  </a:ext>
                </a:extLst>
              </p:cNvPr>
              <p:cNvSpPr txBox="1">
                <a:spLocks noRot="1" noChangeAspect="1" noMove="1" noResize="1" noEditPoints="1" noAdjustHandles="1" noChangeArrowheads="1" noChangeShapeType="1" noTextEdit="1"/>
              </p:cNvSpPr>
              <p:nvPr/>
            </p:nvSpPr>
            <p:spPr>
              <a:xfrm>
                <a:off x="3915351" y="3597736"/>
                <a:ext cx="1055077" cy="523220"/>
              </a:xfrm>
              <a:prstGeom prst="rect">
                <a:avLst/>
              </a:prstGeom>
              <a:blipFill>
                <a:blip r:embed="rId1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01347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9327"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err="1">
                <a:solidFill>
                  <a:schemeClr val="bg1"/>
                </a:solidFill>
              </a:rPr>
              <a:t>Neural</a:t>
            </a:r>
            <a:r>
              <a:rPr lang="de-DE" sz="4000" b="1" dirty="0">
                <a:solidFill>
                  <a:schemeClr val="bg1"/>
                </a:solidFill>
              </a:rPr>
              <a:t> Networks</a:t>
            </a:r>
          </a:p>
        </p:txBody>
      </p:sp>
      <p:sp>
        <p:nvSpPr>
          <p:cNvPr id="3" name="Textfeld 2">
            <a:extLst>
              <a:ext uri="{FF2B5EF4-FFF2-40B4-BE49-F238E27FC236}">
                <a16:creationId xmlns:a16="http://schemas.microsoft.com/office/drawing/2014/main" id="{6D88F75A-89DF-41BF-8AE8-C9884BB38200}"/>
              </a:ext>
            </a:extLst>
          </p:cNvPr>
          <p:cNvSpPr txBox="1"/>
          <p:nvPr/>
        </p:nvSpPr>
        <p:spPr>
          <a:xfrm>
            <a:off x="3463331" y="1195754"/>
            <a:ext cx="5265336" cy="461665"/>
          </a:xfrm>
          <a:prstGeom prst="rect">
            <a:avLst/>
          </a:prstGeom>
          <a:noFill/>
        </p:spPr>
        <p:txBody>
          <a:bodyPr wrap="square" rtlCol="0">
            <a:spAutoFit/>
          </a:bodyPr>
          <a:lstStyle/>
          <a:p>
            <a:pPr algn="ctr"/>
            <a:r>
              <a:rPr lang="de-DE" sz="2400" b="1" dirty="0" err="1"/>
              <a:t>Artificial</a:t>
            </a:r>
            <a:r>
              <a:rPr lang="de-DE" sz="2400" b="1" dirty="0"/>
              <a:t> Neuron</a:t>
            </a:r>
            <a:endParaRPr lang="de-DE" sz="2000" b="1" dirty="0"/>
          </a:p>
        </p:txBody>
      </p:sp>
      <p:sp>
        <p:nvSpPr>
          <p:cNvPr id="4" name="Ellipse 3">
            <a:extLst>
              <a:ext uri="{FF2B5EF4-FFF2-40B4-BE49-F238E27FC236}">
                <a16:creationId xmlns:a16="http://schemas.microsoft.com/office/drawing/2014/main" id="{7AA270A9-6002-49B2-9D00-D0B83B2E5670}"/>
              </a:ext>
            </a:extLst>
          </p:cNvPr>
          <p:cNvSpPr/>
          <p:nvPr/>
        </p:nvSpPr>
        <p:spPr>
          <a:xfrm>
            <a:off x="928529" y="2105719"/>
            <a:ext cx="848039" cy="825499"/>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llipse 17">
            <a:extLst>
              <a:ext uri="{FF2B5EF4-FFF2-40B4-BE49-F238E27FC236}">
                <a16:creationId xmlns:a16="http://schemas.microsoft.com/office/drawing/2014/main" id="{30C70C71-09A4-40DE-A811-640DE8031081}"/>
              </a:ext>
            </a:extLst>
          </p:cNvPr>
          <p:cNvSpPr/>
          <p:nvPr/>
        </p:nvSpPr>
        <p:spPr>
          <a:xfrm>
            <a:off x="928528" y="3385939"/>
            <a:ext cx="848039" cy="825499"/>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a:extLst>
              <a:ext uri="{FF2B5EF4-FFF2-40B4-BE49-F238E27FC236}">
                <a16:creationId xmlns:a16="http://schemas.microsoft.com/office/drawing/2014/main" id="{9A856B41-7066-4D0A-81E2-92CDCE90E2F6}"/>
              </a:ext>
            </a:extLst>
          </p:cNvPr>
          <p:cNvSpPr/>
          <p:nvPr/>
        </p:nvSpPr>
        <p:spPr>
          <a:xfrm>
            <a:off x="928528" y="5369544"/>
            <a:ext cx="848039" cy="825499"/>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A1001AA8-8BBF-4228-81EA-4D85F81FBFFE}"/>
              </a:ext>
            </a:extLst>
          </p:cNvPr>
          <p:cNvSpPr/>
          <p:nvPr/>
        </p:nvSpPr>
        <p:spPr>
          <a:xfrm>
            <a:off x="3703548" y="3093030"/>
            <a:ext cx="1541692" cy="1436536"/>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C0E5E92F-D3C3-45EF-B5A6-D291709ED351}"/>
              </a:ext>
            </a:extLst>
          </p:cNvPr>
          <p:cNvSpPr/>
          <p:nvPr/>
        </p:nvSpPr>
        <p:spPr>
          <a:xfrm>
            <a:off x="6946762" y="3103256"/>
            <a:ext cx="1541692" cy="1436536"/>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83D0C7B6-45A0-4067-B57F-B110824A26AE}"/>
                  </a:ext>
                </a:extLst>
              </p:cNvPr>
              <p:cNvSpPr txBox="1"/>
              <p:nvPr/>
            </p:nvSpPr>
            <p:spPr>
              <a:xfrm>
                <a:off x="1096314" y="2318413"/>
                <a:ext cx="5124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𝑥</m:t>
                          </m:r>
                        </m:e>
                        <m:sub>
                          <m:r>
                            <a:rPr lang="de-DE" sz="2000" i="0">
                              <a:latin typeface="Cambria Math" panose="02040503050406030204" pitchFamily="18" charset="0"/>
                            </a:rPr>
                            <m:t>1</m:t>
                          </m:r>
                        </m:sub>
                      </m:sSub>
                    </m:oMath>
                  </m:oMathPara>
                </a14:m>
                <a:endParaRPr lang="de-DE" dirty="0"/>
              </a:p>
            </p:txBody>
          </p:sp>
        </mc:Choice>
        <mc:Fallback xmlns="">
          <p:sp>
            <p:nvSpPr>
              <p:cNvPr id="10" name="Textfeld 9">
                <a:extLst>
                  <a:ext uri="{FF2B5EF4-FFF2-40B4-BE49-F238E27FC236}">
                    <a16:creationId xmlns:a16="http://schemas.microsoft.com/office/drawing/2014/main" id="{83D0C7B6-45A0-4067-B57F-B110824A26AE}"/>
                  </a:ext>
                </a:extLst>
              </p:cNvPr>
              <p:cNvSpPr txBox="1">
                <a:spLocks noRot="1" noChangeAspect="1" noMove="1" noResize="1" noEditPoints="1" noAdjustHandles="1" noChangeArrowheads="1" noChangeShapeType="1" noTextEdit="1"/>
              </p:cNvSpPr>
              <p:nvPr/>
            </p:nvSpPr>
            <p:spPr>
              <a:xfrm>
                <a:off x="1096314" y="2318413"/>
                <a:ext cx="512466" cy="400110"/>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2" name="Textfeld 21">
                <a:extLst>
                  <a:ext uri="{FF2B5EF4-FFF2-40B4-BE49-F238E27FC236}">
                    <a16:creationId xmlns:a16="http://schemas.microsoft.com/office/drawing/2014/main" id="{833EEBE9-D879-4DFA-B65F-5AA30DF59E77}"/>
                  </a:ext>
                </a:extLst>
              </p:cNvPr>
              <p:cNvSpPr txBox="1"/>
              <p:nvPr/>
            </p:nvSpPr>
            <p:spPr>
              <a:xfrm>
                <a:off x="1096314" y="3596789"/>
                <a:ext cx="5124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𝑥</m:t>
                          </m:r>
                        </m:e>
                        <m:sub>
                          <m:r>
                            <a:rPr lang="de-DE" sz="2000" b="0" i="0" smtClean="0">
                              <a:latin typeface="Cambria Math" panose="02040503050406030204" pitchFamily="18" charset="0"/>
                            </a:rPr>
                            <m:t>2</m:t>
                          </m:r>
                        </m:sub>
                      </m:sSub>
                    </m:oMath>
                  </m:oMathPara>
                </a14:m>
                <a:endParaRPr lang="de-DE" dirty="0"/>
              </a:p>
            </p:txBody>
          </p:sp>
        </mc:Choice>
        <mc:Fallback xmlns="">
          <p:sp>
            <p:nvSpPr>
              <p:cNvPr id="22" name="Textfeld 21">
                <a:extLst>
                  <a:ext uri="{FF2B5EF4-FFF2-40B4-BE49-F238E27FC236}">
                    <a16:creationId xmlns:a16="http://schemas.microsoft.com/office/drawing/2014/main" id="{833EEBE9-D879-4DFA-B65F-5AA30DF59E77}"/>
                  </a:ext>
                </a:extLst>
              </p:cNvPr>
              <p:cNvSpPr txBox="1">
                <a:spLocks noRot="1" noChangeAspect="1" noMove="1" noResize="1" noEditPoints="1" noAdjustHandles="1" noChangeArrowheads="1" noChangeShapeType="1" noTextEdit="1"/>
              </p:cNvSpPr>
              <p:nvPr/>
            </p:nvSpPr>
            <p:spPr>
              <a:xfrm>
                <a:off x="1096314" y="3596789"/>
                <a:ext cx="512466" cy="400110"/>
              </a:xfrm>
              <a:prstGeom prst="rect">
                <a:avLst/>
              </a:prstGeom>
              <a:blipFill>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06A5D808-56D6-409C-861F-248E7B219276}"/>
                  </a:ext>
                </a:extLst>
              </p:cNvPr>
              <p:cNvSpPr txBox="1"/>
              <p:nvPr/>
            </p:nvSpPr>
            <p:spPr>
              <a:xfrm>
                <a:off x="1096314" y="5582368"/>
                <a:ext cx="5124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𝑥</m:t>
                          </m:r>
                        </m:e>
                        <m:sub>
                          <m:r>
                            <m:rPr>
                              <m:sty m:val="p"/>
                            </m:rPr>
                            <a:rPr lang="de-DE" sz="2000" b="0" i="0" smtClean="0">
                              <a:latin typeface="Cambria Math" panose="02040503050406030204" pitchFamily="18" charset="0"/>
                            </a:rPr>
                            <m:t>n</m:t>
                          </m:r>
                        </m:sub>
                      </m:sSub>
                    </m:oMath>
                  </m:oMathPara>
                </a14:m>
                <a:endParaRPr lang="de-DE" dirty="0"/>
              </a:p>
            </p:txBody>
          </p:sp>
        </mc:Choice>
        <mc:Fallback xmlns="">
          <p:sp>
            <p:nvSpPr>
              <p:cNvPr id="23" name="Textfeld 22">
                <a:extLst>
                  <a:ext uri="{FF2B5EF4-FFF2-40B4-BE49-F238E27FC236}">
                    <a16:creationId xmlns:a16="http://schemas.microsoft.com/office/drawing/2014/main" id="{06A5D808-56D6-409C-861F-248E7B219276}"/>
                  </a:ext>
                </a:extLst>
              </p:cNvPr>
              <p:cNvSpPr txBox="1">
                <a:spLocks noRot="1" noChangeAspect="1" noMove="1" noResize="1" noEditPoints="1" noAdjustHandles="1" noChangeArrowheads="1" noChangeShapeType="1" noTextEdit="1"/>
              </p:cNvSpPr>
              <p:nvPr/>
            </p:nvSpPr>
            <p:spPr>
              <a:xfrm>
                <a:off x="1096314" y="5582368"/>
                <a:ext cx="512466" cy="400110"/>
              </a:xfrm>
              <a:prstGeom prst="rect">
                <a:avLst/>
              </a:prstGeom>
              <a:blipFill>
                <a:blip r:embed="rId9"/>
                <a:stretch>
                  <a:fillRect/>
                </a:stretch>
              </a:blipFill>
            </p:spPr>
            <p:txBody>
              <a:bodyPr/>
              <a:lstStyle/>
              <a:p>
                <a:r>
                  <a:rPr lang="de-DE">
                    <a:noFill/>
                  </a:rPr>
                  <a:t> </a:t>
                </a:r>
              </a:p>
            </p:txBody>
          </p:sp>
        </mc:Fallback>
      </mc:AlternateContent>
      <p:sp>
        <p:nvSpPr>
          <p:cNvPr id="12" name="Textfeld 11">
            <a:extLst>
              <a:ext uri="{FF2B5EF4-FFF2-40B4-BE49-F238E27FC236}">
                <a16:creationId xmlns:a16="http://schemas.microsoft.com/office/drawing/2014/main" id="{5FF541B3-9864-4A9F-957E-C9FDED8D40CA}"/>
              </a:ext>
            </a:extLst>
          </p:cNvPr>
          <p:cNvSpPr txBox="1"/>
          <p:nvPr/>
        </p:nvSpPr>
        <p:spPr>
          <a:xfrm>
            <a:off x="1127818" y="4519518"/>
            <a:ext cx="449458" cy="553998"/>
          </a:xfrm>
          <a:prstGeom prst="rect">
            <a:avLst/>
          </a:prstGeom>
          <a:noFill/>
        </p:spPr>
        <p:txBody>
          <a:bodyPr wrap="square" rtlCol="0">
            <a:spAutoFit/>
          </a:bodyPr>
          <a:lstStyle/>
          <a:p>
            <a:pPr algn="ctr"/>
            <a:r>
              <a:rPr lang="de-DE" sz="1000" b="1" dirty="0">
                <a:latin typeface="Arial Black" panose="020B0A04020102020204" pitchFamily="34" charset="0"/>
              </a:rPr>
              <a:t>.</a:t>
            </a:r>
          </a:p>
          <a:p>
            <a:pPr algn="ctr"/>
            <a:r>
              <a:rPr lang="de-DE" sz="1000" b="1" dirty="0">
                <a:latin typeface="Arial Black" panose="020B0A04020102020204" pitchFamily="34" charset="0"/>
              </a:rPr>
              <a:t>.</a:t>
            </a:r>
          </a:p>
          <a:p>
            <a:pPr algn="ctr"/>
            <a:r>
              <a:rPr lang="de-DE" sz="1000" b="1" dirty="0">
                <a:latin typeface="Arial Black" panose="020B0A04020102020204" pitchFamily="34" charset="0"/>
              </a:rPr>
              <a:t>.</a:t>
            </a:r>
          </a:p>
        </p:txBody>
      </p:sp>
      <p:cxnSp>
        <p:nvCxnSpPr>
          <p:cNvPr id="25" name="Gerade Verbindung mit Pfeil 24">
            <a:extLst>
              <a:ext uri="{FF2B5EF4-FFF2-40B4-BE49-F238E27FC236}">
                <a16:creationId xmlns:a16="http://schemas.microsoft.com/office/drawing/2014/main" id="{A64AD5CD-1D66-42AA-B4CF-8D9C344A9766}"/>
              </a:ext>
            </a:extLst>
          </p:cNvPr>
          <p:cNvCxnSpPr>
            <a:cxnSpLocks/>
            <a:stCxn id="4" idx="6"/>
          </p:cNvCxnSpPr>
          <p:nvPr/>
        </p:nvCxnSpPr>
        <p:spPr>
          <a:xfrm>
            <a:off x="1776568" y="2518469"/>
            <a:ext cx="1989988" cy="999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680585FD-509F-4313-8AB6-31D29F434386}"/>
              </a:ext>
            </a:extLst>
          </p:cNvPr>
          <p:cNvCxnSpPr>
            <a:cxnSpLocks/>
            <a:stCxn id="18" idx="6"/>
            <a:endCxn id="20" idx="2"/>
          </p:cNvCxnSpPr>
          <p:nvPr/>
        </p:nvCxnSpPr>
        <p:spPr>
          <a:xfrm>
            <a:off x="1776567" y="3798689"/>
            <a:ext cx="1926981" cy="12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C2A02700-E745-4C7F-8299-59BA347E7B54}"/>
              </a:ext>
            </a:extLst>
          </p:cNvPr>
          <p:cNvCxnSpPr>
            <a:cxnSpLocks/>
            <a:stCxn id="19" idx="6"/>
          </p:cNvCxnSpPr>
          <p:nvPr/>
        </p:nvCxnSpPr>
        <p:spPr>
          <a:xfrm flipV="1">
            <a:off x="1776567" y="4104923"/>
            <a:ext cx="1989989" cy="1677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CC09AE31-6504-4226-A07D-C004AEFA6DB4}"/>
                  </a:ext>
                </a:extLst>
              </p:cNvPr>
              <p:cNvSpPr txBox="1"/>
              <p:nvPr/>
            </p:nvSpPr>
            <p:spPr>
              <a:xfrm>
                <a:off x="2321169" y="2518469"/>
                <a:ext cx="803868" cy="428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𝑤</m:t>
                          </m:r>
                        </m:e>
                        <m:sub>
                          <m:r>
                            <a:rPr lang="de-DE" sz="2000" b="0" i="0" smtClean="0">
                              <a:latin typeface="Cambria Math" panose="02040503050406030204" pitchFamily="18" charset="0"/>
                            </a:rPr>
                            <m:t>1</m:t>
                          </m:r>
                          <m:r>
                            <m:rPr>
                              <m:sty m:val="p"/>
                            </m:rPr>
                            <a:rPr lang="de-DE" sz="2000" b="0" i="0" smtClean="0">
                              <a:latin typeface="Cambria Math" panose="02040503050406030204" pitchFamily="18" charset="0"/>
                            </a:rPr>
                            <m:t>j</m:t>
                          </m:r>
                        </m:sub>
                      </m:sSub>
                    </m:oMath>
                  </m:oMathPara>
                </a14:m>
                <a:endParaRPr lang="de-DE" dirty="0"/>
              </a:p>
            </p:txBody>
          </p:sp>
        </mc:Choice>
        <mc:Fallback xmlns="">
          <p:sp>
            <p:nvSpPr>
              <p:cNvPr id="40" name="Textfeld 39">
                <a:extLst>
                  <a:ext uri="{FF2B5EF4-FFF2-40B4-BE49-F238E27FC236}">
                    <a16:creationId xmlns:a16="http://schemas.microsoft.com/office/drawing/2014/main" id="{CC09AE31-6504-4226-A07D-C004AEFA6DB4}"/>
                  </a:ext>
                </a:extLst>
              </p:cNvPr>
              <p:cNvSpPr txBox="1">
                <a:spLocks noRot="1" noChangeAspect="1" noMove="1" noResize="1" noEditPoints="1" noAdjustHandles="1" noChangeArrowheads="1" noChangeShapeType="1" noTextEdit="1"/>
              </p:cNvSpPr>
              <p:nvPr/>
            </p:nvSpPr>
            <p:spPr>
              <a:xfrm>
                <a:off x="2321169" y="2518469"/>
                <a:ext cx="803868" cy="428515"/>
              </a:xfrm>
              <a:prstGeom prst="rect">
                <a:avLst/>
              </a:prstGeom>
              <a:blipFill>
                <a:blip r:embed="rId10"/>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feld 40">
                <a:extLst>
                  <a:ext uri="{FF2B5EF4-FFF2-40B4-BE49-F238E27FC236}">
                    <a16:creationId xmlns:a16="http://schemas.microsoft.com/office/drawing/2014/main" id="{074D178B-F1F8-45A1-B3A2-268CC0A2F0B1}"/>
                  </a:ext>
                </a:extLst>
              </p:cNvPr>
              <p:cNvSpPr txBox="1"/>
              <p:nvPr/>
            </p:nvSpPr>
            <p:spPr>
              <a:xfrm>
                <a:off x="2321169" y="3393009"/>
                <a:ext cx="803868" cy="428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𝑤</m:t>
                          </m:r>
                        </m:e>
                        <m:sub>
                          <m:r>
                            <a:rPr lang="de-DE" sz="2000" b="0" i="0" smtClean="0">
                              <a:latin typeface="Cambria Math" panose="02040503050406030204" pitchFamily="18" charset="0"/>
                            </a:rPr>
                            <m:t>2</m:t>
                          </m:r>
                          <m:r>
                            <m:rPr>
                              <m:sty m:val="p"/>
                            </m:rPr>
                            <a:rPr lang="de-DE" sz="2000" b="0" i="0" smtClean="0">
                              <a:latin typeface="Cambria Math" panose="02040503050406030204" pitchFamily="18" charset="0"/>
                            </a:rPr>
                            <m:t>j</m:t>
                          </m:r>
                        </m:sub>
                      </m:sSub>
                    </m:oMath>
                  </m:oMathPara>
                </a14:m>
                <a:endParaRPr lang="de-DE" dirty="0"/>
              </a:p>
            </p:txBody>
          </p:sp>
        </mc:Choice>
        <mc:Fallback xmlns="">
          <p:sp>
            <p:nvSpPr>
              <p:cNvPr id="41" name="Textfeld 40">
                <a:extLst>
                  <a:ext uri="{FF2B5EF4-FFF2-40B4-BE49-F238E27FC236}">
                    <a16:creationId xmlns:a16="http://schemas.microsoft.com/office/drawing/2014/main" id="{074D178B-F1F8-45A1-B3A2-268CC0A2F0B1}"/>
                  </a:ext>
                </a:extLst>
              </p:cNvPr>
              <p:cNvSpPr txBox="1">
                <a:spLocks noRot="1" noChangeAspect="1" noMove="1" noResize="1" noEditPoints="1" noAdjustHandles="1" noChangeArrowheads="1" noChangeShapeType="1" noTextEdit="1"/>
              </p:cNvSpPr>
              <p:nvPr/>
            </p:nvSpPr>
            <p:spPr>
              <a:xfrm>
                <a:off x="2321169" y="3393009"/>
                <a:ext cx="803868" cy="428515"/>
              </a:xfrm>
              <a:prstGeom prst="rect">
                <a:avLst/>
              </a:prstGeom>
              <a:blipFill>
                <a:blip r:embed="rId11"/>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feld 41">
                <a:extLst>
                  <a:ext uri="{FF2B5EF4-FFF2-40B4-BE49-F238E27FC236}">
                    <a16:creationId xmlns:a16="http://schemas.microsoft.com/office/drawing/2014/main" id="{E392F0AF-080C-41D4-BFBD-A0FAEA0B6360}"/>
                  </a:ext>
                </a:extLst>
              </p:cNvPr>
              <p:cNvSpPr txBox="1"/>
              <p:nvPr/>
            </p:nvSpPr>
            <p:spPr>
              <a:xfrm>
                <a:off x="2338123" y="5049033"/>
                <a:ext cx="803868" cy="428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𝑤</m:t>
                          </m:r>
                        </m:e>
                        <m:sub>
                          <m:r>
                            <m:rPr>
                              <m:sty m:val="p"/>
                            </m:rPr>
                            <a:rPr lang="de-DE" sz="2000" b="0" i="0" smtClean="0">
                              <a:latin typeface="Cambria Math" panose="02040503050406030204" pitchFamily="18" charset="0"/>
                            </a:rPr>
                            <m:t>nj</m:t>
                          </m:r>
                        </m:sub>
                      </m:sSub>
                    </m:oMath>
                  </m:oMathPara>
                </a14:m>
                <a:endParaRPr lang="de-DE" dirty="0"/>
              </a:p>
            </p:txBody>
          </p:sp>
        </mc:Choice>
        <mc:Fallback xmlns="">
          <p:sp>
            <p:nvSpPr>
              <p:cNvPr id="42" name="Textfeld 41">
                <a:extLst>
                  <a:ext uri="{FF2B5EF4-FFF2-40B4-BE49-F238E27FC236}">
                    <a16:creationId xmlns:a16="http://schemas.microsoft.com/office/drawing/2014/main" id="{E392F0AF-080C-41D4-BFBD-A0FAEA0B6360}"/>
                  </a:ext>
                </a:extLst>
              </p:cNvPr>
              <p:cNvSpPr txBox="1">
                <a:spLocks noRot="1" noChangeAspect="1" noMove="1" noResize="1" noEditPoints="1" noAdjustHandles="1" noChangeArrowheads="1" noChangeShapeType="1" noTextEdit="1"/>
              </p:cNvSpPr>
              <p:nvPr/>
            </p:nvSpPr>
            <p:spPr>
              <a:xfrm>
                <a:off x="2338123" y="5049033"/>
                <a:ext cx="803868" cy="428515"/>
              </a:xfrm>
              <a:prstGeom prst="rect">
                <a:avLst/>
              </a:prstGeom>
              <a:blipFill>
                <a:blip r:embed="rId12"/>
                <a:stretch>
                  <a:fillRect b="-9859"/>
                </a:stretch>
              </a:blipFill>
            </p:spPr>
            <p:txBody>
              <a:bodyPr/>
              <a:lstStyle/>
              <a:p>
                <a:r>
                  <a:rPr lang="en-US">
                    <a:noFill/>
                  </a:rPr>
                  <a:t> </a:t>
                </a:r>
              </a:p>
            </p:txBody>
          </p:sp>
        </mc:Fallback>
      </mc:AlternateContent>
      <p:cxnSp>
        <p:nvCxnSpPr>
          <p:cNvPr id="45" name="Gerade Verbindung mit Pfeil 44">
            <a:extLst>
              <a:ext uri="{FF2B5EF4-FFF2-40B4-BE49-F238E27FC236}">
                <a16:creationId xmlns:a16="http://schemas.microsoft.com/office/drawing/2014/main" id="{DAB139B2-0911-42A6-A903-3F69236AAC3B}"/>
              </a:ext>
            </a:extLst>
          </p:cNvPr>
          <p:cNvCxnSpPr>
            <a:cxnSpLocks/>
            <a:stCxn id="20" idx="6"/>
            <a:endCxn id="21" idx="2"/>
          </p:cNvCxnSpPr>
          <p:nvPr/>
        </p:nvCxnSpPr>
        <p:spPr>
          <a:xfrm>
            <a:off x="5245240" y="3811298"/>
            <a:ext cx="1701522" cy="1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feld 47">
                <a:extLst>
                  <a:ext uri="{FF2B5EF4-FFF2-40B4-BE49-F238E27FC236}">
                    <a16:creationId xmlns:a16="http://schemas.microsoft.com/office/drawing/2014/main" id="{419F0828-D2A9-4D8B-972E-163DED4EFCEB}"/>
                  </a:ext>
                </a:extLst>
              </p:cNvPr>
              <p:cNvSpPr txBox="1"/>
              <p:nvPr/>
            </p:nvSpPr>
            <p:spPr>
              <a:xfrm>
                <a:off x="5277789" y="2918607"/>
                <a:ext cx="1650708" cy="1148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𝜎</m:t>
                          </m:r>
                        </m:e>
                        <m:sub>
                          <m:r>
                            <a:rPr lang="de-DE" sz="2000" b="0" i="1" smtClean="0">
                              <a:latin typeface="Cambria Math" panose="02040503050406030204" pitchFamily="18" charset="0"/>
                            </a:rPr>
                            <m:t>𝑗</m:t>
                          </m:r>
                        </m:sub>
                      </m:sSub>
                      <m:r>
                        <a:rPr lang="de-DE" sz="2000" b="0" i="0" smtClean="0">
                          <a:latin typeface="Cambria Math" panose="02040503050406030204" pitchFamily="18" charset="0"/>
                        </a:rPr>
                        <m:t>=</m:t>
                      </m:r>
                      <m:nary>
                        <m:naryPr>
                          <m:chr m:val="∑"/>
                          <m:limLoc m:val="undOvr"/>
                          <m:grow m:val="on"/>
                          <m:ctrlPr>
                            <a:rPr lang="de-DE" sz="2000" i="1" dirty="0">
                              <a:latin typeface="Cambria Math" panose="02040503050406030204" pitchFamily="18" charset="0"/>
                            </a:rPr>
                          </m:ctrlPr>
                        </m:naryPr>
                        <m:sub>
                          <m:r>
                            <a:rPr lang="de-DE" sz="2000" i="1" dirty="0">
                              <a:latin typeface="Cambria Math" panose="02040503050406030204" pitchFamily="18" charset="0"/>
                            </a:rPr>
                            <m:t>𝑖</m:t>
                          </m:r>
                          <m:r>
                            <a:rPr lang="de-DE" sz="2000" dirty="0">
                              <a:latin typeface="Cambria Math" panose="02040503050406030204" pitchFamily="18" charset="0"/>
                            </a:rPr>
                            <m:t>=1</m:t>
                          </m:r>
                        </m:sub>
                        <m:sup>
                          <m:r>
                            <a:rPr lang="de-DE" sz="2000" i="1" dirty="0">
                              <a:latin typeface="Cambria Math" panose="02040503050406030204" pitchFamily="18" charset="0"/>
                            </a:rPr>
                            <m:t>𝑛</m:t>
                          </m:r>
                        </m:sup>
                        <m:e>
                          <m:sSub>
                            <m:sSubPr>
                              <m:ctrlPr>
                                <a:rPr lang="de-DE" sz="2000" i="1" dirty="0">
                                  <a:latin typeface="Cambria Math" panose="02040503050406030204" pitchFamily="18" charset="0"/>
                                </a:rPr>
                              </m:ctrlPr>
                            </m:sSubPr>
                            <m:e>
                              <m:r>
                                <a:rPr lang="de-DE" sz="2000" i="1" dirty="0">
                                  <a:latin typeface="Cambria Math" panose="02040503050406030204" pitchFamily="18" charset="0"/>
                                </a:rPr>
                                <m:t>𝑥</m:t>
                              </m:r>
                            </m:e>
                            <m:sub>
                              <m:r>
                                <a:rPr lang="de-DE" sz="2000" i="1" dirty="0">
                                  <a:latin typeface="Cambria Math" panose="02040503050406030204" pitchFamily="18" charset="0"/>
                                </a:rPr>
                                <m:t>𝑖</m:t>
                              </m:r>
                            </m:sub>
                          </m:sSub>
                          <m:sSub>
                            <m:sSubPr>
                              <m:ctrlPr>
                                <a:rPr lang="de-DE" sz="2000" i="1" dirty="0">
                                  <a:latin typeface="Cambria Math" panose="02040503050406030204" pitchFamily="18" charset="0"/>
                                </a:rPr>
                              </m:ctrlPr>
                            </m:sSubPr>
                            <m:e>
                              <m:r>
                                <a:rPr lang="de-DE" sz="2000" i="1" dirty="0">
                                  <a:latin typeface="Cambria Math" panose="02040503050406030204" pitchFamily="18" charset="0"/>
                                </a:rPr>
                                <m:t>𝑤</m:t>
                              </m:r>
                            </m:e>
                            <m:sub>
                              <m:r>
                                <a:rPr lang="de-DE" sz="2000" i="1" dirty="0">
                                  <a:latin typeface="Cambria Math" panose="02040503050406030204" pitchFamily="18" charset="0"/>
                                </a:rPr>
                                <m:t>𝑖𝑗</m:t>
                              </m:r>
                            </m:sub>
                          </m:sSub>
                        </m:e>
                      </m:nary>
                    </m:oMath>
                  </m:oMathPara>
                </a14:m>
                <a:endParaRPr lang="de-DE" sz="2000" dirty="0"/>
              </a:p>
              <a:p>
                <a:endParaRPr lang="de-DE" sz="2000" dirty="0"/>
              </a:p>
            </p:txBody>
          </p:sp>
        </mc:Choice>
        <mc:Fallback xmlns="">
          <p:sp>
            <p:nvSpPr>
              <p:cNvPr id="48" name="Textfeld 47">
                <a:extLst>
                  <a:ext uri="{FF2B5EF4-FFF2-40B4-BE49-F238E27FC236}">
                    <a16:creationId xmlns:a16="http://schemas.microsoft.com/office/drawing/2014/main" id="{419F0828-D2A9-4D8B-972E-163DED4EFCEB}"/>
                  </a:ext>
                </a:extLst>
              </p:cNvPr>
              <p:cNvSpPr txBox="1">
                <a:spLocks noRot="1" noChangeAspect="1" noMove="1" noResize="1" noEditPoints="1" noAdjustHandles="1" noChangeArrowheads="1" noChangeShapeType="1" noTextEdit="1"/>
              </p:cNvSpPr>
              <p:nvPr/>
            </p:nvSpPr>
            <p:spPr>
              <a:xfrm>
                <a:off x="5277789" y="2918607"/>
                <a:ext cx="1650708" cy="114807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Ellipse 49">
                <a:extLst>
                  <a:ext uri="{FF2B5EF4-FFF2-40B4-BE49-F238E27FC236}">
                    <a16:creationId xmlns:a16="http://schemas.microsoft.com/office/drawing/2014/main" id="{9F9A0977-1DCB-4841-AE72-DF5338E8525A}"/>
                  </a:ext>
                </a:extLst>
              </p:cNvPr>
              <p:cNvSpPr/>
              <p:nvPr/>
            </p:nvSpPr>
            <p:spPr>
              <a:xfrm>
                <a:off x="7293113" y="4978986"/>
                <a:ext cx="848039" cy="825499"/>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𝑥</m:t>
                          </m:r>
                        </m:e>
                        <m:sub>
                          <m:r>
                            <m:rPr>
                              <m:sty m:val="p"/>
                            </m:rPr>
                            <a:rPr lang="de-DE">
                              <a:latin typeface="Cambria Math" panose="02040503050406030204" pitchFamily="18" charset="0"/>
                            </a:rPr>
                            <m:t>n</m:t>
                          </m:r>
                        </m:sub>
                      </m:sSub>
                    </m:oMath>
                  </m:oMathPara>
                </a14:m>
                <a:endParaRPr lang="de-DE"/>
              </a:p>
            </p:txBody>
          </p:sp>
        </mc:Choice>
        <mc:Fallback xmlns="">
          <p:sp>
            <p:nvSpPr>
              <p:cNvPr id="50" name="Ellipse 49">
                <a:extLst>
                  <a:ext uri="{FF2B5EF4-FFF2-40B4-BE49-F238E27FC236}">
                    <a16:creationId xmlns:a16="http://schemas.microsoft.com/office/drawing/2014/main" id="{9F9A0977-1DCB-4841-AE72-DF5338E8525A}"/>
                  </a:ext>
                </a:extLst>
              </p:cNvPr>
              <p:cNvSpPr>
                <a:spLocks noRot="1" noChangeAspect="1" noMove="1" noResize="1" noEditPoints="1" noAdjustHandles="1" noChangeArrowheads="1" noChangeShapeType="1" noTextEdit="1"/>
              </p:cNvSpPr>
              <p:nvPr/>
            </p:nvSpPr>
            <p:spPr>
              <a:xfrm>
                <a:off x="7293113" y="4978986"/>
                <a:ext cx="848039" cy="825499"/>
              </a:xfrm>
              <a:prstGeom prst="ellipse">
                <a:avLst/>
              </a:prstGeom>
              <a:blipFill>
                <a:blip r:embed="rId15"/>
                <a:stretch>
                  <a:fillRect/>
                </a:stretch>
              </a:blipFill>
              <a:ln w="19050"/>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1" name="Textfeld 50">
                <a:extLst>
                  <a:ext uri="{FF2B5EF4-FFF2-40B4-BE49-F238E27FC236}">
                    <a16:creationId xmlns:a16="http://schemas.microsoft.com/office/drawing/2014/main" id="{F0BFE555-FB1F-4646-A91C-7012020DAB40}"/>
                  </a:ext>
                </a:extLst>
              </p:cNvPr>
              <p:cNvSpPr txBox="1"/>
              <p:nvPr/>
            </p:nvSpPr>
            <p:spPr>
              <a:xfrm>
                <a:off x="7475971" y="5222357"/>
                <a:ext cx="482321"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𝜃</m:t>
                          </m:r>
                        </m:e>
                        <m:sub>
                          <m:r>
                            <a:rPr lang="de-DE" i="1" dirty="0">
                              <a:latin typeface="Cambria Math" panose="02040503050406030204" pitchFamily="18" charset="0"/>
                            </a:rPr>
                            <m:t>𝑗</m:t>
                          </m:r>
                        </m:sub>
                      </m:sSub>
                    </m:oMath>
                  </m:oMathPara>
                </a14:m>
                <a:endParaRPr lang="de-DE" dirty="0"/>
              </a:p>
            </p:txBody>
          </p:sp>
        </mc:Choice>
        <mc:Fallback xmlns="">
          <p:sp>
            <p:nvSpPr>
              <p:cNvPr id="51" name="Textfeld 50">
                <a:extLst>
                  <a:ext uri="{FF2B5EF4-FFF2-40B4-BE49-F238E27FC236}">
                    <a16:creationId xmlns:a16="http://schemas.microsoft.com/office/drawing/2014/main" id="{F0BFE555-FB1F-4646-A91C-7012020DAB40}"/>
                  </a:ext>
                </a:extLst>
              </p:cNvPr>
              <p:cNvSpPr txBox="1">
                <a:spLocks noRot="1" noChangeAspect="1" noMove="1" noResize="1" noEditPoints="1" noAdjustHandles="1" noChangeArrowheads="1" noChangeShapeType="1" noTextEdit="1"/>
              </p:cNvSpPr>
              <p:nvPr/>
            </p:nvSpPr>
            <p:spPr>
              <a:xfrm>
                <a:off x="7475971" y="5222357"/>
                <a:ext cx="482321" cy="391646"/>
              </a:xfrm>
              <a:prstGeom prst="rect">
                <a:avLst/>
              </a:prstGeom>
              <a:blipFill>
                <a:blip r:embed="rId16"/>
                <a:stretch>
                  <a:fillRect b="-7813"/>
                </a:stretch>
              </a:blipFill>
            </p:spPr>
            <p:txBody>
              <a:bodyPr/>
              <a:lstStyle/>
              <a:p>
                <a:r>
                  <a:rPr lang="de-DE">
                    <a:noFill/>
                  </a:rPr>
                  <a:t> </a:t>
                </a:r>
              </a:p>
            </p:txBody>
          </p:sp>
        </mc:Fallback>
      </mc:AlternateContent>
      <p:cxnSp>
        <p:nvCxnSpPr>
          <p:cNvPr id="53" name="Gerade Verbindung mit Pfeil 52">
            <a:extLst>
              <a:ext uri="{FF2B5EF4-FFF2-40B4-BE49-F238E27FC236}">
                <a16:creationId xmlns:a16="http://schemas.microsoft.com/office/drawing/2014/main" id="{55BAAC8E-A1A8-4D63-B4ED-EECB24A40DFF}"/>
              </a:ext>
            </a:extLst>
          </p:cNvPr>
          <p:cNvCxnSpPr>
            <a:cxnSpLocks/>
            <a:stCxn id="50" idx="0"/>
            <a:endCxn id="21" idx="4"/>
          </p:cNvCxnSpPr>
          <p:nvPr/>
        </p:nvCxnSpPr>
        <p:spPr>
          <a:xfrm flipV="1">
            <a:off x="7717133" y="4539792"/>
            <a:ext cx="475" cy="439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8593D5E-389A-40C1-8216-11646328863B}"/>
                  </a:ext>
                </a:extLst>
              </p:cNvPr>
              <p:cNvSpPr txBox="1"/>
              <p:nvPr/>
            </p:nvSpPr>
            <p:spPr>
              <a:xfrm>
                <a:off x="6946287" y="3596789"/>
                <a:ext cx="1541692" cy="446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i="1" dirty="0" smtClean="0">
                          <a:latin typeface="Cambria Math" panose="02040503050406030204" pitchFamily="18" charset="0"/>
                        </a:rPr>
                        <m:t>𝜑</m:t>
                      </m:r>
                      <m:d>
                        <m:dPr>
                          <m:ctrlPr>
                            <a:rPr lang="de-DE" sz="2000" i="1" dirty="0">
                              <a:latin typeface="Cambria Math" panose="02040503050406030204" pitchFamily="18" charset="0"/>
                            </a:rPr>
                          </m:ctrlPr>
                        </m:dPr>
                        <m:e>
                          <m:sSub>
                            <m:sSubPr>
                              <m:ctrlPr>
                                <a:rPr lang="de-DE" sz="2000" i="1" dirty="0">
                                  <a:latin typeface="Cambria Math" panose="02040503050406030204" pitchFamily="18" charset="0"/>
                                </a:rPr>
                              </m:ctrlPr>
                            </m:sSubPr>
                            <m:e>
                              <m:r>
                                <a:rPr lang="de-DE" sz="2000" i="1" dirty="0">
                                  <a:latin typeface="Cambria Math" panose="02040503050406030204" pitchFamily="18" charset="0"/>
                                </a:rPr>
                                <m:t>𝜎</m:t>
                              </m:r>
                            </m:e>
                            <m:sub>
                              <m:r>
                                <a:rPr lang="de-DE" sz="2000" i="1" dirty="0">
                                  <a:latin typeface="Cambria Math" panose="02040503050406030204" pitchFamily="18" charset="0"/>
                                </a:rPr>
                                <m:t>𝑗</m:t>
                              </m:r>
                            </m:sub>
                          </m:sSub>
                          <m:r>
                            <a:rPr lang="de-DE" sz="2000" b="0" i="0" dirty="0" smtClean="0">
                              <a:latin typeface="Cambria Math" panose="02040503050406030204" pitchFamily="18" charset="0"/>
                            </a:rPr>
                            <m:t>+</m:t>
                          </m:r>
                          <m:sSub>
                            <m:sSubPr>
                              <m:ctrlPr>
                                <a:rPr lang="de-DE" sz="2000" i="1" dirty="0">
                                  <a:latin typeface="Cambria Math" panose="02040503050406030204" pitchFamily="18" charset="0"/>
                                </a:rPr>
                              </m:ctrlPr>
                            </m:sSubPr>
                            <m:e>
                              <m:r>
                                <a:rPr lang="de-DE" sz="2000" i="1" dirty="0">
                                  <a:latin typeface="Cambria Math" panose="02040503050406030204" pitchFamily="18" charset="0"/>
                                </a:rPr>
                                <m:t>𝜃</m:t>
                              </m:r>
                            </m:e>
                            <m:sub>
                              <m:r>
                                <a:rPr lang="de-DE" sz="2000" i="1" dirty="0">
                                  <a:latin typeface="Cambria Math" panose="02040503050406030204" pitchFamily="18" charset="0"/>
                                </a:rPr>
                                <m:t>𝑗</m:t>
                              </m:r>
                            </m:sub>
                          </m:sSub>
                        </m:e>
                      </m:d>
                    </m:oMath>
                  </m:oMathPara>
                </a14:m>
                <a:endParaRPr lang="de-DE" sz="2000" dirty="0"/>
              </a:p>
            </p:txBody>
          </p:sp>
        </mc:Choice>
        <mc:Fallback xmlns="">
          <p:sp>
            <p:nvSpPr>
              <p:cNvPr id="55" name="Textfeld 54">
                <a:extLst>
                  <a:ext uri="{FF2B5EF4-FFF2-40B4-BE49-F238E27FC236}">
                    <a16:creationId xmlns:a16="http://schemas.microsoft.com/office/drawing/2014/main" id="{38593D5E-389A-40C1-8216-11646328863B}"/>
                  </a:ext>
                </a:extLst>
              </p:cNvPr>
              <p:cNvSpPr txBox="1">
                <a:spLocks noRot="1" noChangeAspect="1" noMove="1" noResize="1" noEditPoints="1" noAdjustHandles="1" noChangeArrowheads="1" noChangeShapeType="1" noTextEdit="1"/>
              </p:cNvSpPr>
              <p:nvPr/>
            </p:nvSpPr>
            <p:spPr>
              <a:xfrm>
                <a:off x="6946287" y="3596789"/>
                <a:ext cx="1541692" cy="446917"/>
              </a:xfrm>
              <a:prstGeom prst="rect">
                <a:avLst/>
              </a:prstGeom>
              <a:blipFill>
                <a:blip r:embed="rId17"/>
                <a:stretch>
                  <a:fillRect b="-9589"/>
                </a:stretch>
              </a:blipFill>
            </p:spPr>
            <p:txBody>
              <a:bodyPr/>
              <a:lstStyle/>
              <a:p>
                <a:r>
                  <a:rPr lang="de-DE">
                    <a:noFill/>
                  </a:rPr>
                  <a:t> </a:t>
                </a:r>
              </a:p>
            </p:txBody>
          </p:sp>
        </mc:Fallback>
      </mc:AlternateContent>
      <p:sp>
        <p:nvSpPr>
          <p:cNvPr id="6" name="Textfeld 5">
            <a:extLst>
              <a:ext uri="{FF2B5EF4-FFF2-40B4-BE49-F238E27FC236}">
                <a16:creationId xmlns:a16="http://schemas.microsoft.com/office/drawing/2014/main" id="{F3D1A838-B91C-4160-83F2-ADA7F9CC5221}"/>
              </a:ext>
            </a:extLst>
          </p:cNvPr>
          <p:cNvSpPr txBox="1"/>
          <p:nvPr/>
        </p:nvSpPr>
        <p:spPr>
          <a:xfrm>
            <a:off x="897336" y="1565488"/>
            <a:ext cx="1758462" cy="400110"/>
          </a:xfrm>
          <a:prstGeom prst="rect">
            <a:avLst/>
          </a:prstGeom>
          <a:noFill/>
        </p:spPr>
        <p:txBody>
          <a:bodyPr wrap="square" rtlCol="0">
            <a:spAutoFit/>
          </a:bodyPr>
          <a:lstStyle/>
          <a:p>
            <a:r>
              <a:rPr lang="de-DE" sz="2000" b="1" dirty="0" err="1"/>
              <a:t>inputs</a:t>
            </a:r>
            <a:endParaRPr lang="de-DE" b="1" dirty="0"/>
          </a:p>
        </p:txBody>
      </p:sp>
      <p:sp>
        <p:nvSpPr>
          <p:cNvPr id="36" name="Textfeld 35">
            <a:extLst>
              <a:ext uri="{FF2B5EF4-FFF2-40B4-BE49-F238E27FC236}">
                <a16:creationId xmlns:a16="http://schemas.microsoft.com/office/drawing/2014/main" id="{005178F6-0EE4-4D5A-B5D6-78FA42DE238C}"/>
              </a:ext>
            </a:extLst>
          </p:cNvPr>
          <p:cNvSpPr txBox="1"/>
          <p:nvPr/>
        </p:nvSpPr>
        <p:spPr>
          <a:xfrm>
            <a:off x="2338123" y="1571807"/>
            <a:ext cx="1758462" cy="400110"/>
          </a:xfrm>
          <a:prstGeom prst="rect">
            <a:avLst/>
          </a:prstGeom>
          <a:noFill/>
        </p:spPr>
        <p:txBody>
          <a:bodyPr wrap="square" rtlCol="0">
            <a:spAutoFit/>
          </a:bodyPr>
          <a:lstStyle/>
          <a:p>
            <a:r>
              <a:rPr lang="de-DE" sz="2000" b="1" dirty="0" err="1"/>
              <a:t>weights</a:t>
            </a:r>
            <a:endParaRPr lang="de-DE" b="1" dirty="0"/>
          </a:p>
        </p:txBody>
      </p:sp>
      <p:sp>
        <p:nvSpPr>
          <p:cNvPr id="37" name="Textfeld 36">
            <a:extLst>
              <a:ext uri="{FF2B5EF4-FFF2-40B4-BE49-F238E27FC236}">
                <a16:creationId xmlns:a16="http://schemas.microsoft.com/office/drawing/2014/main" id="{79495E64-A548-4E78-A602-B899396D140F}"/>
              </a:ext>
            </a:extLst>
          </p:cNvPr>
          <p:cNvSpPr txBox="1"/>
          <p:nvPr/>
        </p:nvSpPr>
        <p:spPr>
          <a:xfrm>
            <a:off x="6707117" y="2473408"/>
            <a:ext cx="2359848" cy="400110"/>
          </a:xfrm>
          <a:prstGeom prst="rect">
            <a:avLst/>
          </a:prstGeom>
          <a:noFill/>
        </p:spPr>
        <p:txBody>
          <a:bodyPr wrap="square" rtlCol="0">
            <a:spAutoFit/>
          </a:bodyPr>
          <a:lstStyle/>
          <a:p>
            <a:r>
              <a:rPr lang="de-DE" sz="2000" b="1" dirty="0" err="1"/>
              <a:t>activation</a:t>
            </a:r>
            <a:r>
              <a:rPr lang="de-DE" sz="2000" dirty="0"/>
              <a:t> </a:t>
            </a:r>
            <a:r>
              <a:rPr lang="de-DE" sz="2000" b="1" dirty="0" err="1"/>
              <a:t>function</a:t>
            </a:r>
            <a:endParaRPr lang="de-DE" b="1" dirty="0"/>
          </a:p>
        </p:txBody>
      </p:sp>
      <p:sp>
        <p:nvSpPr>
          <p:cNvPr id="38" name="Textfeld 37">
            <a:extLst>
              <a:ext uri="{FF2B5EF4-FFF2-40B4-BE49-F238E27FC236}">
                <a16:creationId xmlns:a16="http://schemas.microsoft.com/office/drawing/2014/main" id="{FDA2D637-3246-4F1D-A49D-2599022639FB}"/>
              </a:ext>
            </a:extLst>
          </p:cNvPr>
          <p:cNvSpPr txBox="1"/>
          <p:nvPr/>
        </p:nvSpPr>
        <p:spPr>
          <a:xfrm>
            <a:off x="7405478" y="5907568"/>
            <a:ext cx="1758462" cy="400110"/>
          </a:xfrm>
          <a:prstGeom prst="rect">
            <a:avLst/>
          </a:prstGeom>
          <a:noFill/>
        </p:spPr>
        <p:txBody>
          <a:bodyPr wrap="square" rtlCol="0">
            <a:spAutoFit/>
          </a:bodyPr>
          <a:lstStyle/>
          <a:p>
            <a:r>
              <a:rPr lang="de-DE" sz="2000" b="1" dirty="0" err="1"/>
              <a:t>bias</a:t>
            </a:r>
            <a:endParaRPr lang="de-DE" b="1" dirty="0"/>
          </a:p>
        </p:txBody>
      </p:sp>
      <mc:AlternateContent xmlns:mc="http://schemas.openxmlformats.org/markup-compatibility/2006" xmlns:a14="http://schemas.microsoft.com/office/drawing/2010/main">
        <mc:Choice Requires="a14">
          <p:sp>
            <p:nvSpPr>
              <p:cNvPr id="39" name="Textfeld 38">
                <a:extLst>
                  <a:ext uri="{FF2B5EF4-FFF2-40B4-BE49-F238E27FC236}">
                    <a16:creationId xmlns:a16="http://schemas.microsoft.com/office/drawing/2014/main" id="{9CE72179-4A84-40E5-9743-68A7188CFFEA}"/>
                  </a:ext>
                </a:extLst>
              </p:cNvPr>
              <p:cNvSpPr txBox="1"/>
              <p:nvPr/>
            </p:nvSpPr>
            <p:spPr>
              <a:xfrm>
                <a:off x="3915351" y="3597736"/>
                <a:ext cx="10550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800" i="1" dirty="0" smtClean="0">
                          <a:latin typeface="Cambria Math" panose="02040503050406030204" pitchFamily="18" charset="0"/>
                        </a:rPr>
                        <m:t>𝛴</m:t>
                      </m:r>
                    </m:oMath>
                  </m:oMathPara>
                </a14:m>
                <a:endParaRPr lang="de-DE" sz="2800" dirty="0"/>
              </a:p>
            </p:txBody>
          </p:sp>
        </mc:Choice>
        <mc:Fallback xmlns="">
          <p:sp>
            <p:nvSpPr>
              <p:cNvPr id="39" name="Textfeld 38">
                <a:extLst>
                  <a:ext uri="{FF2B5EF4-FFF2-40B4-BE49-F238E27FC236}">
                    <a16:creationId xmlns:a16="http://schemas.microsoft.com/office/drawing/2014/main" id="{9CE72179-4A84-40E5-9743-68A7188CFFEA}"/>
                  </a:ext>
                </a:extLst>
              </p:cNvPr>
              <p:cNvSpPr txBox="1">
                <a:spLocks noRot="1" noChangeAspect="1" noMove="1" noResize="1" noEditPoints="1" noAdjustHandles="1" noChangeArrowheads="1" noChangeShapeType="1" noTextEdit="1"/>
              </p:cNvSpPr>
              <p:nvPr/>
            </p:nvSpPr>
            <p:spPr>
              <a:xfrm>
                <a:off x="3915351" y="3597736"/>
                <a:ext cx="1055077" cy="523220"/>
              </a:xfrm>
              <a:prstGeom prst="rect">
                <a:avLst/>
              </a:prstGeom>
              <a:blipFill>
                <a:blip r:embed="rId1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9172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0351"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err="1">
                <a:solidFill>
                  <a:schemeClr val="bg1"/>
                </a:solidFill>
              </a:rPr>
              <a:t>Neural</a:t>
            </a:r>
            <a:r>
              <a:rPr lang="de-DE" sz="4000" b="1" dirty="0">
                <a:solidFill>
                  <a:schemeClr val="bg1"/>
                </a:solidFill>
              </a:rPr>
              <a:t> Networks</a:t>
            </a:r>
          </a:p>
        </p:txBody>
      </p:sp>
      <p:sp>
        <p:nvSpPr>
          <p:cNvPr id="3" name="Textfeld 2">
            <a:extLst>
              <a:ext uri="{FF2B5EF4-FFF2-40B4-BE49-F238E27FC236}">
                <a16:creationId xmlns:a16="http://schemas.microsoft.com/office/drawing/2014/main" id="{6D88F75A-89DF-41BF-8AE8-C9884BB38200}"/>
              </a:ext>
            </a:extLst>
          </p:cNvPr>
          <p:cNvSpPr txBox="1"/>
          <p:nvPr/>
        </p:nvSpPr>
        <p:spPr>
          <a:xfrm>
            <a:off x="3463331" y="1195754"/>
            <a:ext cx="5265336" cy="461665"/>
          </a:xfrm>
          <a:prstGeom prst="rect">
            <a:avLst/>
          </a:prstGeom>
          <a:noFill/>
        </p:spPr>
        <p:txBody>
          <a:bodyPr wrap="square" rtlCol="0">
            <a:spAutoFit/>
          </a:bodyPr>
          <a:lstStyle/>
          <a:p>
            <a:pPr algn="ctr"/>
            <a:r>
              <a:rPr lang="de-DE" sz="2400" b="1" dirty="0" err="1"/>
              <a:t>Artificial</a:t>
            </a:r>
            <a:r>
              <a:rPr lang="de-DE" sz="2400" b="1" dirty="0"/>
              <a:t> Neuron</a:t>
            </a:r>
            <a:endParaRPr lang="de-DE" sz="2000" b="1" dirty="0"/>
          </a:p>
        </p:txBody>
      </p:sp>
      <p:sp>
        <p:nvSpPr>
          <p:cNvPr id="4" name="Ellipse 3">
            <a:extLst>
              <a:ext uri="{FF2B5EF4-FFF2-40B4-BE49-F238E27FC236}">
                <a16:creationId xmlns:a16="http://schemas.microsoft.com/office/drawing/2014/main" id="{7AA270A9-6002-49B2-9D00-D0B83B2E5670}"/>
              </a:ext>
            </a:extLst>
          </p:cNvPr>
          <p:cNvSpPr/>
          <p:nvPr/>
        </p:nvSpPr>
        <p:spPr>
          <a:xfrm>
            <a:off x="928529" y="2105719"/>
            <a:ext cx="848039" cy="825499"/>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llipse 17">
            <a:extLst>
              <a:ext uri="{FF2B5EF4-FFF2-40B4-BE49-F238E27FC236}">
                <a16:creationId xmlns:a16="http://schemas.microsoft.com/office/drawing/2014/main" id="{30C70C71-09A4-40DE-A811-640DE8031081}"/>
              </a:ext>
            </a:extLst>
          </p:cNvPr>
          <p:cNvSpPr/>
          <p:nvPr/>
        </p:nvSpPr>
        <p:spPr>
          <a:xfrm>
            <a:off x="928528" y="3385939"/>
            <a:ext cx="848039" cy="825499"/>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a:extLst>
              <a:ext uri="{FF2B5EF4-FFF2-40B4-BE49-F238E27FC236}">
                <a16:creationId xmlns:a16="http://schemas.microsoft.com/office/drawing/2014/main" id="{9A856B41-7066-4D0A-81E2-92CDCE90E2F6}"/>
              </a:ext>
            </a:extLst>
          </p:cNvPr>
          <p:cNvSpPr/>
          <p:nvPr/>
        </p:nvSpPr>
        <p:spPr>
          <a:xfrm>
            <a:off x="928528" y="5369544"/>
            <a:ext cx="848039" cy="825499"/>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A1001AA8-8BBF-4228-81EA-4D85F81FBFFE}"/>
              </a:ext>
            </a:extLst>
          </p:cNvPr>
          <p:cNvSpPr/>
          <p:nvPr/>
        </p:nvSpPr>
        <p:spPr>
          <a:xfrm>
            <a:off x="3703548" y="3093030"/>
            <a:ext cx="1541692" cy="1436536"/>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C0E5E92F-D3C3-45EF-B5A6-D291709ED351}"/>
              </a:ext>
            </a:extLst>
          </p:cNvPr>
          <p:cNvSpPr/>
          <p:nvPr/>
        </p:nvSpPr>
        <p:spPr>
          <a:xfrm>
            <a:off x="6946762" y="3103256"/>
            <a:ext cx="1541692" cy="1436536"/>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83D0C7B6-45A0-4067-B57F-B110824A26AE}"/>
                  </a:ext>
                </a:extLst>
              </p:cNvPr>
              <p:cNvSpPr txBox="1"/>
              <p:nvPr/>
            </p:nvSpPr>
            <p:spPr>
              <a:xfrm>
                <a:off x="1096314" y="2318413"/>
                <a:ext cx="5124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𝑥</m:t>
                          </m:r>
                        </m:e>
                        <m:sub>
                          <m:r>
                            <a:rPr lang="de-DE" sz="2000" i="0">
                              <a:latin typeface="Cambria Math" panose="02040503050406030204" pitchFamily="18" charset="0"/>
                            </a:rPr>
                            <m:t>1</m:t>
                          </m:r>
                        </m:sub>
                      </m:sSub>
                    </m:oMath>
                  </m:oMathPara>
                </a14:m>
                <a:endParaRPr lang="de-DE" dirty="0"/>
              </a:p>
            </p:txBody>
          </p:sp>
        </mc:Choice>
        <mc:Fallback xmlns="">
          <p:sp>
            <p:nvSpPr>
              <p:cNvPr id="10" name="Textfeld 9">
                <a:extLst>
                  <a:ext uri="{FF2B5EF4-FFF2-40B4-BE49-F238E27FC236}">
                    <a16:creationId xmlns:a16="http://schemas.microsoft.com/office/drawing/2014/main" id="{83D0C7B6-45A0-4067-B57F-B110824A26AE}"/>
                  </a:ext>
                </a:extLst>
              </p:cNvPr>
              <p:cNvSpPr txBox="1">
                <a:spLocks noRot="1" noChangeAspect="1" noMove="1" noResize="1" noEditPoints="1" noAdjustHandles="1" noChangeArrowheads="1" noChangeShapeType="1" noTextEdit="1"/>
              </p:cNvSpPr>
              <p:nvPr/>
            </p:nvSpPr>
            <p:spPr>
              <a:xfrm>
                <a:off x="1096314" y="2318413"/>
                <a:ext cx="512466" cy="400110"/>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2" name="Textfeld 21">
                <a:extLst>
                  <a:ext uri="{FF2B5EF4-FFF2-40B4-BE49-F238E27FC236}">
                    <a16:creationId xmlns:a16="http://schemas.microsoft.com/office/drawing/2014/main" id="{833EEBE9-D879-4DFA-B65F-5AA30DF59E77}"/>
                  </a:ext>
                </a:extLst>
              </p:cNvPr>
              <p:cNvSpPr txBox="1"/>
              <p:nvPr/>
            </p:nvSpPr>
            <p:spPr>
              <a:xfrm>
                <a:off x="1096314" y="3596789"/>
                <a:ext cx="5124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𝑥</m:t>
                          </m:r>
                        </m:e>
                        <m:sub>
                          <m:r>
                            <a:rPr lang="de-DE" sz="2000" b="0" i="0" smtClean="0">
                              <a:latin typeface="Cambria Math" panose="02040503050406030204" pitchFamily="18" charset="0"/>
                            </a:rPr>
                            <m:t>2</m:t>
                          </m:r>
                        </m:sub>
                      </m:sSub>
                    </m:oMath>
                  </m:oMathPara>
                </a14:m>
                <a:endParaRPr lang="de-DE" dirty="0"/>
              </a:p>
            </p:txBody>
          </p:sp>
        </mc:Choice>
        <mc:Fallback xmlns="">
          <p:sp>
            <p:nvSpPr>
              <p:cNvPr id="22" name="Textfeld 21">
                <a:extLst>
                  <a:ext uri="{FF2B5EF4-FFF2-40B4-BE49-F238E27FC236}">
                    <a16:creationId xmlns:a16="http://schemas.microsoft.com/office/drawing/2014/main" id="{833EEBE9-D879-4DFA-B65F-5AA30DF59E77}"/>
                  </a:ext>
                </a:extLst>
              </p:cNvPr>
              <p:cNvSpPr txBox="1">
                <a:spLocks noRot="1" noChangeAspect="1" noMove="1" noResize="1" noEditPoints="1" noAdjustHandles="1" noChangeArrowheads="1" noChangeShapeType="1" noTextEdit="1"/>
              </p:cNvSpPr>
              <p:nvPr/>
            </p:nvSpPr>
            <p:spPr>
              <a:xfrm>
                <a:off x="1096314" y="3596789"/>
                <a:ext cx="512466" cy="400110"/>
              </a:xfrm>
              <a:prstGeom prst="rect">
                <a:avLst/>
              </a:prstGeom>
              <a:blipFill>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06A5D808-56D6-409C-861F-248E7B219276}"/>
                  </a:ext>
                </a:extLst>
              </p:cNvPr>
              <p:cNvSpPr txBox="1"/>
              <p:nvPr/>
            </p:nvSpPr>
            <p:spPr>
              <a:xfrm>
                <a:off x="1096314" y="5582368"/>
                <a:ext cx="5124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𝑥</m:t>
                          </m:r>
                        </m:e>
                        <m:sub>
                          <m:r>
                            <m:rPr>
                              <m:sty m:val="p"/>
                            </m:rPr>
                            <a:rPr lang="de-DE" sz="2000" b="0" i="0" smtClean="0">
                              <a:latin typeface="Cambria Math" panose="02040503050406030204" pitchFamily="18" charset="0"/>
                            </a:rPr>
                            <m:t>n</m:t>
                          </m:r>
                        </m:sub>
                      </m:sSub>
                    </m:oMath>
                  </m:oMathPara>
                </a14:m>
                <a:endParaRPr lang="de-DE" dirty="0"/>
              </a:p>
            </p:txBody>
          </p:sp>
        </mc:Choice>
        <mc:Fallback xmlns="">
          <p:sp>
            <p:nvSpPr>
              <p:cNvPr id="23" name="Textfeld 22">
                <a:extLst>
                  <a:ext uri="{FF2B5EF4-FFF2-40B4-BE49-F238E27FC236}">
                    <a16:creationId xmlns:a16="http://schemas.microsoft.com/office/drawing/2014/main" id="{06A5D808-56D6-409C-861F-248E7B219276}"/>
                  </a:ext>
                </a:extLst>
              </p:cNvPr>
              <p:cNvSpPr txBox="1">
                <a:spLocks noRot="1" noChangeAspect="1" noMove="1" noResize="1" noEditPoints="1" noAdjustHandles="1" noChangeArrowheads="1" noChangeShapeType="1" noTextEdit="1"/>
              </p:cNvSpPr>
              <p:nvPr/>
            </p:nvSpPr>
            <p:spPr>
              <a:xfrm>
                <a:off x="1096314" y="5582368"/>
                <a:ext cx="512466" cy="400110"/>
              </a:xfrm>
              <a:prstGeom prst="rect">
                <a:avLst/>
              </a:prstGeom>
              <a:blipFill>
                <a:blip r:embed="rId9"/>
                <a:stretch>
                  <a:fillRect/>
                </a:stretch>
              </a:blipFill>
            </p:spPr>
            <p:txBody>
              <a:bodyPr/>
              <a:lstStyle/>
              <a:p>
                <a:r>
                  <a:rPr lang="de-DE">
                    <a:noFill/>
                  </a:rPr>
                  <a:t> </a:t>
                </a:r>
              </a:p>
            </p:txBody>
          </p:sp>
        </mc:Fallback>
      </mc:AlternateContent>
      <p:sp>
        <p:nvSpPr>
          <p:cNvPr id="12" name="Textfeld 11">
            <a:extLst>
              <a:ext uri="{FF2B5EF4-FFF2-40B4-BE49-F238E27FC236}">
                <a16:creationId xmlns:a16="http://schemas.microsoft.com/office/drawing/2014/main" id="{5FF541B3-9864-4A9F-957E-C9FDED8D40CA}"/>
              </a:ext>
            </a:extLst>
          </p:cNvPr>
          <p:cNvSpPr txBox="1"/>
          <p:nvPr/>
        </p:nvSpPr>
        <p:spPr>
          <a:xfrm>
            <a:off x="1127818" y="4519518"/>
            <a:ext cx="449458" cy="553998"/>
          </a:xfrm>
          <a:prstGeom prst="rect">
            <a:avLst/>
          </a:prstGeom>
          <a:noFill/>
        </p:spPr>
        <p:txBody>
          <a:bodyPr wrap="square" rtlCol="0">
            <a:spAutoFit/>
          </a:bodyPr>
          <a:lstStyle/>
          <a:p>
            <a:pPr algn="ctr"/>
            <a:r>
              <a:rPr lang="de-DE" sz="1000" b="1" dirty="0">
                <a:latin typeface="Arial Black" panose="020B0A04020102020204" pitchFamily="34" charset="0"/>
              </a:rPr>
              <a:t>.</a:t>
            </a:r>
          </a:p>
          <a:p>
            <a:pPr algn="ctr"/>
            <a:r>
              <a:rPr lang="de-DE" sz="1000" b="1" dirty="0">
                <a:latin typeface="Arial Black" panose="020B0A04020102020204" pitchFamily="34" charset="0"/>
              </a:rPr>
              <a:t>.</a:t>
            </a:r>
          </a:p>
          <a:p>
            <a:pPr algn="ctr"/>
            <a:r>
              <a:rPr lang="de-DE" sz="1000" b="1" dirty="0">
                <a:latin typeface="Arial Black" panose="020B0A04020102020204" pitchFamily="34" charset="0"/>
              </a:rPr>
              <a:t>.</a:t>
            </a:r>
          </a:p>
        </p:txBody>
      </p:sp>
      <p:cxnSp>
        <p:nvCxnSpPr>
          <p:cNvPr id="25" name="Gerade Verbindung mit Pfeil 24">
            <a:extLst>
              <a:ext uri="{FF2B5EF4-FFF2-40B4-BE49-F238E27FC236}">
                <a16:creationId xmlns:a16="http://schemas.microsoft.com/office/drawing/2014/main" id="{A64AD5CD-1D66-42AA-B4CF-8D9C344A9766}"/>
              </a:ext>
            </a:extLst>
          </p:cNvPr>
          <p:cNvCxnSpPr>
            <a:cxnSpLocks/>
            <a:stCxn id="4" idx="6"/>
          </p:cNvCxnSpPr>
          <p:nvPr/>
        </p:nvCxnSpPr>
        <p:spPr>
          <a:xfrm>
            <a:off x="1776568" y="2518469"/>
            <a:ext cx="1989988" cy="999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680585FD-509F-4313-8AB6-31D29F434386}"/>
              </a:ext>
            </a:extLst>
          </p:cNvPr>
          <p:cNvCxnSpPr>
            <a:cxnSpLocks/>
            <a:stCxn id="18" idx="6"/>
            <a:endCxn id="20" idx="2"/>
          </p:cNvCxnSpPr>
          <p:nvPr/>
        </p:nvCxnSpPr>
        <p:spPr>
          <a:xfrm>
            <a:off x="1776567" y="3798689"/>
            <a:ext cx="1926981" cy="12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C2A02700-E745-4C7F-8299-59BA347E7B54}"/>
              </a:ext>
            </a:extLst>
          </p:cNvPr>
          <p:cNvCxnSpPr>
            <a:cxnSpLocks/>
            <a:stCxn id="19" idx="6"/>
          </p:cNvCxnSpPr>
          <p:nvPr/>
        </p:nvCxnSpPr>
        <p:spPr>
          <a:xfrm flipV="1">
            <a:off x="1776567" y="4104923"/>
            <a:ext cx="1989989" cy="1677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CC09AE31-6504-4226-A07D-C004AEFA6DB4}"/>
                  </a:ext>
                </a:extLst>
              </p:cNvPr>
              <p:cNvSpPr txBox="1"/>
              <p:nvPr/>
            </p:nvSpPr>
            <p:spPr>
              <a:xfrm>
                <a:off x="2321169" y="2518469"/>
                <a:ext cx="803868" cy="428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𝑤</m:t>
                          </m:r>
                        </m:e>
                        <m:sub>
                          <m:r>
                            <a:rPr lang="de-DE" sz="2000" b="0" i="0" smtClean="0">
                              <a:latin typeface="Cambria Math" panose="02040503050406030204" pitchFamily="18" charset="0"/>
                            </a:rPr>
                            <m:t>1</m:t>
                          </m:r>
                          <m:r>
                            <m:rPr>
                              <m:sty m:val="p"/>
                            </m:rPr>
                            <a:rPr lang="de-DE" sz="2000" b="0" i="0" smtClean="0">
                              <a:latin typeface="Cambria Math" panose="02040503050406030204" pitchFamily="18" charset="0"/>
                            </a:rPr>
                            <m:t>j</m:t>
                          </m:r>
                        </m:sub>
                      </m:sSub>
                    </m:oMath>
                  </m:oMathPara>
                </a14:m>
                <a:endParaRPr lang="de-DE" dirty="0"/>
              </a:p>
            </p:txBody>
          </p:sp>
        </mc:Choice>
        <mc:Fallback xmlns="">
          <p:sp>
            <p:nvSpPr>
              <p:cNvPr id="40" name="Textfeld 39">
                <a:extLst>
                  <a:ext uri="{FF2B5EF4-FFF2-40B4-BE49-F238E27FC236}">
                    <a16:creationId xmlns:a16="http://schemas.microsoft.com/office/drawing/2014/main" id="{CC09AE31-6504-4226-A07D-C004AEFA6DB4}"/>
                  </a:ext>
                </a:extLst>
              </p:cNvPr>
              <p:cNvSpPr txBox="1">
                <a:spLocks noRot="1" noChangeAspect="1" noMove="1" noResize="1" noEditPoints="1" noAdjustHandles="1" noChangeArrowheads="1" noChangeShapeType="1" noTextEdit="1"/>
              </p:cNvSpPr>
              <p:nvPr/>
            </p:nvSpPr>
            <p:spPr>
              <a:xfrm>
                <a:off x="2321169" y="2518469"/>
                <a:ext cx="803868" cy="428515"/>
              </a:xfrm>
              <a:prstGeom prst="rect">
                <a:avLst/>
              </a:prstGeom>
              <a:blipFill>
                <a:blip r:embed="rId10"/>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feld 40">
                <a:extLst>
                  <a:ext uri="{FF2B5EF4-FFF2-40B4-BE49-F238E27FC236}">
                    <a16:creationId xmlns:a16="http://schemas.microsoft.com/office/drawing/2014/main" id="{074D178B-F1F8-45A1-B3A2-268CC0A2F0B1}"/>
                  </a:ext>
                </a:extLst>
              </p:cNvPr>
              <p:cNvSpPr txBox="1"/>
              <p:nvPr/>
            </p:nvSpPr>
            <p:spPr>
              <a:xfrm>
                <a:off x="2321169" y="3393009"/>
                <a:ext cx="803868" cy="428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𝑤</m:t>
                          </m:r>
                        </m:e>
                        <m:sub>
                          <m:r>
                            <a:rPr lang="de-DE" sz="2000" b="0" i="0" smtClean="0">
                              <a:latin typeface="Cambria Math" panose="02040503050406030204" pitchFamily="18" charset="0"/>
                            </a:rPr>
                            <m:t>2</m:t>
                          </m:r>
                          <m:r>
                            <m:rPr>
                              <m:sty m:val="p"/>
                            </m:rPr>
                            <a:rPr lang="de-DE" sz="2000" b="0" i="0" smtClean="0">
                              <a:latin typeface="Cambria Math" panose="02040503050406030204" pitchFamily="18" charset="0"/>
                            </a:rPr>
                            <m:t>j</m:t>
                          </m:r>
                        </m:sub>
                      </m:sSub>
                    </m:oMath>
                  </m:oMathPara>
                </a14:m>
                <a:endParaRPr lang="de-DE" dirty="0"/>
              </a:p>
            </p:txBody>
          </p:sp>
        </mc:Choice>
        <mc:Fallback xmlns="">
          <p:sp>
            <p:nvSpPr>
              <p:cNvPr id="41" name="Textfeld 40">
                <a:extLst>
                  <a:ext uri="{FF2B5EF4-FFF2-40B4-BE49-F238E27FC236}">
                    <a16:creationId xmlns:a16="http://schemas.microsoft.com/office/drawing/2014/main" id="{074D178B-F1F8-45A1-B3A2-268CC0A2F0B1}"/>
                  </a:ext>
                </a:extLst>
              </p:cNvPr>
              <p:cNvSpPr txBox="1">
                <a:spLocks noRot="1" noChangeAspect="1" noMove="1" noResize="1" noEditPoints="1" noAdjustHandles="1" noChangeArrowheads="1" noChangeShapeType="1" noTextEdit="1"/>
              </p:cNvSpPr>
              <p:nvPr/>
            </p:nvSpPr>
            <p:spPr>
              <a:xfrm>
                <a:off x="2321169" y="3393009"/>
                <a:ext cx="803868" cy="428515"/>
              </a:xfrm>
              <a:prstGeom prst="rect">
                <a:avLst/>
              </a:prstGeom>
              <a:blipFill>
                <a:blip r:embed="rId11"/>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feld 41">
                <a:extLst>
                  <a:ext uri="{FF2B5EF4-FFF2-40B4-BE49-F238E27FC236}">
                    <a16:creationId xmlns:a16="http://schemas.microsoft.com/office/drawing/2014/main" id="{E392F0AF-080C-41D4-BFBD-A0FAEA0B6360}"/>
                  </a:ext>
                </a:extLst>
              </p:cNvPr>
              <p:cNvSpPr txBox="1"/>
              <p:nvPr/>
            </p:nvSpPr>
            <p:spPr>
              <a:xfrm>
                <a:off x="2338123" y="5049033"/>
                <a:ext cx="803868" cy="428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𝑤</m:t>
                          </m:r>
                        </m:e>
                        <m:sub>
                          <m:r>
                            <m:rPr>
                              <m:sty m:val="p"/>
                            </m:rPr>
                            <a:rPr lang="de-DE" sz="2000" b="0" i="0" smtClean="0">
                              <a:latin typeface="Cambria Math" panose="02040503050406030204" pitchFamily="18" charset="0"/>
                            </a:rPr>
                            <m:t>nj</m:t>
                          </m:r>
                        </m:sub>
                      </m:sSub>
                    </m:oMath>
                  </m:oMathPara>
                </a14:m>
                <a:endParaRPr lang="de-DE" dirty="0"/>
              </a:p>
            </p:txBody>
          </p:sp>
        </mc:Choice>
        <mc:Fallback xmlns="">
          <p:sp>
            <p:nvSpPr>
              <p:cNvPr id="42" name="Textfeld 41">
                <a:extLst>
                  <a:ext uri="{FF2B5EF4-FFF2-40B4-BE49-F238E27FC236}">
                    <a16:creationId xmlns:a16="http://schemas.microsoft.com/office/drawing/2014/main" id="{E392F0AF-080C-41D4-BFBD-A0FAEA0B6360}"/>
                  </a:ext>
                </a:extLst>
              </p:cNvPr>
              <p:cNvSpPr txBox="1">
                <a:spLocks noRot="1" noChangeAspect="1" noMove="1" noResize="1" noEditPoints="1" noAdjustHandles="1" noChangeArrowheads="1" noChangeShapeType="1" noTextEdit="1"/>
              </p:cNvSpPr>
              <p:nvPr/>
            </p:nvSpPr>
            <p:spPr>
              <a:xfrm>
                <a:off x="2338123" y="5049033"/>
                <a:ext cx="803868" cy="428515"/>
              </a:xfrm>
              <a:prstGeom prst="rect">
                <a:avLst/>
              </a:prstGeom>
              <a:blipFill>
                <a:blip r:embed="rId12"/>
                <a:stretch>
                  <a:fillRect b="-9859"/>
                </a:stretch>
              </a:blipFill>
            </p:spPr>
            <p:txBody>
              <a:bodyPr/>
              <a:lstStyle/>
              <a:p>
                <a:r>
                  <a:rPr lang="en-US">
                    <a:noFill/>
                  </a:rPr>
                  <a:t> </a:t>
                </a:r>
              </a:p>
            </p:txBody>
          </p:sp>
        </mc:Fallback>
      </mc:AlternateContent>
      <p:cxnSp>
        <p:nvCxnSpPr>
          <p:cNvPr id="45" name="Gerade Verbindung mit Pfeil 44">
            <a:extLst>
              <a:ext uri="{FF2B5EF4-FFF2-40B4-BE49-F238E27FC236}">
                <a16:creationId xmlns:a16="http://schemas.microsoft.com/office/drawing/2014/main" id="{DAB139B2-0911-42A6-A903-3F69236AAC3B}"/>
              </a:ext>
            </a:extLst>
          </p:cNvPr>
          <p:cNvCxnSpPr>
            <a:cxnSpLocks/>
            <a:stCxn id="20" idx="6"/>
            <a:endCxn id="21" idx="2"/>
          </p:cNvCxnSpPr>
          <p:nvPr/>
        </p:nvCxnSpPr>
        <p:spPr>
          <a:xfrm>
            <a:off x="5245240" y="3811298"/>
            <a:ext cx="1701522" cy="1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feld 47">
                <a:extLst>
                  <a:ext uri="{FF2B5EF4-FFF2-40B4-BE49-F238E27FC236}">
                    <a16:creationId xmlns:a16="http://schemas.microsoft.com/office/drawing/2014/main" id="{419F0828-D2A9-4D8B-972E-163DED4EFCEB}"/>
                  </a:ext>
                </a:extLst>
              </p:cNvPr>
              <p:cNvSpPr txBox="1"/>
              <p:nvPr/>
            </p:nvSpPr>
            <p:spPr>
              <a:xfrm>
                <a:off x="5277789" y="2918607"/>
                <a:ext cx="1650708" cy="1148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𝜎</m:t>
                          </m:r>
                        </m:e>
                        <m:sub>
                          <m:r>
                            <a:rPr lang="de-DE" sz="2000" b="0" i="1" smtClean="0">
                              <a:latin typeface="Cambria Math" panose="02040503050406030204" pitchFamily="18" charset="0"/>
                            </a:rPr>
                            <m:t>𝑗</m:t>
                          </m:r>
                        </m:sub>
                      </m:sSub>
                      <m:r>
                        <a:rPr lang="de-DE" sz="2000" b="0" i="0" smtClean="0">
                          <a:latin typeface="Cambria Math" panose="02040503050406030204" pitchFamily="18" charset="0"/>
                        </a:rPr>
                        <m:t>=</m:t>
                      </m:r>
                      <m:nary>
                        <m:naryPr>
                          <m:chr m:val="∑"/>
                          <m:limLoc m:val="undOvr"/>
                          <m:grow m:val="on"/>
                          <m:ctrlPr>
                            <a:rPr lang="de-DE" sz="2000" i="1" dirty="0">
                              <a:latin typeface="Cambria Math" panose="02040503050406030204" pitchFamily="18" charset="0"/>
                            </a:rPr>
                          </m:ctrlPr>
                        </m:naryPr>
                        <m:sub>
                          <m:r>
                            <a:rPr lang="de-DE" sz="2000" i="1" dirty="0">
                              <a:latin typeface="Cambria Math" panose="02040503050406030204" pitchFamily="18" charset="0"/>
                            </a:rPr>
                            <m:t>𝑖</m:t>
                          </m:r>
                          <m:r>
                            <a:rPr lang="de-DE" sz="2000" dirty="0">
                              <a:latin typeface="Cambria Math" panose="02040503050406030204" pitchFamily="18" charset="0"/>
                            </a:rPr>
                            <m:t>=1</m:t>
                          </m:r>
                        </m:sub>
                        <m:sup>
                          <m:r>
                            <a:rPr lang="de-DE" sz="2000" i="1" dirty="0">
                              <a:latin typeface="Cambria Math" panose="02040503050406030204" pitchFamily="18" charset="0"/>
                            </a:rPr>
                            <m:t>𝑛</m:t>
                          </m:r>
                        </m:sup>
                        <m:e>
                          <m:sSub>
                            <m:sSubPr>
                              <m:ctrlPr>
                                <a:rPr lang="de-DE" sz="2000" i="1" dirty="0">
                                  <a:latin typeface="Cambria Math" panose="02040503050406030204" pitchFamily="18" charset="0"/>
                                </a:rPr>
                              </m:ctrlPr>
                            </m:sSubPr>
                            <m:e>
                              <m:r>
                                <a:rPr lang="de-DE" sz="2000" i="1" dirty="0">
                                  <a:latin typeface="Cambria Math" panose="02040503050406030204" pitchFamily="18" charset="0"/>
                                </a:rPr>
                                <m:t>𝑥</m:t>
                              </m:r>
                            </m:e>
                            <m:sub>
                              <m:r>
                                <a:rPr lang="de-DE" sz="2000" i="1" dirty="0">
                                  <a:latin typeface="Cambria Math" panose="02040503050406030204" pitchFamily="18" charset="0"/>
                                </a:rPr>
                                <m:t>𝑖</m:t>
                              </m:r>
                            </m:sub>
                          </m:sSub>
                          <m:sSub>
                            <m:sSubPr>
                              <m:ctrlPr>
                                <a:rPr lang="de-DE" sz="2000" i="1" dirty="0">
                                  <a:latin typeface="Cambria Math" panose="02040503050406030204" pitchFamily="18" charset="0"/>
                                </a:rPr>
                              </m:ctrlPr>
                            </m:sSubPr>
                            <m:e>
                              <m:r>
                                <a:rPr lang="de-DE" sz="2000" i="1" dirty="0">
                                  <a:latin typeface="Cambria Math" panose="02040503050406030204" pitchFamily="18" charset="0"/>
                                </a:rPr>
                                <m:t>𝑤</m:t>
                              </m:r>
                            </m:e>
                            <m:sub>
                              <m:r>
                                <a:rPr lang="de-DE" sz="2000" i="1" dirty="0">
                                  <a:latin typeface="Cambria Math" panose="02040503050406030204" pitchFamily="18" charset="0"/>
                                </a:rPr>
                                <m:t>𝑖𝑗</m:t>
                              </m:r>
                            </m:sub>
                          </m:sSub>
                        </m:e>
                      </m:nary>
                    </m:oMath>
                  </m:oMathPara>
                </a14:m>
                <a:endParaRPr lang="de-DE" sz="2000" dirty="0"/>
              </a:p>
              <a:p>
                <a:endParaRPr lang="de-DE" sz="2000" dirty="0"/>
              </a:p>
            </p:txBody>
          </p:sp>
        </mc:Choice>
        <mc:Fallback xmlns="">
          <p:sp>
            <p:nvSpPr>
              <p:cNvPr id="48" name="Textfeld 47">
                <a:extLst>
                  <a:ext uri="{FF2B5EF4-FFF2-40B4-BE49-F238E27FC236}">
                    <a16:creationId xmlns:a16="http://schemas.microsoft.com/office/drawing/2014/main" id="{419F0828-D2A9-4D8B-972E-163DED4EFCEB}"/>
                  </a:ext>
                </a:extLst>
              </p:cNvPr>
              <p:cNvSpPr txBox="1">
                <a:spLocks noRot="1" noChangeAspect="1" noMove="1" noResize="1" noEditPoints="1" noAdjustHandles="1" noChangeArrowheads="1" noChangeShapeType="1" noTextEdit="1"/>
              </p:cNvSpPr>
              <p:nvPr/>
            </p:nvSpPr>
            <p:spPr>
              <a:xfrm>
                <a:off x="5277789" y="2918607"/>
                <a:ext cx="1650708" cy="114807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Ellipse 49">
                <a:extLst>
                  <a:ext uri="{FF2B5EF4-FFF2-40B4-BE49-F238E27FC236}">
                    <a16:creationId xmlns:a16="http://schemas.microsoft.com/office/drawing/2014/main" id="{9F9A0977-1DCB-4841-AE72-DF5338E8525A}"/>
                  </a:ext>
                </a:extLst>
              </p:cNvPr>
              <p:cNvSpPr/>
              <p:nvPr/>
            </p:nvSpPr>
            <p:spPr>
              <a:xfrm>
                <a:off x="7293113" y="4978986"/>
                <a:ext cx="848039" cy="825499"/>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𝑥</m:t>
                          </m:r>
                        </m:e>
                        <m:sub>
                          <m:r>
                            <m:rPr>
                              <m:sty m:val="p"/>
                            </m:rPr>
                            <a:rPr lang="de-DE">
                              <a:latin typeface="Cambria Math" panose="02040503050406030204" pitchFamily="18" charset="0"/>
                            </a:rPr>
                            <m:t>n</m:t>
                          </m:r>
                        </m:sub>
                      </m:sSub>
                    </m:oMath>
                  </m:oMathPara>
                </a14:m>
                <a:endParaRPr lang="de-DE"/>
              </a:p>
            </p:txBody>
          </p:sp>
        </mc:Choice>
        <mc:Fallback xmlns="">
          <p:sp>
            <p:nvSpPr>
              <p:cNvPr id="50" name="Ellipse 49">
                <a:extLst>
                  <a:ext uri="{FF2B5EF4-FFF2-40B4-BE49-F238E27FC236}">
                    <a16:creationId xmlns:a16="http://schemas.microsoft.com/office/drawing/2014/main" id="{9F9A0977-1DCB-4841-AE72-DF5338E8525A}"/>
                  </a:ext>
                </a:extLst>
              </p:cNvPr>
              <p:cNvSpPr>
                <a:spLocks noRot="1" noChangeAspect="1" noMove="1" noResize="1" noEditPoints="1" noAdjustHandles="1" noChangeArrowheads="1" noChangeShapeType="1" noTextEdit="1"/>
              </p:cNvSpPr>
              <p:nvPr/>
            </p:nvSpPr>
            <p:spPr>
              <a:xfrm>
                <a:off x="7293113" y="4978986"/>
                <a:ext cx="848039" cy="825499"/>
              </a:xfrm>
              <a:prstGeom prst="ellipse">
                <a:avLst/>
              </a:prstGeom>
              <a:blipFill>
                <a:blip r:embed="rId15"/>
                <a:stretch>
                  <a:fillRect/>
                </a:stretch>
              </a:blipFill>
              <a:ln w="19050"/>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1" name="Textfeld 50">
                <a:extLst>
                  <a:ext uri="{FF2B5EF4-FFF2-40B4-BE49-F238E27FC236}">
                    <a16:creationId xmlns:a16="http://schemas.microsoft.com/office/drawing/2014/main" id="{F0BFE555-FB1F-4646-A91C-7012020DAB40}"/>
                  </a:ext>
                </a:extLst>
              </p:cNvPr>
              <p:cNvSpPr txBox="1"/>
              <p:nvPr/>
            </p:nvSpPr>
            <p:spPr>
              <a:xfrm>
                <a:off x="7475971" y="5222357"/>
                <a:ext cx="482321"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𝜃</m:t>
                          </m:r>
                        </m:e>
                        <m:sub>
                          <m:r>
                            <a:rPr lang="de-DE" i="1" dirty="0">
                              <a:latin typeface="Cambria Math" panose="02040503050406030204" pitchFamily="18" charset="0"/>
                            </a:rPr>
                            <m:t>𝑗</m:t>
                          </m:r>
                        </m:sub>
                      </m:sSub>
                    </m:oMath>
                  </m:oMathPara>
                </a14:m>
                <a:endParaRPr lang="de-DE" dirty="0"/>
              </a:p>
            </p:txBody>
          </p:sp>
        </mc:Choice>
        <mc:Fallback xmlns="">
          <p:sp>
            <p:nvSpPr>
              <p:cNvPr id="51" name="Textfeld 50">
                <a:extLst>
                  <a:ext uri="{FF2B5EF4-FFF2-40B4-BE49-F238E27FC236}">
                    <a16:creationId xmlns:a16="http://schemas.microsoft.com/office/drawing/2014/main" id="{F0BFE555-FB1F-4646-A91C-7012020DAB40}"/>
                  </a:ext>
                </a:extLst>
              </p:cNvPr>
              <p:cNvSpPr txBox="1">
                <a:spLocks noRot="1" noChangeAspect="1" noMove="1" noResize="1" noEditPoints="1" noAdjustHandles="1" noChangeArrowheads="1" noChangeShapeType="1" noTextEdit="1"/>
              </p:cNvSpPr>
              <p:nvPr/>
            </p:nvSpPr>
            <p:spPr>
              <a:xfrm>
                <a:off x="7475971" y="5222357"/>
                <a:ext cx="482321" cy="391646"/>
              </a:xfrm>
              <a:prstGeom prst="rect">
                <a:avLst/>
              </a:prstGeom>
              <a:blipFill>
                <a:blip r:embed="rId16"/>
                <a:stretch>
                  <a:fillRect b="-7813"/>
                </a:stretch>
              </a:blipFill>
            </p:spPr>
            <p:txBody>
              <a:bodyPr/>
              <a:lstStyle/>
              <a:p>
                <a:r>
                  <a:rPr lang="de-DE">
                    <a:noFill/>
                  </a:rPr>
                  <a:t> </a:t>
                </a:r>
              </a:p>
            </p:txBody>
          </p:sp>
        </mc:Fallback>
      </mc:AlternateContent>
      <p:cxnSp>
        <p:nvCxnSpPr>
          <p:cNvPr id="53" name="Gerade Verbindung mit Pfeil 52">
            <a:extLst>
              <a:ext uri="{FF2B5EF4-FFF2-40B4-BE49-F238E27FC236}">
                <a16:creationId xmlns:a16="http://schemas.microsoft.com/office/drawing/2014/main" id="{55BAAC8E-A1A8-4D63-B4ED-EECB24A40DFF}"/>
              </a:ext>
            </a:extLst>
          </p:cNvPr>
          <p:cNvCxnSpPr>
            <a:cxnSpLocks/>
            <a:stCxn id="50" idx="0"/>
            <a:endCxn id="21" idx="4"/>
          </p:cNvCxnSpPr>
          <p:nvPr/>
        </p:nvCxnSpPr>
        <p:spPr>
          <a:xfrm flipV="1">
            <a:off x="7717133" y="4539792"/>
            <a:ext cx="475" cy="439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8593D5E-389A-40C1-8216-11646328863B}"/>
                  </a:ext>
                </a:extLst>
              </p:cNvPr>
              <p:cNvSpPr txBox="1"/>
              <p:nvPr/>
            </p:nvSpPr>
            <p:spPr>
              <a:xfrm>
                <a:off x="6946287" y="3596789"/>
                <a:ext cx="1541692" cy="446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i="1" dirty="0" smtClean="0">
                          <a:latin typeface="Cambria Math" panose="02040503050406030204" pitchFamily="18" charset="0"/>
                        </a:rPr>
                        <m:t>𝜑</m:t>
                      </m:r>
                      <m:d>
                        <m:dPr>
                          <m:ctrlPr>
                            <a:rPr lang="de-DE" sz="2000" i="1" dirty="0">
                              <a:latin typeface="Cambria Math" panose="02040503050406030204" pitchFamily="18" charset="0"/>
                            </a:rPr>
                          </m:ctrlPr>
                        </m:dPr>
                        <m:e>
                          <m:sSub>
                            <m:sSubPr>
                              <m:ctrlPr>
                                <a:rPr lang="de-DE" sz="2000" i="1" dirty="0">
                                  <a:latin typeface="Cambria Math" panose="02040503050406030204" pitchFamily="18" charset="0"/>
                                </a:rPr>
                              </m:ctrlPr>
                            </m:sSubPr>
                            <m:e>
                              <m:r>
                                <a:rPr lang="de-DE" sz="2000" i="1" dirty="0">
                                  <a:latin typeface="Cambria Math" panose="02040503050406030204" pitchFamily="18" charset="0"/>
                                </a:rPr>
                                <m:t>𝜎</m:t>
                              </m:r>
                            </m:e>
                            <m:sub>
                              <m:r>
                                <a:rPr lang="de-DE" sz="2000" i="1" dirty="0">
                                  <a:latin typeface="Cambria Math" panose="02040503050406030204" pitchFamily="18" charset="0"/>
                                </a:rPr>
                                <m:t>𝑗</m:t>
                              </m:r>
                            </m:sub>
                          </m:sSub>
                          <m:r>
                            <a:rPr lang="de-DE" sz="2000" b="0" i="0" dirty="0" smtClean="0">
                              <a:latin typeface="Cambria Math" panose="02040503050406030204" pitchFamily="18" charset="0"/>
                            </a:rPr>
                            <m:t>+</m:t>
                          </m:r>
                          <m:sSub>
                            <m:sSubPr>
                              <m:ctrlPr>
                                <a:rPr lang="de-DE" sz="2000" i="1" dirty="0">
                                  <a:latin typeface="Cambria Math" panose="02040503050406030204" pitchFamily="18" charset="0"/>
                                </a:rPr>
                              </m:ctrlPr>
                            </m:sSubPr>
                            <m:e>
                              <m:r>
                                <a:rPr lang="de-DE" sz="2000" i="1" dirty="0">
                                  <a:latin typeface="Cambria Math" panose="02040503050406030204" pitchFamily="18" charset="0"/>
                                </a:rPr>
                                <m:t>𝜃</m:t>
                              </m:r>
                            </m:e>
                            <m:sub>
                              <m:r>
                                <a:rPr lang="de-DE" sz="2000" i="1" dirty="0">
                                  <a:latin typeface="Cambria Math" panose="02040503050406030204" pitchFamily="18" charset="0"/>
                                </a:rPr>
                                <m:t>𝑗</m:t>
                              </m:r>
                            </m:sub>
                          </m:sSub>
                        </m:e>
                      </m:d>
                    </m:oMath>
                  </m:oMathPara>
                </a14:m>
                <a:endParaRPr lang="de-DE" sz="2000" dirty="0"/>
              </a:p>
            </p:txBody>
          </p:sp>
        </mc:Choice>
        <mc:Fallback xmlns="">
          <p:sp>
            <p:nvSpPr>
              <p:cNvPr id="55" name="Textfeld 54">
                <a:extLst>
                  <a:ext uri="{FF2B5EF4-FFF2-40B4-BE49-F238E27FC236}">
                    <a16:creationId xmlns:a16="http://schemas.microsoft.com/office/drawing/2014/main" id="{38593D5E-389A-40C1-8216-11646328863B}"/>
                  </a:ext>
                </a:extLst>
              </p:cNvPr>
              <p:cNvSpPr txBox="1">
                <a:spLocks noRot="1" noChangeAspect="1" noMove="1" noResize="1" noEditPoints="1" noAdjustHandles="1" noChangeArrowheads="1" noChangeShapeType="1" noTextEdit="1"/>
              </p:cNvSpPr>
              <p:nvPr/>
            </p:nvSpPr>
            <p:spPr>
              <a:xfrm>
                <a:off x="6946287" y="3596789"/>
                <a:ext cx="1541692" cy="446917"/>
              </a:xfrm>
              <a:prstGeom prst="rect">
                <a:avLst/>
              </a:prstGeom>
              <a:blipFill>
                <a:blip r:embed="rId17"/>
                <a:stretch>
                  <a:fillRect b="-9589"/>
                </a:stretch>
              </a:blipFill>
            </p:spPr>
            <p:txBody>
              <a:bodyPr/>
              <a:lstStyle/>
              <a:p>
                <a:r>
                  <a:rPr lang="de-DE">
                    <a:noFill/>
                  </a:rPr>
                  <a:t> </a:t>
                </a:r>
              </a:p>
            </p:txBody>
          </p:sp>
        </mc:Fallback>
      </mc:AlternateContent>
      <p:sp>
        <p:nvSpPr>
          <p:cNvPr id="60" name="Rechteck 59">
            <a:extLst>
              <a:ext uri="{FF2B5EF4-FFF2-40B4-BE49-F238E27FC236}">
                <a16:creationId xmlns:a16="http://schemas.microsoft.com/office/drawing/2014/main" id="{3001DCE3-0290-4ED0-AABD-3F4E48AA4AC5}"/>
              </a:ext>
            </a:extLst>
          </p:cNvPr>
          <p:cNvSpPr/>
          <p:nvPr/>
        </p:nvSpPr>
        <p:spPr>
          <a:xfrm>
            <a:off x="10005122" y="3249621"/>
            <a:ext cx="1258349" cy="1133579"/>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2" name="Gerade Verbindung mit Pfeil 61">
            <a:extLst>
              <a:ext uri="{FF2B5EF4-FFF2-40B4-BE49-F238E27FC236}">
                <a16:creationId xmlns:a16="http://schemas.microsoft.com/office/drawing/2014/main" id="{58B46500-D0B3-426A-9EA7-03C264258576}"/>
              </a:ext>
            </a:extLst>
          </p:cNvPr>
          <p:cNvCxnSpPr>
            <a:cxnSpLocks/>
            <a:stCxn id="21" idx="6"/>
            <a:endCxn id="60" idx="1"/>
          </p:cNvCxnSpPr>
          <p:nvPr/>
        </p:nvCxnSpPr>
        <p:spPr>
          <a:xfrm flipV="1">
            <a:off x="8488454" y="3816411"/>
            <a:ext cx="1516668" cy="5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feld 64">
                <a:extLst>
                  <a:ext uri="{FF2B5EF4-FFF2-40B4-BE49-F238E27FC236}">
                    <a16:creationId xmlns:a16="http://schemas.microsoft.com/office/drawing/2014/main" id="{E851F1ED-A8D2-4187-B929-2A11B9571198}"/>
                  </a:ext>
                </a:extLst>
              </p:cNvPr>
              <p:cNvSpPr txBox="1"/>
              <p:nvPr/>
            </p:nvSpPr>
            <p:spPr>
              <a:xfrm>
                <a:off x="10473514" y="3597815"/>
                <a:ext cx="321563"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2400" i="1" smtClean="0">
                              <a:latin typeface="Cambria Math" panose="02040503050406030204" pitchFamily="18" charset="0"/>
                            </a:rPr>
                          </m:ctrlPr>
                        </m:sSubPr>
                        <m:e>
                          <m:r>
                            <a:rPr lang="de-DE" sz="2400" b="0" i="1" smtClean="0">
                              <a:latin typeface="Cambria Math" panose="02040503050406030204" pitchFamily="18" charset="0"/>
                            </a:rPr>
                            <m:t>𝑜</m:t>
                          </m:r>
                        </m:e>
                        <m:sub>
                          <m:r>
                            <a:rPr lang="de-DE" sz="2400" b="0" i="1" smtClean="0">
                              <a:latin typeface="Cambria Math" panose="02040503050406030204" pitchFamily="18" charset="0"/>
                            </a:rPr>
                            <m:t>𝑗</m:t>
                          </m:r>
                        </m:sub>
                      </m:sSub>
                    </m:oMath>
                  </m:oMathPara>
                </a14:m>
                <a:endParaRPr lang="de-DE" sz="2000" dirty="0"/>
              </a:p>
            </p:txBody>
          </p:sp>
        </mc:Choice>
        <mc:Fallback xmlns="">
          <p:sp>
            <p:nvSpPr>
              <p:cNvPr id="65" name="Textfeld 64">
                <a:extLst>
                  <a:ext uri="{FF2B5EF4-FFF2-40B4-BE49-F238E27FC236}">
                    <a16:creationId xmlns:a16="http://schemas.microsoft.com/office/drawing/2014/main" id="{E851F1ED-A8D2-4187-B929-2A11B9571198}"/>
                  </a:ext>
                </a:extLst>
              </p:cNvPr>
              <p:cNvSpPr txBox="1">
                <a:spLocks noRot="1" noChangeAspect="1" noMove="1" noResize="1" noEditPoints="1" noAdjustHandles="1" noChangeArrowheads="1" noChangeShapeType="1" noTextEdit="1"/>
              </p:cNvSpPr>
              <p:nvPr/>
            </p:nvSpPr>
            <p:spPr>
              <a:xfrm>
                <a:off x="10473514" y="3597815"/>
                <a:ext cx="321563" cy="399084"/>
              </a:xfrm>
              <a:prstGeom prst="rect">
                <a:avLst/>
              </a:prstGeom>
              <a:blipFill>
                <a:blip r:embed="rId18"/>
                <a:stretch>
                  <a:fillRect l="-11321" r="-15094" b="-24242"/>
                </a:stretch>
              </a:blipFill>
            </p:spPr>
            <p:txBody>
              <a:bodyPr/>
              <a:lstStyle/>
              <a:p>
                <a:r>
                  <a:rPr lang="de-DE">
                    <a:noFill/>
                  </a:rPr>
                  <a:t> </a:t>
                </a:r>
              </a:p>
            </p:txBody>
          </p:sp>
        </mc:Fallback>
      </mc:AlternateContent>
      <p:sp>
        <p:nvSpPr>
          <p:cNvPr id="6" name="Textfeld 5">
            <a:extLst>
              <a:ext uri="{FF2B5EF4-FFF2-40B4-BE49-F238E27FC236}">
                <a16:creationId xmlns:a16="http://schemas.microsoft.com/office/drawing/2014/main" id="{F3D1A838-B91C-4160-83F2-ADA7F9CC5221}"/>
              </a:ext>
            </a:extLst>
          </p:cNvPr>
          <p:cNvSpPr txBox="1"/>
          <p:nvPr/>
        </p:nvSpPr>
        <p:spPr>
          <a:xfrm>
            <a:off x="897336" y="1565488"/>
            <a:ext cx="1758462" cy="400110"/>
          </a:xfrm>
          <a:prstGeom prst="rect">
            <a:avLst/>
          </a:prstGeom>
          <a:noFill/>
        </p:spPr>
        <p:txBody>
          <a:bodyPr wrap="square" rtlCol="0">
            <a:spAutoFit/>
          </a:bodyPr>
          <a:lstStyle/>
          <a:p>
            <a:r>
              <a:rPr lang="de-DE" sz="2000" b="1" dirty="0" err="1"/>
              <a:t>inputs</a:t>
            </a:r>
            <a:endParaRPr lang="de-DE" b="1" dirty="0"/>
          </a:p>
        </p:txBody>
      </p:sp>
      <p:sp>
        <p:nvSpPr>
          <p:cNvPr id="36" name="Textfeld 35">
            <a:extLst>
              <a:ext uri="{FF2B5EF4-FFF2-40B4-BE49-F238E27FC236}">
                <a16:creationId xmlns:a16="http://schemas.microsoft.com/office/drawing/2014/main" id="{005178F6-0EE4-4D5A-B5D6-78FA42DE238C}"/>
              </a:ext>
            </a:extLst>
          </p:cNvPr>
          <p:cNvSpPr txBox="1"/>
          <p:nvPr/>
        </p:nvSpPr>
        <p:spPr>
          <a:xfrm>
            <a:off x="2338123" y="1571807"/>
            <a:ext cx="1758462" cy="400110"/>
          </a:xfrm>
          <a:prstGeom prst="rect">
            <a:avLst/>
          </a:prstGeom>
          <a:noFill/>
        </p:spPr>
        <p:txBody>
          <a:bodyPr wrap="square" rtlCol="0">
            <a:spAutoFit/>
          </a:bodyPr>
          <a:lstStyle/>
          <a:p>
            <a:r>
              <a:rPr lang="de-DE" sz="2000" b="1" dirty="0" err="1"/>
              <a:t>weights</a:t>
            </a:r>
            <a:endParaRPr lang="de-DE" b="1" dirty="0"/>
          </a:p>
        </p:txBody>
      </p:sp>
      <p:sp>
        <p:nvSpPr>
          <p:cNvPr id="37" name="Textfeld 36">
            <a:extLst>
              <a:ext uri="{FF2B5EF4-FFF2-40B4-BE49-F238E27FC236}">
                <a16:creationId xmlns:a16="http://schemas.microsoft.com/office/drawing/2014/main" id="{79495E64-A548-4E78-A602-B899396D140F}"/>
              </a:ext>
            </a:extLst>
          </p:cNvPr>
          <p:cNvSpPr txBox="1"/>
          <p:nvPr/>
        </p:nvSpPr>
        <p:spPr>
          <a:xfrm>
            <a:off x="6707117" y="2473408"/>
            <a:ext cx="2359848" cy="400110"/>
          </a:xfrm>
          <a:prstGeom prst="rect">
            <a:avLst/>
          </a:prstGeom>
          <a:noFill/>
        </p:spPr>
        <p:txBody>
          <a:bodyPr wrap="square" rtlCol="0">
            <a:spAutoFit/>
          </a:bodyPr>
          <a:lstStyle/>
          <a:p>
            <a:r>
              <a:rPr lang="de-DE" sz="2000" b="1" dirty="0" err="1"/>
              <a:t>activation</a:t>
            </a:r>
            <a:r>
              <a:rPr lang="de-DE" sz="2000" dirty="0"/>
              <a:t> </a:t>
            </a:r>
            <a:r>
              <a:rPr lang="de-DE" sz="2000" b="1" dirty="0" err="1"/>
              <a:t>function</a:t>
            </a:r>
            <a:endParaRPr lang="de-DE" b="1" dirty="0"/>
          </a:p>
        </p:txBody>
      </p:sp>
      <p:sp>
        <p:nvSpPr>
          <p:cNvPr id="38" name="Textfeld 37">
            <a:extLst>
              <a:ext uri="{FF2B5EF4-FFF2-40B4-BE49-F238E27FC236}">
                <a16:creationId xmlns:a16="http://schemas.microsoft.com/office/drawing/2014/main" id="{FDA2D637-3246-4F1D-A49D-2599022639FB}"/>
              </a:ext>
            </a:extLst>
          </p:cNvPr>
          <p:cNvSpPr txBox="1"/>
          <p:nvPr/>
        </p:nvSpPr>
        <p:spPr>
          <a:xfrm>
            <a:off x="7405478" y="5907568"/>
            <a:ext cx="1758462" cy="400110"/>
          </a:xfrm>
          <a:prstGeom prst="rect">
            <a:avLst/>
          </a:prstGeom>
          <a:noFill/>
        </p:spPr>
        <p:txBody>
          <a:bodyPr wrap="square" rtlCol="0">
            <a:spAutoFit/>
          </a:bodyPr>
          <a:lstStyle/>
          <a:p>
            <a:r>
              <a:rPr lang="de-DE" sz="2000" b="1" dirty="0" err="1"/>
              <a:t>bias</a:t>
            </a:r>
            <a:endParaRPr lang="de-DE" b="1" dirty="0"/>
          </a:p>
        </p:txBody>
      </p:sp>
      <p:sp>
        <p:nvSpPr>
          <p:cNvPr id="44" name="Textfeld 43">
            <a:extLst>
              <a:ext uri="{FF2B5EF4-FFF2-40B4-BE49-F238E27FC236}">
                <a16:creationId xmlns:a16="http://schemas.microsoft.com/office/drawing/2014/main" id="{5F4B2927-136B-48F7-B200-FC990E7D6BD4}"/>
              </a:ext>
            </a:extLst>
          </p:cNvPr>
          <p:cNvSpPr txBox="1"/>
          <p:nvPr/>
        </p:nvSpPr>
        <p:spPr>
          <a:xfrm>
            <a:off x="10216455" y="2472050"/>
            <a:ext cx="1758462" cy="400110"/>
          </a:xfrm>
          <a:prstGeom prst="rect">
            <a:avLst/>
          </a:prstGeom>
          <a:noFill/>
        </p:spPr>
        <p:txBody>
          <a:bodyPr wrap="square" rtlCol="0">
            <a:spAutoFit/>
          </a:bodyPr>
          <a:lstStyle/>
          <a:p>
            <a:r>
              <a:rPr lang="de-DE" sz="2000" b="1" dirty="0" err="1"/>
              <a:t>output</a:t>
            </a:r>
            <a:endParaRPr lang="de-DE" b="1" dirty="0"/>
          </a:p>
        </p:txBody>
      </p:sp>
      <mc:AlternateContent xmlns:mc="http://schemas.openxmlformats.org/markup-compatibility/2006" xmlns:a14="http://schemas.microsoft.com/office/drawing/2010/main">
        <mc:Choice Requires="a14">
          <p:sp>
            <p:nvSpPr>
              <p:cNvPr id="39" name="Textfeld 38">
                <a:extLst>
                  <a:ext uri="{FF2B5EF4-FFF2-40B4-BE49-F238E27FC236}">
                    <a16:creationId xmlns:a16="http://schemas.microsoft.com/office/drawing/2014/main" id="{9CE72179-4A84-40E5-9743-68A7188CFFEA}"/>
                  </a:ext>
                </a:extLst>
              </p:cNvPr>
              <p:cNvSpPr txBox="1"/>
              <p:nvPr/>
            </p:nvSpPr>
            <p:spPr>
              <a:xfrm>
                <a:off x="3915351" y="3597736"/>
                <a:ext cx="10550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800" i="1" dirty="0" smtClean="0">
                          <a:latin typeface="Cambria Math" panose="02040503050406030204" pitchFamily="18" charset="0"/>
                        </a:rPr>
                        <m:t>𝛴</m:t>
                      </m:r>
                    </m:oMath>
                  </m:oMathPara>
                </a14:m>
                <a:endParaRPr lang="de-DE" sz="2800" dirty="0"/>
              </a:p>
            </p:txBody>
          </p:sp>
        </mc:Choice>
        <mc:Fallback xmlns="">
          <p:sp>
            <p:nvSpPr>
              <p:cNvPr id="39" name="Textfeld 38">
                <a:extLst>
                  <a:ext uri="{FF2B5EF4-FFF2-40B4-BE49-F238E27FC236}">
                    <a16:creationId xmlns:a16="http://schemas.microsoft.com/office/drawing/2014/main" id="{9CE72179-4A84-40E5-9743-68A7188CFFEA}"/>
                  </a:ext>
                </a:extLst>
              </p:cNvPr>
              <p:cNvSpPr txBox="1">
                <a:spLocks noRot="1" noChangeAspect="1" noMove="1" noResize="1" noEditPoints="1" noAdjustHandles="1" noChangeArrowheads="1" noChangeShapeType="1" noTextEdit="1"/>
              </p:cNvSpPr>
              <p:nvPr/>
            </p:nvSpPr>
            <p:spPr>
              <a:xfrm>
                <a:off x="3915351" y="3597736"/>
                <a:ext cx="1055077" cy="523220"/>
              </a:xfrm>
              <a:prstGeom prst="rect">
                <a:avLst/>
              </a:prstGeom>
              <a:blipFill>
                <a:blip r:embed="rId1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5663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7619"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err="1">
                <a:solidFill>
                  <a:schemeClr val="bg1"/>
                </a:solidFill>
              </a:rPr>
              <a:t>Neural</a:t>
            </a:r>
            <a:r>
              <a:rPr lang="de-DE" sz="4000" b="1" dirty="0">
                <a:solidFill>
                  <a:schemeClr val="bg1"/>
                </a:solidFill>
              </a:rPr>
              <a:t> Networks</a:t>
            </a:r>
          </a:p>
        </p:txBody>
      </p:sp>
      <p:sp>
        <p:nvSpPr>
          <p:cNvPr id="3" name="Textfeld 2">
            <a:extLst>
              <a:ext uri="{FF2B5EF4-FFF2-40B4-BE49-F238E27FC236}">
                <a16:creationId xmlns:a16="http://schemas.microsoft.com/office/drawing/2014/main" id="{6D88F75A-89DF-41BF-8AE8-C9884BB38200}"/>
              </a:ext>
            </a:extLst>
          </p:cNvPr>
          <p:cNvSpPr txBox="1"/>
          <p:nvPr/>
        </p:nvSpPr>
        <p:spPr>
          <a:xfrm>
            <a:off x="3463331" y="1195754"/>
            <a:ext cx="5265336" cy="461665"/>
          </a:xfrm>
          <a:prstGeom prst="rect">
            <a:avLst/>
          </a:prstGeom>
          <a:noFill/>
        </p:spPr>
        <p:txBody>
          <a:bodyPr wrap="square" rtlCol="0">
            <a:spAutoFit/>
          </a:bodyPr>
          <a:lstStyle/>
          <a:p>
            <a:pPr algn="ctr"/>
            <a:r>
              <a:rPr lang="de-DE" sz="2400" b="1" dirty="0" err="1"/>
              <a:t>Artificial</a:t>
            </a:r>
            <a:r>
              <a:rPr lang="de-DE" sz="2400" b="1" dirty="0"/>
              <a:t> Neuron</a:t>
            </a:r>
            <a:endParaRPr lang="de-DE" sz="2000" b="1" dirty="0"/>
          </a:p>
        </p:txBody>
      </p:sp>
      <p:sp>
        <p:nvSpPr>
          <p:cNvPr id="4" name="Ellipse 3">
            <a:extLst>
              <a:ext uri="{FF2B5EF4-FFF2-40B4-BE49-F238E27FC236}">
                <a16:creationId xmlns:a16="http://schemas.microsoft.com/office/drawing/2014/main" id="{7AA270A9-6002-49B2-9D00-D0B83B2E5670}"/>
              </a:ext>
            </a:extLst>
          </p:cNvPr>
          <p:cNvSpPr/>
          <p:nvPr/>
        </p:nvSpPr>
        <p:spPr>
          <a:xfrm>
            <a:off x="928529" y="2105719"/>
            <a:ext cx="848039" cy="825499"/>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llipse 17">
            <a:extLst>
              <a:ext uri="{FF2B5EF4-FFF2-40B4-BE49-F238E27FC236}">
                <a16:creationId xmlns:a16="http://schemas.microsoft.com/office/drawing/2014/main" id="{30C70C71-09A4-40DE-A811-640DE8031081}"/>
              </a:ext>
            </a:extLst>
          </p:cNvPr>
          <p:cNvSpPr/>
          <p:nvPr/>
        </p:nvSpPr>
        <p:spPr>
          <a:xfrm>
            <a:off x="928528" y="3385939"/>
            <a:ext cx="848039" cy="825499"/>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a:extLst>
              <a:ext uri="{FF2B5EF4-FFF2-40B4-BE49-F238E27FC236}">
                <a16:creationId xmlns:a16="http://schemas.microsoft.com/office/drawing/2014/main" id="{9A856B41-7066-4D0A-81E2-92CDCE90E2F6}"/>
              </a:ext>
            </a:extLst>
          </p:cNvPr>
          <p:cNvSpPr/>
          <p:nvPr/>
        </p:nvSpPr>
        <p:spPr>
          <a:xfrm>
            <a:off x="928528" y="5369544"/>
            <a:ext cx="848039" cy="825499"/>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A1001AA8-8BBF-4228-81EA-4D85F81FBFFE}"/>
              </a:ext>
            </a:extLst>
          </p:cNvPr>
          <p:cNvSpPr/>
          <p:nvPr/>
        </p:nvSpPr>
        <p:spPr>
          <a:xfrm>
            <a:off x="3703548" y="3093030"/>
            <a:ext cx="1541692" cy="1436536"/>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C0E5E92F-D3C3-45EF-B5A6-D291709ED351}"/>
              </a:ext>
            </a:extLst>
          </p:cNvPr>
          <p:cNvSpPr/>
          <p:nvPr/>
        </p:nvSpPr>
        <p:spPr>
          <a:xfrm>
            <a:off x="6946762" y="3103256"/>
            <a:ext cx="1541692" cy="1436536"/>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83D0C7B6-45A0-4067-B57F-B110824A26AE}"/>
                  </a:ext>
                </a:extLst>
              </p:cNvPr>
              <p:cNvSpPr txBox="1"/>
              <p:nvPr/>
            </p:nvSpPr>
            <p:spPr>
              <a:xfrm>
                <a:off x="855518" y="2318413"/>
                <a:ext cx="99405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𝑥</m:t>
                          </m:r>
                        </m:e>
                        <m:sub>
                          <m:r>
                            <a:rPr lang="de-DE" sz="2000" b="0" i="0" smtClean="0">
                              <a:latin typeface="Cambria Math" panose="02040503050406030204" pitchFamily="18" charset="0"/>
                            </a:rPr>
                            <m:t>0</m:t>
                          </m:r>
                        </m:sub>
                      </m:sSub>
                      <m:r>
                        <a:rPr lang="de-DE" sz="2000" b="0" i="0" smtClean="0">
                          <a:latin typeface="Cambria Math" panose="02040503050406030204" pitchFamily="18" charset="0"/>
                        </a:rPr>
                        <m:t>=1</m:t>
                      </m:r>
                    </m:oMath>
                  </m:oMathPara>
                </a14:m>
                <a:endParaRPr lang="de-DE" dirty="0"/>
              </a:p>
            </p:txBody>
          </p:sp>
        </mc:Choice>
        <mc:Fallback xmlns="">
          <p:sp>
            <p:nvSpPr>
              <p:cNvPr id="10" name="Textfeld 9">
                <a:extLst>
                  <a:ext uri="{FF2B5EF4-FFF2-40B4-BE49-F238E27FC236}">
                    <a16:creationId xmlns:a16="http://schemas.microsoft.com/office/drawing/2014/main" id="{83D0C7B6-45A0-4067-B57F-B110824A26AE}"/>
                  </a:ext>
                </a:extLst>
              </p:cNvPr>
              <p:cNvSpPr txBox="1">
                <a:spLocks noRot="1" noChangeAspect="1" noMove="1" noResize="1" noEditPoints="1" noAdjustHandles="1" noChangeArrowheads="1" noChangeShapeType="1" noTextEdit="1"/>
              </p:cNvSpPr>
              <p:nvPr/>
            </p:nvSpPr>
            <p:spPr>
              <a:xfrm>
                <a:off x="855518" y="2318413"/>
                <a:ext cx="994057"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feld 21">
                <a:extLst>
                  <a:ext uri="{FF2B5EF4-FFF2-40B4-BE49-F238E27FC236}">
                    <a16:creationId xmlns:a16="http://schemas.microsoft.com/office/drawing/2014/main" id="{833EEBE9-D879-4DFA-B65F-5AA30DF59E77}"/>
                  </a:ext>
                </a:extLst>
              </p:cNvPr>
              <p:cNvSpPr txBox="1"/>
              <p:nvPr/>
            </p:nvSpPr>
            <p:spPr>
              <a:xfrm>
                <a:off x="1096314" y="3596789"/>
                <a:ext cx="5124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𝑥</m:t>
                          </m:r>
                        </m:e>
                        <m:sub>
                          <m:r>
                            <a:rPr lang="de-DE" sz="2000" b="0" i="0" smtClean="0">
                              <a:latin typeface="Cambria Math" panose="02040503050406030204" pitchFamily="18" charset="0"/>
                            </a:rPr>
                            <m:t>1</m:t>
                          </m:r>
                        </m:sub>
                      </m:sSub>
                    </m:oMath>
                  </m:oMathPara>
                </a14:m>
                <a:endParaRPr lang="de-DE" dirty="0"/>
              </a:p>
            </p:txBody>
          </p:sp>
        </mc:Choice>
        <mc:Fallback xmlns="">
          <p:sp>
            <p:nvSpPr>
              <p:cNvPr id="22" name="Textfeld 21">
                <a:extLst>
                  <a:ext uri="{FF2B5EF4-FFF2-40B4-BE49-F238E27FC236}">
                    <a16:creationId xmlns:a16="http://schemas.microsoft.com/office/drawing/2014/main" id="{833EEBE9-D879-4DFA-B65F-5AA30DF59E77}"/>
                  </a:ext>
                </a:extLst>
              </p:cNvPr>
              <p:cNvSpPr txBox="1">
                <a:spLocks noRot="1" noChangeAspect="1" noMove="1" noResize="1" noEditPoints="1" noAdjustHandles="1" noChangeArrowheads="1" noChangeShapeType="1" noTextEdit="1"/>
              </p:cNvSpPr>
              <p:nvPr/>
            </p:nvSpPr>
            <p:spPr>
              <a:xfrm>
                <a:off x="1096314" y="3596789"/>
                <a:ext cx="512466"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06A5D808-56D6-409C-861F-248E7B219276}"/>
                  </a:ext>
                </a:extLst>
              </p:cNvPr>
              <p:cNvSpPr txBox="1"/>
              <p:nvPr/>
            </p:nvSpPr>
            <p:spPr>
              <a:xfrm>
                <a:off x="1096314" y="5582368"/>
                <a:ext cx="5124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𝑥</m:t>
                          </m:r>
                        </m:e>
                        <m:sub>
                          <m:r>
                            <m:rPr>
                              <m:sty m:val="p"/>
                            </m:rPr>
                            <a:rPr lang="de-DE" sz="2000" b="0" i="0" smtClean="0">
                              <a:latin typeface="Cambria Math" panose="02040503050406030204" pitchFamily="18" charset="0"/>
                            </a:rPr>
                            <m:t>n</m:t>
                          </m:r>
                        </m:sub>
                      </m:sSub>
                    </m:oMath>
                  </m:oMathPara>
                </a14:m>
                <a:endParaRPr lang="de-DE" dirty="0"/>
              </a:p>
            </p:txBody>
          </p:sp>
        </mc:Choice>
        <mc:Fallback xmlns="">
          <p:sp>
            <p:nvSpPr>
              <p:cNvPr id="23" name="Textfeld 22">
                <a:extLst>
                  <a:ext uri="{FF2B5EF4-FFF2-40B4-BE49-F238E27FC236}">
                    <a16:creationId xmlns:a16="http://schemas.microsoft.com/office/drawing/2014/main" id="{06A5D808-56D6-409C-861F-248E7B219276}"/>
                  </a:ext>
                </a:extLst>
              </p:cNvPr>
              <p:cNvSpPr txBox="1">
                <a:spLocks noRot="1" noChangeAspect="1" noMove="1" noResize="1" noEditPoints="1" noAdjustHandles="1" noChangeArrowheads="1" noChangeShapeType="1" noTextEdit="1"/>
              </p:cNvSpPr>
              <p:nvPr/>
            </p:nvSpPr>
            <p:spPr>
              <a:xfrm>
                <a:off x="1096314" y="5582368"/>
                <a:ext cx="512466" cy="400110"/>
              </a:xfrm>
              <a:prstGeom prst="rect">
                <a:avLst/>
              </a:prstGeom>
              <a:blipFill>
                <a:blip r:embed="rId9"/>
                <a:stretch>
                  <a:fillRect/>
                </a:stretch>
              </a:blipFill>
            </p:spPr>
            <p:txBody>
              <a:bodyPr/>
              <a:lstStyle/>
              <a:p>
                <a:r>
                  <a:rPr lang="de-DE">
                    <a:noFill/>
                  </a:rPr>
                  <a:t> </a:t>
                </a:r>
              </a:p>
            </p:txBody>
          </p:sp>
        </mc:Fallback>
      </mc:AlternateContent>
      <p:sp>
        <p:nvSpPr>
          <p:cNvPr id="12" name="Textfeld 11">
            <a:extLst>
              <a:ext uri="{FF2B5EF4-FFF2-40B4-BE49-F238E27FC236}">
                <a16:creationId xmlns:a16="http://schemas.microsoft.com/office/drawing/2014/main" id="{5FF541B3-9864-4A9F-957E-C9FDED8D40CA}"/>
              </a:ext>
            </a:extLst>
          </p:cNvPr>
          <p:cNvSpPr txBox="1"/>
          <p:nvPr/>
        </p:nvSpPr>
        <p:spPr>
          <a:xfrm>
            <a:off x="1127818" y="4519518"/>
            <a:ext cx="449458" cy="553998"/>
          </a:xfrm>
          <a:prstGeom prst="rect">
            <a:avLst/>
          </a:prstGeom>
          <a:noFill/>
        </p:spPr>
        <p:txBody>
          <a:bodyPr wrap="square" rtlCol="0">
            <a:spAutoFit/>
          </a:bodyPr>
          <a:lstStyle/>
          <a:p>
            <a:pPr algn="ctr"/>
            <a:r>
              <a:rPr lang="de-DE" sz="1000" b="1" dirty="0">
                <a:latin typeface="Arial Black" panose="020B0A04020102020204" pitchFamily="34" charset="0"/>
              </a:rPr>
              <a:t>.</a:t>
            </a:r>
          </a:p>
          <a:p>
            <a:pPr algn="ctr"/>
            <a:r>
              <a:rPr lang="de-DE" sz="1000" b="1" dirty="0">
                <a:latin typeface="Arial Black" panose="020B0A04020102020204" pitchFamily="34" charset="0"/>
              </a:rPr>
              <a:t>.</a:t>
            </a:r>
          </a:p>
          <a:p>
            <a:pPr algn="ctr"/>
            <a:r>
              <a:rPr lang="de-DE" sz="1000" b="1" dirty="0">
                <a:latin typeface="Arial Black" panose="020B0A04020102020204" pitchFamily="34" charset="0"/>
              </a:rPr>
              <a:t>.</a:t>
            </a:r>
          </a:p>
        </p:txBody>
      </p:sp>
      <p:cxnSp>
        <p:nvCxnSpPr>
          <p:cNvPr id="25" name="Gerade Verbindung mit Pfeil 24">
            <a:extLst>
              <a:ext uri="{FF2B5EF4-FFF2-40B4-BE49-F238E27FC236}">
                <a16:creationId xmlns:a16="http://schemas.microsoft.com/office/drawing/2014/main" id="{A64AD5CD-1D66-42AA-B4CF-8D9C344A9766}"/>
              </a:ext>
            </a:extLst>
          </p:cNvPr>
          <p:cNvCxnSpPr>
            <a:cxnSpLocks/>
            <a:stCxn id="4" idx="6"/>
          </p:cNvCxnSpPr>
          <p:nvPr/>
        </p:nvCxnSpPr>
        <p:spPr>
          <a:xfrm>
            <a:off x="1776568" y="2518469"/>
            <a:ext cx="1989988" cy="999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680585FD-509F-4313-8AB6-31D29F434386}"/>
              </a:ext>
            </a:extLst>
          </p:cNvPr>
          <p:cNvCxnSpPr>
            <a:cxnSpLocks/>
            <a:stCxn id="18" idx="6"/>
            <a:endCxn id="20" idx="2"/>
          </p:cNvCxnSpPr>
          <p:nvPr/>
        </p:nvCxnSpPr>
        <p:spPr>
          <a:xfrm>
            <a:off x="1776567" y="3798689"/>
            <a:ext cx="1926981" cy="12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C2A02700-E745-4C7F-8299-59BA347E7B54}"/>
              </a:ext>
            </a:extLst>
          </p:cNvPr>
          <p:cNvCxnSpPr>
            <a:cxnSpLocks/>
            <a:stCxn id="19" idx="6"/>
          </p:cNvCxnSpPr>
          <p:nvPr/>
        </p:nvCxnSpPr>
        <p:spPr>
          <a:xfrm flipV="1">
            <a:off x="1776567" y="4104923"/>
            <a:ext cx="1989989" cy="1677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CC09AE31-6504-4226-A07D-C004AEFA6DB4}"/>
                  </a:ext>
                </a:extLst>
              </p:cNvPr>
              <p:cNvSpPr txBox="1"/>
              <p:nvPr/>
            </p:nvSpPr>
            <p:spPr>
              <a:xfrm>
                <a:off x="2321168" y="2518469"/>
                <a:ext cx="1214591" cy="428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𝑤</m:t>
                          </m:r>
                        </m:e>
                        <m:sub>
                          <m:r>
                            <a:rPr lang="de-DE" sz="2000" b="0" i="0" smtClean="0">
                              <a:latin typeface="Cambria Math" panose="02040503050406030204" pitchFamily="18" charset="0"/>
                            </a:rPr>
                            <m:t>0</m:t>
                          </m:r>
                          <m:r>
                            <m:rPr>
                              <m:sty m:val="p"/>
                            </m:rPr>
                            <a:rPr lang="de-DE" sz="2000" b="0" i="0" smtClean="0">
                              <a:latin typeface="Cambria Math" panose="02040503050406030204" pitchFamily="18" charset="0"/>
                            </a:rPr>
                            <m:t>j</m:t>
                          </m:r>
                        </m:sub>
                      </m:sSub>
                      <m:r>
                        <a:rPr lang="de-DE" sz="2000" b="0" i="1" smtClean="0">
                          <a:latin typeface="Cambria Math" panose="02040503050406030204" pitchFamily="18" charset="0"/>
                        </a:rPr>
                        <m:t>=</m:t>
                      </m:r>
                      <m:sSub>
                        <m:sSubPr>
                          <m:ctrlPr>
                            <a:rPr lang="de-DE" sz="2000" i="1" dirty="0">
                              <a:latin typeface="Cambria Math" panose="02040503050406030204" pitchFamily="18" charset="0"/>
                            </a:rPr>
                          </m:ctrlPr>
                        </m:sSubPr>
                        <m:e>
                          <m:r>
                            <a:rPr lang="de-DE" sz="2000" i="1" dirty="0">
                              <a:latin typeface="Cambria Math" panose="02040503050406030204" pitchFamily="18" charset="0"/>
                            </a:rPr>
                            <m:t>𝜃</m:t>
                          </m:r>
                        </m:e>
                        <m:sub>
                          <m:r>
                            <a:rPr lang="de-DE" sz="2000" i="1" dirty="0">
                              <a:latin typeface="Cambria Math" panose="02040503050406030204" pitchFamily="18" charset="0"/>
                            </a:rPr>
                            <m:t>𝑗</m:t>
                          </m:r>
                        </m:sub>
                      </m:sSub>
                    </m:oMath>
                  </m:oMathPara>
                </a14:m>
                <a:endParaRPr lang="de-DE" dirty="0"/>
              </a:p>
            </p:txBody>
          </p:sp>
        </mc:Choice>
        <mc:Fallback xmlns="">
          <p:sp>
            <p:nvSpPr>
              <p:cNvPr id="40" name="Textfeld 39">
                <a:extLst>
                  <a:ext uri="{FF2B5EF4-FFF2-40B4-BE49-F238E27FC236}">
                    <a16:creationId xmlns:a16="http://schemas.microsoft.com/office/drawing/2014/main" id="{CC09AE31-6504-4226-A07D-C004AEFA6DB4}"/>
                  </a:ext>
                </a:extLst>
              </p:cNvPr>
              <p:cNvSpPr txBox="1">
                <a:spLocks noRot="1" noChangeAspect="1" noMove="1" noResize="1" noEditPoints="1" noAdjustHandles="1" noChangeArrowheads="1" noChangeShapeType="1" noTextEdit="1"/>
              </p:cNvSpPr>
              <p:nvPr/>
            </p:nvSpPr>
            <p:spPr>
              <a:xfrm>
                <a:off x="2321168" y="2518469"/>
                <a:ext cx="1214591" cy="428515"/>
              </a:xfrm>
              <a:prstGeom prst="rect">
                <a:avLst/>
              </a:prstGeom>
              <a:blipFill>
                <a:blip r:embed="rId10"/>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feld 40">
                <a:extLst>
                  <a:ext uri="{FF2B5EF4-FFF2-40B4-BE49-F238E27FC236}">
                    <a16:creationId xmlns:a16="http://schemas.microsoft.com/office/drawing/2014/main" id="{074D178B-F1F8-45A1-B3A2-268CC0A2F0B1}"/>
                  </a:ext>
                </a:extLst>
              </p:cNvPr>
              <p:cNvSpPr txBox="1"/>
              <p:nvPr/>
            </p:nvSpPr>
            <p:spPr>
              <a:xfrm>
                <a:off x="2321169" y="3393009"/>
                <a:ext cx="803868" cy="428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𝑤</m:t>
                          </m:r>
                        </m:e>
                        <m:sub>
                          <m:r>
                            <a:rPr lang="de-DE" sz="2000" b="0" i="0" smtClean="0">
                              <a:latin typeface="Cambria Math" panose="02040503050406030204" pitchFamily="18" charset="0"/>
                            </a:rPr>
                            <m:t>1</m:t>
                          </m:r>
                          <m:r>
                            <m:rPr>
                              <m:sty m:val="p"/>
                            </m:rPr>
                            <a:rPr lang="de-DE" sz="2000" b="0" i="0" smtClean="0">
                              <a:latin typeface="Cambria Math" panose="02040503050406030204" pitchFamily="18" charset="0"/>
                            </a:rPr>
                            <m:t>j</m:t>
                          </m:r>
                        </m:sub>
                      </m:sSub>
                    </m:oMath>
                  </m:oMathPara>
                </a14:m>
                <a:endParaRPr lang="de-DE" dirty="0"/>
              </a:p>
            </p:txBody>
          </p:sp>
        </mc:Choice>
        <mc:Fallback xmlns="">
          <p:sp>
            <p:nvSpPr>
              <p:cNvPr id="41" name="Textfeld 40">
                <a:extLst>
                  <a:ext uri="{FF2B5EF4-FFF2-40B4-BE49-F238E27FC236}">
                    <a16:creationId xmlns:a16="http://schemas.microsoft.com/office/drawing/2014/main" id="{074D178B-F1F8-45A1-B3A2-268CC0A2F0B1}"/>
                  </a:ext>
                </a:extLst>
              </p:cNvPr>
              <p:cNvSpPr txBox="1">
                <a:spLocks noRot="1" noChangeAspect="1" noMove="1" noResize="1" noEditPoints="1" noAdjustHandles="1" noChangeArrowheads="1" noChangeShapeType="1" noTextEdit="1"/>
              </p:cNvSpPr>
              <p:nvPr/>
            </p:nvSpPr>
            <p:spPr>
              <a:xfrm>
                <a:off x="2321169" y="3393009"/>
                <a:ext cx="803868" cy="428515"/>
              </a:xfrm>
              <a:prstGeom prst="rect">
                <a:avLst/>
              </a:prstGeom>
              <a:blipFill>
                <a:blip r:embed="rId11"/>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feld 41">
                <a:extLst>
                  <a:ext uri="{FF2B5EF4-FFF2-40B4-BE49-F238E27FC236}">
                    <a16:creationId xmlns:a16="http://schemas.microsoft.com/office/drawing/2014/main" id="{E392F0AF-080C-41D4-BFBD-A0FAEA0B6360}"/>
                  </a:ext>
                </a:extLst>
              </p:cNvPr>
              <p:cNvSpPr txBox="1"/>
              <p:nvPr/>
            </p:nvSpPr>
            <p:spPr>
              <a:xfrm>
                <a:off x="2338123" y="5049033"/>
                <a:ext cx="803868" cy="428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𝑤</m:t>
                          </m:r>
                        </m:e>
                        <m:sub>
                          <m:r>
                            <m:rPr>
                              <m:sty m:val="p"/>
                            </m:rPr>
                            <a:rPr lang="de-DE" sz="2000" b="0" i="0" smtClean="0">
                              <a:latin typeface="Cambria Math" panose="02040503050406030204" pitchFamily="18" charset="0"/>
                            </a:rPr>
                            <m:t>nj</m:t>
                          </m:r>
                        </m:sub>
                      </m:sSub>
                    </m:oMath>
                  </m:oMathPara>
                </a14:m>
                <a:endParaRPr lang="de-DE" dirty="0"/>
              </a:p>
            </p:txBody>
          </p:sp>
        </mc:Choice>
        <mc:Fallback xmlns="">
          <p:sp>
            <p:nvSpPr>
              <p:cNvPr id="42" name="Textfeld 41">
                <a:extLst>
                  <a:ext uri="{FF2B5EF4-FFF2-40B4-BE49-F238E27FC236}">
                    <a16:creationId xmlns:a16="http://schemas.microsoft.com/office/drawing/2014/main" id="{E392F0AF-080C-41D4-BFBD-A0FAEA0B6360}"/>
                  </a:ext>
                </a:extLst>
              </p:cNvPr>
              <p:cNvSpPr txBox="1">
                <a:spLocks noRot="1" noChangeAspect="1" noMove="1" noResize="1" noEditPoints="1" noAdjustHandles="1" noChangeArrowheads="1" noChangeShapeType="1" noTextEdit="1"/>
              </p:cNvSpPr>
              <p:nvPr/>
            </p:nvSpPr>
            <p:spPr>
              <a:xfrm>
                <a:off x="2338123" y="5049033"/>
                <a:ext cx="803868" cy="428515"/>
              </a:xfrm>
              <a:prstGeom prst="rect">
                <a:avLst/>
              </a:prstGeom>
              <a:blipFill>
                <a:blip r:embed="rId12"/>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feld 42">
                <a:extLst>
                  <a:ext uri="{FF2B5EF4-FFF2-40B4-BE49-F238E27FC236}">
                    <a16:creationId xmlns:a16="http://schemas.microsoft.com/office/drawing/2014/main" id="{C6FE1CB7-4426-491E-BDC9-D961B631EC65}"/>
                  </a:ext>
                </a:extLst>
              </p:cNvPr>
              <p:cNvSpPr txBox="1"/>
              <p:nvPr/>
            </p:nvSpPr>
            <p:spPr>
              <a:xfrm>
                <a:off x="3915351" y="3597736"/>
                <a:ext cx="10550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800" i="1" dirty="0" smtClean="0">
                          <a:latin typeface="Cambria Math" panose="02040503050406030204" pitchFamily="18" charset="0"/>
                        </a:rPr>
                        <m:t>𝛴</m:t>
                      </m:r>
                    </m:oMath>
                  </m:oMathPara>
                </a14:m>
                <a:endParaRPr lang="de-DE" sz="2800" dirty="0"/>
              </a:p>
            </p:txBody>
          </p:sp>
        </mc:Choice>
        <mc:Fallback xmlns="">
          <p:sp>
            <p:nvSpPr>
              <p:cNvPr id="43" name="Textfeld 42">
                <a:extLst>
                  <a:ext uri="{FF2B5EF4-FFF2-40B4-BE49-F238E27FC236}">
                    <a16:creationId xmlns:a16="http://schemas.microsoft.com/office/drawing/2014/main" id="{C6FE1CB7-4426-491E-BDC9-D961B631EC65}"/>
                  </a:ext>
                </a:extLst>
              </p:cNvPr>
              <p:cNvSpPr txBox="1">
                <a:spLocks noRot="1" noChangeAspect="1" noMove="1" noResize="1" noEditPoints="1" noAdjustHandles="1" noChangeArrowheads="1" noChangeShapeType="1" noTextEdit="1"/>
              </p:cNvSpPr>
              <p:nvPr/>
            </p:nvSpPr>
            <p:spPr>
              <a:xfrm>
                <a:off x="3915351" y="3597736"/>
                <a:ext cx="1055077" cy="523220"/>
              </a:xfrm>
              <a:prstGeom prst="rect">
                <a:avLst/>
              </a:prstGeom>
              <a:blipFill>
                <a:blip r:embed="rId13"/>
                <a:stretch>
                  <a:fillRect/>
                </a:stretch>
              </a:blipFill>
            </p:spPr>
            <p:txBody>
              <a:bodyPr/>
              <a:lstStyle/>
              <a:p>
                <a:r>
                  <a:rPr lang="en-US">
                    <a:noFill/>
                  </a:rPr>
                  <a:t> </a:t>
                </a:r>
              </a:p>
            </p:txBody>
          </p:sp>
        </mc:Fallback>
      </mc:AlternateContent>
      <p:cxnSp>
        <p:nvCxnSpPr>
          <p:cNvPr id="45" name="Gerade Verbindung mit Pfeil 44">
            <a:extLst>
              <a:ext uri="{FF2B5EF4-FFF2-40B4-BE49-F238E27FC236}">
                <a16:creationId xmlns:a16="http://schemas.microsoft.com/office/drawing/2014/main" id="{DAB139B2-0911-42A6-A903-3F69236AAC3B}"/>
              </a:ext>
            </a:extLst>
          </p:cNvPr>
          <p:cNvCxnSpPr>
            <a:cxnSpLocks/>
            <a:stCxn id="20" idx="6"/>
            <a:endCxn id="21" idx="2"/>
          </p:cNvCxnSpPr>
          <p:nvPr/>
        </p:nvCxnSpPr>
        <p:spPr>
          <a:xfrm>
            <a:off x="5245240" y="3811298"/>
            <a:ext cx="1701522" cy="1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feld 47">
                <a:extLst>
                  <a:ext uri="{FF2B5EF4-FFF2-40B4-BE49-F238E27FC236}">
                    <a16:creationId xmlns:a16="http://schemas.microsoft.com/office/drawing/2014/main" id="{419F0828-D2A9-4D8B-972E-163DED4EFCEB}"/>
                  </a:ext>
                </a:extLst>
              </p:cNvPr>
              <p:cNvSpPr txBox="1"/>
              <p:nvPr/>
            </p:nvSpPr>
            <p:spPr>
              <a:xfrm>
                <a:off x="5268240" y="2918009"/>
                <a:ext cx="1655518" cy="1148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𝜎</m:t>
                          </m:r>
                        </m:e>
                        <m:sub>
                          <m:r>
                            <a:rPr lang="de-DE" sz="2000" b="0" i="1" smtClean="0">
                              <a:latin typeface="Cambria Math" panose="02040503050406030204" pitchFamily="18" charset="0"/>
                            </a:rPr>
                            <m:t>𝑗</m:t>
                          </m:r>
                          <m:r>
                            <a:rPr lang="de-DE" sz="2000" b="0" i="1" smtClean="0">
                              <a:latin typeface="Cambria Math" panose="02040503050406030204" pitchFamily="18" charset="0"/>
                            </a:rPr>
                            <m:t> </m:t>
                          </m:r>
                        </m:sub>
                      </m:sSub>
                      <m:r>
                        <a:rPr lang="de-DE" sz="2000" b="0" i="1" smtClean="0">
                          <a:latin typeface="Cambria Math" panose="02040503050406030204" pitchFamily="18" charset="0"/>
                        </a:rPr>
                        <m:t>=</m:t>
                      </m:r>
                      <m:nary>
                        <m:naryPr>
                          <m:chr m:val="∑"/>
                          <m:limLoc m:val="undOvr"/>
                          <m:grow m:val="on"/>
                          <m:ctrlPr>
                            <a:rPr lang="de-DE" sz="2000" i="1" dirty="0">
                              <a:latin typeface="Cambria Math" panose="02040503050406030204" pitchFamily="18" charset="0"/>
                            </a:rPr>
                          </m:ctrlPr>
                        </m:naryPr>
                        <m:sub>
                          <m:r>
                            <a:rPr lang="de-DE" sz="2000" i="1" dirty="0">
                              <a:latin typeface="Cambria Math" panose="02040503050406030204" pitchFamily="18" charset="0"/>
                            </a:rPr>
                            <m:t>𝑖</m:t>
                          </m:r>
                          <m:r>
                            <a:rPr lang="de-DE" sz="2000" dirty="0">
                              <a:latin typeface="Cambria Math" panose="02040503050406030204" pitchFamily="18" charset="0"/>
                            </a:rPr>
                            <m:t>=</m:t>
                          </m:r>
                          <m:r>
                            <a:rPr lang="de-DE" sz="2000" i="1" dirty="0">
                              <a:latin typeface="Cambria Math" panose="02040503050406030204" pitchFamily="18" charset="0"/>
                            </a:rPr>
                            <m:t>0</m:t>
                          </m:r>
                        </m:sub>
                        <m:sup>
                          <m:r>
                            <a:rPr lang="de-DE" sz="2000" i="1" dirty="0">
                              <a:latin typeface="Cambria Math" panose="02040503050406030204" pitchFamily="18" charset="0"/>
                            </a:rPr>
                            <m:t>𝑛</m:t>
                          </m:r>
                        </m:sup>
                        <m:e>
                          <m:sSub>
                            <m:sSubPr>
                              <m:ctrlPr>
                                <a:rPr lang="de-DE" sz="2000" i="1" dirty="0">
                                  <a:latin typeface="Cambria Math" panose="02040503050406030204" pitchFamily="18" charset="0"/>
                                </a:rPr>
                              </m:ctrlPr>
                            </m:sSubPr>
                            <m:e>
                              <m:r>
                                <a:rPr lang="de-DE" sz="2000" i="1" dirty="0">
                                  <a:latin typeface="Cambria Math" panose="02040503050406030204" pitchFamily="18" charset="0"/>
                                </a:rPr>
                                <m:t>𝑥</m:t>
                              </m:r>
                            </m:e>
                            <m:sub>
                              <m:r>
                                <a:rPr lang="de-DE" sz="2000" i="1" dirty="0">
                                  <a:latin typeface="Cambria Math" panose="02040503050406030204" pitchFamily="18" charset="0"/>
                                </a:rPr>
                                <m:t>𝑖</m:t>
                              </m:r>
                            </m:sub>
                          </m:sSub>
                          <m:sSub>
                            <m:sSubPr>
                              <m:ctrlPr>
                                <a:rPr lang="de-DE" sz="2000" i="1" dirty="0">
                                  <a:latin typeface="Cambria Math" panose="02040503050406030204" pitchFamily="18" charset="0"/>
                                </a:rPr>
                              </m:ctrlPr>
                            </m:sSubPr>
                            <m:e>
                              <m:r>
                                <a:rPr lang="de-DE" sz="2000" i="1" dirty="0">
                                  <a:latin typeface="Cambria Math" panose="02040503050406030204" pitchFamily="18" charset="0"/>
                                </a:rPr>
                                <m:t>𝑤</m:t>
                              </m:r>
                            </m:e>
                            <m:sub>
                              <m:r>
                                <a:rPr lang="de-DE" sz="2000" i="1" dirty="0">
                                  <a:latin typeface="Cambria Math" panose="02040503050406030204" pitchFamily="18" charset="0"/>
                                </a:rPr>
                                <m:t>𝑖𝑗</m:t>
                              </m:r>
                            </m:sub>
                          </m:sSub>
                        </m:e>
                      </m:nary>
                    </m:oMath>
                  </m:oMathPara>
                </a14:m>
                <a:endParaRPr lang="de-DE" sz="2000" dirty="0"/>
              </a:p>
              <a:p>
                <a:endParaRPr lang="de-DE" sz="2000" dirty="0"/>
              </a:p>
            </p:txBody>
          </p:sp>
        </mc:Choice>
        <mc:Fallback xmlns="">
          <p:sp>
            <p:nvSpPr>
              <p:cNvPr id="48" name="Textfeld 47">
                <a:extLst>
                  <a:ext uri="{FF2B5EF4-FFF2-40B4-BE49-F238E27FC236}">
                    <a16:creationId xmlns:a16="http://schemas.microsoft.com/office/drawing/2014/main" id="{419F0828-D2A9-4D8B-972E-163DED4EFCEB}"/>
                  </a:ext>
                </a:extLst>
              </p:cNvPr>
              <p:cNvSpPr txBox="1">
                <a:spLocks noRot="1" noChangeAspect="1" noMove="1" noResize="1" noEditPoints="1" noAdjustHandles="1" noChangeArrowheads="1" noChangeShapeType="1" noTextEdit="1"/>
              </p:cNvSpPr>
              <p:nvPr/>
            </p:nvSpPr>
            <p:spPr>
              <a:xfrm>
                <a:off x="5268240" y="2918009"/>
                <a:ext cx="1655518" cy="114832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8593D5E-389A-40C1-8216-11646328863B}"/>
                  </a:ext>
                </a:extLst>
              </p:cNvPr>
              <p:cNvSpPr txBox="1"/>
              <p:nvPr/>
            </p:nvSpPr>
            <p:spPr>
              <a:xfrm>
                <a:off x="6946287" y="3596789"/>
                <a:ext cx="1541692" cy="446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i="1" dirty="0" smtClean="0">
                          <a:latin typeface="Cambria Math" panose="02040503050406030204" pitchFamily="18" charset="0"/>
                        </a:rPr>
                        <m:t>𝜑</m:t>
                      </m:r>
                      <m:d>
                        <m:dPr>
                          <m:ctrlPr>
                            <a:rPr lang="de-DE" sz="2000" i="1" dirty="0">
                              <a:latin typeface="Cambria Math" panose="02040503050406030204" pitchFamily="18" charset="0"/>
                            </a:rPr>
                          </m:ctrlPr>
                        </m:dPr>
                        <m:e>
                          <m:sSub>
                            <m:sSubPr>
                              <m:ctrlPr>
                                <a:rPr lang="de-DE" sz="2000" i="1" dirty="0">
                                  <a:latin typeface="Cambria Math" panose="02040503050406030204" pitchFamily="18" charset="0"/>
                                </a:rPr>
                              </m:ctrlPr>
                            </m:sSubPr>
                            <m:e>
                              <m:r>
                                <a:rPr lang="de-DE" sz="2000" i="1" dirty="0">
                                  <a:latin typeface="Cambria Math" panose="02040503050406030204" pitchFamily="18" charset="0"/>
                                </a:rPr>
                                <m:t>𝜎</m:t>
                              </m:r>
                            </m:e>
                            <m:sub>
                              <m:r>
                                <a:rPr lang="de-DE" sz="2000" i="1" dirty="0">
                                  <a:latin typeface="Cambria Math" panose="02040503050406030204" pitchFamily="18" charset="0"/>
                                </a:rPr>
                                <m:t>𝑗</m:t>
                              </m:r>
                            </m:sub>
                          </m:sSub>
                        </m:e>
                      </m:d>
                    </m:oMath>
                  </m:oMathPara>
                </a14:m>
                <a:endParaRPr lang="de-DE" sz="2000" dirty="0"/>
              </a:p>
            </p:txBody>
          </p:sp>
        </mc:Choice>
        <mc:Fallback xmlns="">
          <p:sp>
            <p:nvSpPr>
              <p:cNvPr id="55" name="Textfeld 54">
                <a:extLst>
                  <a:ext uri="{FF2B5EF4-FFF2-40B4-BE49-F238E27FC236}">
                    <a16:creationId xmlns:a16="http://schemas.microsoft.com/office/drawing/2014/main" id="{38593D5E-389A-40C1-8216-11646328863B}"/>
                  </a:ext>
                </a:extLst>
              </p:cNvPr>
              <p:cNvSpPr txBox="1">
                <a:spLocks noRot="1" noChangeAspect="1" noMove="1" noResize="1" noEditPoints="1" noAdjustHandles="1" noChangeArrowheads="1" noChangeShapeType="1" noTextEdit="1"/>
              </p:cNvSpPr>
              <p:nvPr/>
            </p:nvSpPr>
            <p:spPr>
              <a:xfrm>
                <a:off x="6946287" y="3596789"/>
                <a:ext cx="1541692" cy="446917"/>
              </a:xfrm>
              <a:prstGeom prst="rect">
                <a:avLst/>
              </a:prstGeom>
              <a:blipFill>
                <a:blip r:embed="rId15"/>
                <a:stretch>
                  <a:fillRect b="-9589"/>
                </a:stretch>
              </a:blipFill>
            </p:spPr>
            <p:txBody>
              <a:bodyPr/>
              <a:lstStyle/>
              <a:p>
                <a:r>
                  <a:rPr lang="en-US">
                    <a:noFill/>
                  </a:rPr>
                  <a:t> </a:t>
                </a:r>
              </a:p>
            </p:txBody>
          </p:sp>
        </mc:Fallback>
      </mc:AlternateContent>
      <p:sp>
        <p:nvSpPr>
          <p:cNvPr id="60" name="Rechteck 59">
            <a:extLst>
              <a:ext uri="{FF2B5EF4-FFF2-40B4-BE49-F238E27FC236}">
                <a16:creationId xmlns:a16="http://schemas.microsoft.com/office/drawing/2014/main" id="{3001DCE3-0290-4ED0-AABD-3F4E48AA4AC5}"/>
              </a:ext>
            </a:extLst>
          </p:cNvPr>
          <p:cNvSpPr/>
          <p:nvPr/>
        </p:nvSpPr>
        <p:spPr>
          <a:xfrm>
            <a:off x="10005122" y="3249621"/>
            <a:ext cx="1258349" cy="1133579"/>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2" name="Gerade Verbindung mit Pfeil 61">
            <a:extLst>
              <a:ext uri="{FF2B5EF4-FFF2-40B4-BE49-F238E27FC236}">
                <a16:creationId xmlns:a16="http://schemas.microsoft.com/office/drawing/2014/main" id="{58B46500-D0B3-426A-9EA7-03C264258576}"/>
              </a:ext>
            </a:extLst>
          </p:cNvPr>
          <p:cNvCxnSpPr>
            <a:cxnSpLocks/>
            <a:stCxn id="21" idx="6"/>
            <a:endCxn id="60" idx="1"/>
          </p:cNvCxnSpPr>
          <p:nvPr/>
        </p:nvCxnSpPr>
        <p:spPr>
          <a:xfrm flipV="1">
            <a:off x="8488454" y="3816411"/>
            <a:ext cx="1516668" cy="5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feld 64">
                <a:extLst>
                  <a:ext uri="{FF2B5EF4-FFF2-40B4-BE49-F238E27FC236}">
                    <a16:creationId xmlns:a16="http://schemas.microsoft.com/office/drawing/2014/main" id="{E851F1ED-A8D2-4187-B929-2A11B9571198}"/>
                  </a:ext>
                </a:extLst>
              </p:cNvPr>
              <p:cNvSpPr txBox="1"/>
              <p:nvPr/>
            </p:nvSpPr>
            <p:spPr>
              <a:xfrm>
                <a:off x="10473514" y="3597815"/>
                <a:ext cx="321563"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2400" i="1" smtClean="0">
                              <a:latin typeface="Cambria Math" panose="02040503050406030204" pitchFamily="18" charset="0"/>
                            </a:rPr>
                          </m:ctrlPr>
                        </m:sSubPr>
                        <m:e>
                          <m:r>
                            <a:rPr lang="de-DE" sz="2400" b="0" i="1" smtClean="0">
                              <a:latin typeface="Cambria Math" panose="02040503050406030204" pitchFamily="18" charset="0"/>
                            </a:rPr>
                            <m:t>𝑜</m:t>
                          </m:r>
                        </m:e>
                        <m:sub>
                          <m:r>
                            <a:rPr lang="de-DE" sz="2400" b="0" i="1" smtClean="0">
                              <a:latin typeface="Cambria Math" panose="02040503050406030204" pitchFamily="18" charset="0"/>
                            </a:rPr>
                            <m:t>𝑗</m:t>
                          </m:r>
                        </m:sub>
                      </m:sSub>
                    </m:oMath>
                  </m:oMathPara>
                </a14:m>
                <a:endParaRPr lang="de-DE" sz="2000" dirty="0"/>
              </a:p>
            </p:txBody>
          </p:sp>
        </mc:Choice>
        <mc:Fallback xmlns="">
          <p:sp>
            <p:nvSpPr>
              <p:cNvPr id="65" name="Textfeld 64">
                <a:extLst>
                  <a:ext uri="{FF2B5EF4-FFF2-40B4-BE49-F238E27FC236}">
                    <a16:creationId xmlns:a16="http://schemas.microsoft.com/office/drawing/2014/main" id="{E851F1ED-A8D2-4187-B929-2A11B9571198}"/>
                  </a:ext>
                </a:extLst>
              </p:cNvPr>
              <p:cNvSpPr txBox="1">
                <a:spLocks noRot="1" noChangeAspect="1" noMove="1" noResize="1" noEditPoints="1" noAdjustHandles="1" noChangeArrowheads="1" noChangeShapeType="1" noTextEdit="1"/>
              </p:cNvSpPr>
              <p:nvPr/>
            </p:nvSpPr>
            <p:spPr>
              <a:xfrm>
                <a:off x="10473514" y="3597815"/>
                <a:ext cx="321563" cy="399084"/>
              </a:xfrm>
              <a:prstGeom prst="rect">
                <a:avLst/>
              </a:prstGeom>
              <a:blipFill>
                <a:blip r:embed="rId18"/>
                <a:stretch>
                  <a:fillRect l="-11321" r="-15094" b="-24242"/>
                </a:stretch>
              </a:blipFill>
            </p:spPr>
            <p:txBody>
              <a:bodyPr/>
              <a:lstStyle/>
              <a:p>
                <a:r>
                  <a:rPr lang="de-DE">
                    <a:noFill/>
                  </a:rPr>
                  <a:t> </a:t>
                </a:r>
              </a:p>
            </p:txBody>
          </p:sp>
        </mc:Fallback>
      </mc:AlternateContent>
      <p:sp>
        <p:nvSpPr>
          <p:cNvPr id="6" name="Textfeld 5">
            <a:extLst>
              <a:ext uri="{FF2B5EF4-FFF2-40B4-BE49-F238E27FC236}">
                <a16:creationId xmlns:a16="http://schemas.microsoft.com/office/drawing/2014/main" id="{F3D1A838-B91C-4160-83F2-ADA7F9CC5221}"/>
              </a:ext>
            </a:extLst>
          </p:cNvPr>
          <p:cNvSpPr txBox="1"/>
          <p:nvPr/>
        </p:nvSpPr>
        <p:spPr>
          <a:xfrm>
            <a:off x="897336" y="1565488"/>
            <a:ext cx="1758462" cy="400110"/>
          </a:xfrm>
          <a:prstGeom prst="rect">
            <a:avLst/>
          </a:prstGeom>
          <a:noFill/>
        </p:spPr>
        <p:txBody>
          <a:bodyPr wrap="square" rtlCol="0">
            <a:spAutoFit/>
          </a:bodyPr>
          <a:lstStyle/>
          <a:p>
            <a:r>
              <a:rPr lang="de-DE" sz="2000" b="1" dirty="0" err="1"/>
              <a:t>inputs</a:t>
            </a:r>
            <a:endParaRPr lang="de-DE" b="1" dirty="0"/>
          </a:p>
        </p:txBody>
      </p:sp>
      <p:sp>
        <p:nvSpPr>
          <p:cNvPr id="36" name="Textfeld 35">
            <a:extLst>
              <a:ext uri="{FF2B5EF4-FFF2-40B4-BE49-F238E27FC236}">
                <a16:creationId xmlns:a16="http://schemas.microsoft.com/office/drawing/2014/main" id="{005178F6-0EE4-4D5A-B5D6-78FA42DE238C}"/>
              </a:ext>
            </a:extLst>
          </p:cNvPr>
          <p:cNvSpPr txBox="1"/>
          <p:nvPr/>
        </p:nvSpPr>
        <p:spPr>
          <a:xfrm>
            <a:off x="2338123" y="1571807"/>
            <a:ext cx="1758462" cy="400110"/>
          </a:xfrm>
          <a:prstGeom prst="rect">
            <a:avLst/>
          </a:prstGeom>
          <a:noFill/>
        </p:spPr>
        <p:txBody>
          <a:bodyPr wrap="square" rtlCol="0">
            <a:spAutoFit/>
          </a:bodyPr>
          <a:lstStyle/>
          <a:p>
            <a:r>
              <a:rPr lang="de-DE" sz="2000" b="1" dirty="0" err="1"/>
              <a:t>weights</a:t>
            </a:r>
            <a:endParaRPr lang="de-DE" b="1" dirty="0"/>
          </a:p>
        </p:txBody>
      </p:sp>
      <p:sp>
        <p:nvSpPr>
          <p:cNvPr id="37" name="Textfeld 36">
            <a:extLst>
              <a:ext uri="{FF2B5EF4-FFF2-40B4-BE49-F238E27FC236}">
                <a16:creationId xmlns:a16="http://schemas.microsoft.com/office/drawing/2014/main" id="{79495E64-A548-4E78-A602-B899396D140F}"/>
              </a:ext>
            </a:extLst>
          </p:cNvPr>
          <p:cNvSpPr txBox="1"/>
          <p:nvPr/>
        </p:nvSpPr>
        <p:spPr>
          <a:xfrm>
            <a:off x="6707117" y="2473408"/>
            <a:ext cx="2359848" cy="400110"/>
          </a:xfrm>
          <a:prstGeom prst="rect">
            <a:avLst/>
          </a:prstGeom>
          <a:noFill/>
        </p:spPr>
        <p:txBody>
          <a:bodyPr wrap="square" rtlCol="0">
            <a:spAutoFit/>
          </a:bodyPr>
          <a:lstStyle/>
          <a:p>
            <a:r>
              <a:rPr lang="de-DE" sz="2000" b="1" dirty="0" err="1"/>
              <a:t>activation</a:t>
            </a:r>
            <a:r>
              <a:rPr lang="de-DE" sz="2000" dirty="0"/>
              <a:t> </a:t>
            </a:r>
            <a:r>
              <a:rPr lang="de-DE" sz="2000" b="1" dirty="0" err="1"/>
              <a:t>function</a:t>
            </a:r>
            <a:endParaRPr lang="de-DE" b="1" dirty="0"/>
          </a:p>
        </p:txBody>
      </p:sp>
      <p:sp>
        <p:nvSpPr>
          <p:cNvPr id="44" name="Textfeld 43">
            <a:extLst>
              <a:ext uri="{FF2B5EF4-FFF2-40B4-BE49-F238E27FC236}">
                <a16:creationId xmlns:a16="http://schemas.microsoft.com/office/drawing/2014/main" id="{5F4B2927-136B-48F7-B200-FC990E7D6BD4}"/>
              </a:ext>
            </a:extLst>
          </p:cNvPr>
          <p:cNvSpPr txBox="1"/>
          <p:nvPr/>
        </p:nvSpPr>
        <p:spPr>
          <a:xfrm>
            <a:off x="10216455" y="2472050"/>
            <a:ext cx="1758462" cy="400110"/>
          </a:xfrm>
          <a:prstGeom prst="rect">
            <a:avLst/>
          </a:prstGeom>
          <a:noFill/>
        </p:spPr>
        <p:txBody>
          <a:bodyPr wrap="square" rtlCol="0">
            <a:spAutoFit/>
          </a:bodyPr>
          <a:lstStyle/>
          <a:p>
            <a:r>
              <a:rPr lang="de-DE" sz="2000" b="1" dirty="0" err="1"/>
              <a:t>output</a:t>
            </a:r>
            <a:endParaRPr lang="de-DE" b="1" dirty="0"/>
          </a:p>
        </p:txBody>
      </p:sp>
    </p:spTree>
    <p:extLst>
      <p:ext uri="{BB962C8B-B14F-4D97-AF65-F5344CB8AC3E}">
        <p14:creationId xmlns:p14="http://schemas.microsoft.com/office/powerpoint/2010/main" val="260710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876"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err="1">
                <a:solidFill>
                  <a:schemeClr val="bg1"/>
                </a:solidFill>
              </a:rPr>
              <a:t>Neural</a:t>
            </a:r>
            <a:r>
              <a:rPr lang="de-DE" sz="4000" b="1" dirty="0">
                <a:solidFill>
                  <a:schemeClr val="bg1"/>
                </a:solidFill>
              </a:rPr>
              <a:t> Networks</a:t>
            </a:r>
          </a:p>
        </p:txBody>
      </p:sp>
      <p:sp>
        <p:nvSpPr>
          <p:cNvPr id="3" name="Textfeld 2">
            <a:extLst>
              <a:ext uri="{FF2B5EF4-FFF2-40B4-BE49-F238E27FC236}">
                <a16:creationId xmlns:a16="http://schemas.microsoft.com/office/drawing/2014/main" id="{6D88F75A-89DF-41BF-8AE8-C9884BB38200}"/>
              </a:ext>
            </a:extLst>
          </p:cNvPr>
          <p:cNvSpPr txBox="1"/>
          <p:nvPr/>
        </p:nvSpPr>
        <p:spPr>
          <a:xfrm>
            <a:off x="3463331" y="1195754"/>
            <a:ext cx="5265336" cy="461665"/>
          </a:xfrm>
          <a:prstGeom prst="rect">
            <a:avLst/>
          </a:prstGeom>
          <a:noFill/>
        </p:spPr>
        <p:txBody>
          <a:bodyPr wrap="square" rtlCol="0">
            <a:spAutoFit/>
          </a:bodyPr>
          <a:lstStyle/>
          <a:p>
            <a:pPr algn="ctr"/>
            <a:r>
              <a:rPr lang="de-DE" sz="2400" b="1" dirty="0" err="1"/>
              <a:t>Artificial</a:t>
            </a:r>
            <a:r>
              <a:rPr lang="de-DE" sz="2400" b="1" dirty="0"/>
              <a:t> Neuron</a:t>
            </a:r>
            <a:endParaRPr lang="de-DE" sz="2000" b="1" dirty="0"/>
          </a:p>
        </p:txBody>
      </p:sp>
      <p:sp>
        <p:nvSpPr>
          <p:cNvPr id="4" name="Ellipse 3">
            <a:extLst>
              <a:ext uri="{FF2B5EF4-FFF2-40B4-BE49-F238E27FC236}">
                <a16:creationId xmlns:a16="http://schemas.microsoft.com/office/drawing/2014/main" id="{7AA270A9-6002-49B2-9D00-D0B83B2E5670}"/>
              </a:ext>
            </a:extLst>
          </p:cNvPr>
          <p:cNvSpPr/>
          <p:nvPr/>
        </p:nvSpPr>
        <p:spPr>
          <a:xfrm>
            <a:off x="928529" y="2105719"/>
            <a:ext cx="848039" cy="825499"/>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llipse 17">
            <a:extLst>
              <a:ext uri="{FF2B5EF4-FFF2-40B4-BE49-F238E27FC236}">
                <a16:creationId xmlns:a16="http://schemas.microsoft.com/office/drawing/2014/main" id="{30C70C71-09A4-40DE-A811-640DE8031081}"/>
              </a:ext>
            </a:extLst>
          </p:cNvPr>
          <p:cNvSpPr/>
          <p:nvPr/>
        </p:nvSpPr>
        <p:spPr>
          <a:xfrm>
            <a:off x="928528" y="3385939"/>
            <a:ext cx="848039" cy="825499"/>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a:extLst>
              <a:ext uri="{FF2B5EF4-FFF2-40B4-BE49-F238E27FC236}">
                <a16:creationId xmlns:a16="http://schemas.microsoft.com/office/drawing/2014/main" id="{9A856B41-7066-4D0A-81E2-92CDCE90E2F6}"/>
              </a:ext>
            </a:extLst>
          </p:cNvPr>
          <p:cNvSpPr/>
          <p:nvPr/>
        </p:nvSpPr>
        <p:spPr>
          <a:xfrm>
            <a:off x="928528" y="5369544"/>
            <a:ext cx="848039" cy="825499"/>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A1001AA8-8BBF-4228-81EA-4D85F81FBFFE}"/>
              </a:ext>
            </a:extLst>
          </p:cNvPr>
          <p:cNvSpPr/>
          <p:nvPr/>
        </p:nvSpPr>
        <p:spPr>
          <a:xfrm>
            <a:off x="3703548" y="3093030"/>
            <a:ext cx="1541692" cy="1436536"/>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C0E5E92F-D3C3-45EF-B5A6-D291709ED351}"/>
              </a:ext>
            </a:extLst>
          </p:cNvPr>
          <p:cNvSpPr/>
          <p:nvPr/>
        </p:nvSpPr>
        <p:spPr>
          <a:xfrm>
            <a:off x="6946762" y="3103256"/>
            <a:ext cx="1541692" cy="1436536"/>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83D0C7B6-45A0-4067-B57F-B110824A26AE}"/>
                  </a:ext>
                </a:extLst>
              </p:cNvPr>
              <p:cNvSpPr txBox="1"/>
              <p:nvPr/>
            </p:nvSpPr>
            <p:spPr>
              <a:xfrm>
                <a:off x="855518" y="2318413"/>
                <a:ext cx="99405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𝑥</m:t>
                          </m:r>
                        </m:e>
                        <m:sub>
                          <m:r>
                            <a:rPr lang="de-DE" sz="2000" b="0" i="0" smtClean="0">
                              <a:latin typeface="Cambria Math" panose="02040503050406030204" pitchFamily="18" charset="0"/>
                            </a:rPr>
                            <m:t>0</m:t>
                          </m:r>
                        </m:sub>
                      </m:sSub>
                      <m:r>
                        <a:rPr lang="de-DE" sz="2000" b="0" i="0" smtClean="0">
                          <a:latin typeface="Cambria Math" panose="02040503050406030204" pitchFamily="18" charset="0"/>
                        </a:rPr>
                        <m:t>=1</m:t>
                      </m:r>
                    </m:oMath>
                  </m:oMathPara>
                </a14:m>
                <a:endParaRPr lang="de-DE" dirty="0"/>
              </a:p>
            </p:txBody>
          </p:sp>
        </mc:Choice>
        <mc:Fallback xmlns="">
          <p:sp>
            <p:nvSpPr>
              <p:cNvPr id="10" name="Textfeld 9">
                <a:extLst>
                  <a:ext uri="{FF2B5EF4-FFF2-40B4-BE49-F238E27FC236}">
                    <a16:creationId xmlns:a16="http://schemas.microsoft.com/office/drawing/2014/main" id="{83D0C7B6-45A0-4067-B57F-B110824A26AE}"/>
                  </a:ext>
                </a:extLst>
              </p:cNvPr>
              <p:cNvSpPr txBox="1">
                <a:spLocks noRot="1" noChangeAspect="1" noMove="1" noResize="1" noEditPoints="1" noAdjustHandles="1" noChangeArrowheads="1" noChangeShapeType="1" noTextEdit="1"/>
              </p:cNvSpPr>
              <p:nvPr/>
            </p:nvSpPr>
            <p:spPr>
              <a:xfrm>
                <a:off x="855518" y="2318413"/>
                <a:ext cx="994057"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feld 21">
                <a:extLst>
                  <a:ext uri="{FF2B5EF4-FFF2-40B4-BE49-F238E27FC236}">
                    <a16:creationId xmlns:a16="http://schemas.microsoft.com/office/drawing/2014/main" id="{833EEBE9-D879-4DFA-B65F-5AA30DF59E77}"/>
                  </a:ext>
                </a:extLst>
              </p:cNvPr>
              <p:cNvSpPr txBox="1"/>
              <p:nvPr/>
            </p:nvSpPr>
            <p:spPr>
              <a:xfrm>
                <a:off x="1096314" y="3596789"/>
                <a:ext cx="5124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𝑥</m:t>
                          </m:r>
                        </m:e>
                        <m:sub>
                          <m:r>
                            <a:rPr lang="de-DE" sz="2000" b="0" i="0" smtClean="0">
                              <a:latin typeface="Cambria Math" panose="02040503050406030204" pitchFamily="18" charset="0"/>
                            </a:rPr>
                            <m:t>1</m:t>
                          </m:r>
                        </m:sub>
                      </m:sSub>
                    </m:oMath>
                  </m:oMathPara>
                </a14:m>
                <a:endParaRPr lang="de-DE" dirty="0"/>
              </a:p>
            </p:txBody>
          </p:sp>
        </mc:Choice>
        <mc:Fallback xmlns="">
          <p:sp>
            <p:nvSpPr>
              <p:cNvPr id="22" name="Textfeld 21">
                <a:extLst>
                  <a:ext uri="{FF2B5EF4-FFF2-40B4-BE49-F238E27FC236}">
                    <a16:creationId xmlns:a16="http://schemas.microsoft.com/office/drawing/2014/main" id="{833EEBE9-D879-4DFA-B65F-5AA30DF59E77}"/>
                  </a:ext>
                </a:extLst>
              </p:cNvPr>
              <p:cNvSpPr txBox="1">
                <a:spLocks noRot="1" noChangeAspect="1" noMove="1" noResize="1" noEditPoints="1" noAdjustHandles="1" noChangeArrowheads="1" noChangeShapeType="1" noTextEdit="1"/>
              </p:cNvSpPr>
              <p:nvPr/>
            </p:nvSpPr>
            <p:spPr>
              <a:xfrm>
                <a:off x="1096314" y="3596789"/>
                <a:ext cx="512466"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06A5D808-56D6-409C-861F-248E7B219276}"/>
                  </a:ext>
                </a:extLst>
              </p:cNvPr>
              <p:cNvSpPr txBox="1"/>
              <p:nvPr/>
            </p:nvSpPr>
            <p:spPr>
              <a:xfrm>
                <a:off x="1096314" y="5582368"/>
                <a:ext cx="5124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𝑥</m:t>
                          </m:r>
                        </m:e>
                        <m:sub>
                          <m:r>
                            <m:rPr>
                              <m:sty m:val="p"/>
                            </m:rPr>
                            <a:rPr lang="de-DE" sz="2000" b="0" i="0" smtClean="0">
                              <a:latin typeface="Cambria Math" panose="02040503050406030204" pitchFamily="18" charset="0"/>
                            </a:rPr>
                            <m:t>n</m:t>
                          </m:r>
                        </m:sub>
                      </m:sSub>
                    </m:oMath>
                  </m:oMathPara>
                </a14:m>
                <a:endParaRPr lang="de-DE" dirty="0"/>
              </a:p>
            </p:txBody>
          </p:sp>
        </mc:Choice>
        <mc:Fallback xmlns="">
          <p:sp>
            <p:nvSpPr>
              <p:cNvPr id="23" name="Textfeld 22">
                <a:extLst>
                  <a:ext uri="{FF2B5EF4-FFF2-40B4-BE49-F238E27FC236}">
                    <a16:creationId xmlns:a16="http://schemas.microsoft.com/office/drawing/2014/main" id="{06A5D808-56D6-409C-861F-248E7B219276}"/>
                  </a:ext>
                </a:extLst>
              </p:cNvPr>
              <p:cNvSpPr txBox="1">
                <a:spLocks noRot="1" noChangeAspect="1" noMove="1" noResize="1" noEditPoints="1" noAdjustHandles="1" noChangeArrowheads="1" noChangeShapeType="1" noTextEdit="1"/>
              </p:cNvSpPr>
              <p:nvPr/>
            </p:nvSpPr>
            <p:spPr>
              <a:xfrm>
                <a:off x="1096314" y="5582368"/>
                <a:ext cx="512466" cy="400110"/>
              </a:xfrm>
              <a:prstGeom prst="rect">
                <a:avLst/>
              </a:prstGeom>
              <a:blipFill>
                <a:blip r:embed="rId9"/>
                <a:stretch>
                  <a:fillRect/>
                </a:stretch>
              </a:blipFill>
            </p:spPr>
            <p:txBody>
              <a:bodyPr/>
              <a:lstStyle/>
              <a:p>
                <a:r>
                  <a:rPr lang="de-DE">
                    <a:noFill/>
                  </a:rPr>
                  <a:t> </a:t>
                </a:r>
              </a:p>
            </p:txBody>
          </p:sp>
        </mc:Fallback>
      </mc:AlternateContent>
      <p:sp>
        <p:nvSpPr>
          <p:cNvPr id="12" name="Textfeld 11">
            <a:extLst>
              <a:ext uri="{FF2B5EF4-FFF2-40B4-BE49-F238E27FC236}">
                <a16:creationId xmlns:a16="http://schemas.microsoft.com/office/drawing/2014/main" id="{5FF541B3-9864-4A9F-957E-C9FDED8D40CA}"/>
              </a:ext>
            </a:extLst>
          </p:cNvPr>
          <p:cNvSpPr txBox="1"/>
          <p:nvPr/>
        </p:nvSpPr>
        <p:spPr>
          <a:xfrm>
            <a:off x="1127818" y="4519518"/>
            <a:ext cx="449458" cy="553998"/>
          </a:xfrm>
          <a:prstGeom prst="rect">
            <a:avLst/>
          </a:prstGeom>
          <a:noFill/>
        </p:spPr>
        <p:txBody>
          <a:bodyPr wrap="square" rtlCol="0">
            <a:spAutoFit/>
          </a:bodyPr>
          <a:lstStyle/>
          <a:p>
            <a:pPr algn="ctr"/>
            <a:r>
              <a:rPr lang="de-DE" sz="1000" b="1" dirty="0">
                <a:latin typeface="Arial Black" panose="020B0A04020102020204" pitchFamily="34" charset="0"/>
              </a:rPr>
              <a:t>.</a:t>
            </a:r>
          </a:p>
          <a:p>
            <a:pPr algn="ctr"/>
            <a:r>
              <a:rPr lang="de-DE" sz="1000" b="1" dirty="0">
                <a:latin typeface="Arial Black" panose="020B0A04020102020204" pitchFamily="34" charset="0"/>
              </a:rPr>
              <a:t>.</a:t>
            </a:r>
          </a:p>
          <a:p>
            <a:pPr algn="ctr"/>
            <a:r>
              <a:rPr lang="de-DE" sz="1000" b="1" dirty="0">
                <a:latin typeface="Arial Black" panose="020B0A04020102020204" pitchFamily="34" charset="0"/>
              </a:rPr>
              <a:t>.</a:t>
            </a:r>
          </a:p>
        </p:txBody>
      </p:sp>
      <p:cxnSp>
        <p:nvCxnSpPr>
          <p:cNvPr id="25" name="Gerade Verbindung mit Pfeil 24">
            <a:extLst>
              <a:ext uri="{FF2B5EF4-FFF2-40B4-BE49-F238E27FC236}">
                <a16:creationId xmlns:a16="http://schemas.microsoft.com/office/drawing/2014/main" id="{A64AD5CD-1D66-42AA-B4CF-8D9C344A9766}"/>
              </a:ext>
            </a:extLst>
          </p:cNvPr>
          <p:cNvCxnSpPr>
            <a:cxnSpLocks/>
            <a:stCxn id="4" idx="6"/>
          </p:cNvCxnSpPr>
          <p:nvPr/>
        </p:nvCxnSpPr>
        <p:spPr>
          <a:xfrm>
            <a:off x="1776568" y="2518469"/>
            <a:ext cx="1989988" cy="999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680585FD-509F-4313-8AB6-31D29F434386}"/>
              </a:ext>
            </a:extLst>
          </p:cNvPr>
          <p:cNvCxnSpPr>
            <a:cxnSpLocks/>
            <a:stCxn id="18" idx="6"/>
            <a:endCxn id="20" idx="2"/>
          </p:cNvCxnSpPr>
          <p:nvPr/>
        </p:nvCxnSpPr>
        <p:spPr>
          <a:xfrm>
            <a:off x="1776567" y="3798689"/>
            <a:ext cx="1926981" cy="12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C2A02700-E745-4C7F-8299-59BA347E7B54}"/>
              </a:ext>
            </a:extLst>
          </p:cNvPr>
          <p:cNvCxnSpPr>
            <a:cxnSpLocks/>
            <a:stCxn id="19" idx="6"/>
          </p:cNvCxnSpPr>
          <p:nvPr/>
        </p:nvCxnSpPr>
        <p:spPr>
          <a:xfrm flipV="1">
            <a:off x="1776567" y="4104923"/>
            <a:ext cx="1989989" cy="1677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CC09AE31-6504-4226-A07D-C004AEFA6DB4}"/>
                  </a:ext>
                </a:extLst>
              </p:cNvPr>
              <p:cNvSpPr txBox="1"/>
              <p:nvPr/>
            </p:nvSpPr>
            <p:spPr>
              <a:xfrm>
                <a:off x="2321168" y="2518469"/>
                <a:ext cx="1214591" cy="428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𝑤</m:t>
                          </m:r>
                        </m:e>
                        <m:sub>
                          <m:r>
                            <a:rPr lang="de-DE" sz="2000" b="0" i="0" smtClean="0">
                              <a:latin typeface="Cambria Math" panose="02040503050406030204" pitchFamily="18" charset="0"/>
                            </a:rPr>
                            <m:t>0</m:t>
                          </m:r>
                          <m:r>
                            <m:rPr>
                              <m:sty m:val="p"/>
                            </m:rPr>
                            <a:rPr lang="de-DE" sz="2000" b="0" i="0" smtClean="0">
                              <a:latin typeface="Cambria Math" panose="02040503050406030204" pitchFamily="18" charset="0"/>
                            </a:rPr>
                            <m:t>j</m:t>
                          </m:r>
                        </m:sub>
                      </m:sSub>
                      <m:r>
                        <a:rPr lang="de-DE" sz="2000" b="0" i="1" smtClean="0">
                          <a:latin typeface="Cambria Math" panose="02040503050406030204" pitchFamily="18" charset="0"/>
                        </a:rPr>
                        <m:t>=</m:t>
                      </m:r>
                      <m:sSub>
                        <m:sSubPr>
                          <m:ctrlPr>
                            <a:rPr lang="de-DE" sz="2000" i="1" dirty="0">
                              <a:latin typeface="Cambria Math" panose="02040503050406030204" pitchFamily="18" charset="0"/>
                            </a:rPr>
                          </m:ctrlPr>
                        </m:sSubPr>
                        <m:e>
                          <m:r>
                            <a:rPr lang="de-DE" sz="2000" i="1" dirty="0">
                              <a:latin typeface="Cambria Math" panose="02040503050406030204" pitchFamily="18" charset="0"/>
                            </a:rPr>
                            <m:t>𝜃</m:t>
                          </m:r>
                        </m:e>
                        <m:sub>
                          <m:r>
                            <a:rPr lang="de-DE" sz="2000" i="1" dirty="0">
                              <a:latin typeface="Cambria Math" panose="02040503050406030204" pitchFamily="18" charset="0"/>
                            </a:rPr>
                            <m:t>𝑗</m:t>
                          </m:r>
                        </m:sub>
                      </m:sSub>
                    </m:oMath>
                  </m:oMathPara>
                </a14:m>
                <a:endParaRPr lang="de-DE" dirty="0"/>
              </a:p>
            </p:txBody>
          </p:sp>
        </mc:Choice>
        <mc:Fallback xmlns="">
          <p:sp>
            <p:nvSpPr>
              <p:cNvPr id="40" name="Textfeld 39">
                <a:extLst>
                  <a:ext uri="{FF2B5EF4-FFF2-40B4-BE49-F238E27FC236}">
                    <a16:creationId xmlns:a16="http://schemas.microsoft.com/office/drawing/2014/main" id="{CC09AE31-6504-4226-A07D-C004AEFA6DB4}"/>
                  </a:ext>
                </a:extLst>
              </p:cNvPr>
              <p:cNvSpPr txBox="1">
                <a:spLocks noRot="1" noChangeAspect="1" noMove="1" noResize="1" noEditPoints="1" noAdjustHandles="1" noChangeArrowheads="1" noChangeShapeType="1" noTextEdit="1"/>
              </p:cNvSpPr>
              <p:nvPr/>
            </p:nvSpPr>
            <p:spPr>
              <a:xfrm>
                <a:off x="2321168" y="2518469"/>
                <a:ext cx="1214591" cy="428515"/>
              </a:xfrm>
              <a:prstGeom prst="rect">
                <a:avLst/>
              </a:prstGeom>
              <a:blipFill>
                <a:blip r:embed="rId10"/>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feld 40">
                <a:extLst>
                  <a:ext uri="{FF2B5EF4-FFF2-40B4-BE49-F238E27FC236}">
                    <a16:creationId xmlns:a16="http://schemas.microsoft.com/office/drawing/2014/main" id="{074D178B-F1F8-45A1-B3A2-268CC0A2F0B1}"/>
                  </a:ext>
                </a:extLst>
              </p:cNvPr>
              <p:cNvSpPr txBox="1"/>
              <p:nvPr/>
            </p:nvSpPr>
            <p:spPr>
              <a:xfrm>
                <a:off x="2321169" y="3393009"/>
                <a:ext cx="803868" cy="428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𝑤</m:t>
                          </m:r>
                        </m:e>
                        <m:sub>
                          <m:r>
                            <a:rPr lang="de-DE" sz="2000" b="0" i="0" smtClean="0">
                              <a:latin typeface="Cambria Math" panose="02040503050406030204" pitchFamily="18" charset="0"/>
                            </a:rPr>
                            <m:t>1</m:t>
                          </m:r>
                          <m:r>
                            <m:rPr>
                              <m:sty m:val="p"/>
                            </m:rPr>
                            <a:rPr lang="de-DE" sz="2000" b="0" i="0" smtClean="0">
                              <a:latin typeface="Cambria Math" panose="02040503050406030204" pitchFamily="18" charset="0"/>
                            </a:rPr>
                            <m:t>j</m:t>
                          </m:r>
                        </m:sub>
                      </m:sSub>
                    </m:oMath>
                  </m:oMathPara>
                </a14:m>
                <a:endParaRPr lang="de-DE" dirty="0"/>
              </a:p>
            </p:txBody>
          </p:sp>
        </mc:Choice>
        <mc:Fallback xmlns="">
          <p:sp>
            <p:nvSpPr>
              <p:cNvPr id="41" name="Textfeld 40">
                <a:extLst>
                  <a:ext uri="{FF2B5EF4-FFF2-40B4-BE49-F238E27FC236}">
                    <a16:creationId xmlns:a16="http://schemas.microsoft.com/office/drawing/2014/main" id="{074D178B-F1F8-45A1-B3A2-268CC0A2F0B1}"/>
                  </a:ext>
                </a:extLst>
              </p:cNvPr>
              <p:cNvSpPr txBox="1">
                <a:spLocks noRot="1" noChangeAspect="1" noMove="1" noResize="1" noEditPoints="1" noAdjustHandles="1" noChangeArrowheads="1" noChangeShapeType="1" noTextEdit="1"/>
              </p:cNvSpPr>
              <p:nvPr/>
            </p:nvSpPr>
            <p:spPr>
              <a:xfrm>
                <a:off x="2321169" y="3393009"/>
                <a:ext cx="803868" cy="428515"/>
              </a:xfrm>
              <a:prstGeom prst="rect">
                <a:avLst/>
              </a:prstGeom>
              <a:blipFill>
                <a:blip r:embed="rId11"/>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feld 41">
                <a:extLst>
                  <a:ext uri="{FF2B5EF4-FFF2-40B4-BE49-F238E27FC236}">
                    <a16:creationId xmlns:a16="http://schemas.microsoft.com/office/drawing/2014/main" id="{E392F0AF-080C-41D4-BFBD-A0FAEA0B6360}"/>
                  </a:ext>
                </a:extLst>
              </p:cNvPr>
              <p:cNvSpPr txBox="1"/>
              <p:nvPr/>
            </p:nvSpPr>
            <p:spPr>
              <a:xfrm>
                <a:off x="2338123" y="5049033"/>
                <a:ext cx="803868" cy="428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𝑤</m:t>
                          </m:r>
                        </m:e>
                        <m:sub>
                          <m:r>
                            <m:rPr>
                              <m:sty m:val="p"/>
                            </m:rPr>
                            <a:rPr lang="de-DE" sz="2000" b="0" i="0" smtClean="0">
                              <a:latin typeface="Cambria Math" panose="02040503050406030204" pitchFamily="18" charset="0"/>
                            </a:rPr>
                            <m:t>nj</m:t>
                          </m:r>
                        </m:sub>
                      </m:sSub>
                    </m:oMath>
                  </m:oMathPara>
                </a14:m>
                <a:endParaRPr lang="de-DE" dirty="0"/>
              </a:p>
            </p:txBody>
          </p:sp>
        </mc:Choice>
        <mc:Fallback xmlns="">
          <p:sp>
            <p:nvSpPr>
              <p:cNvPr id="42" name="Textfeld 41">
                <a:extLst>
                  <a:ext uri="{FF2B5EF4-FFF2-40B4-BE49-F238E27FC236}">
                    <a16:creationId xmlns:a16="http://schemas.microsoft.com/office/drawing/2014/main" id="{E392F0AF-080C-41D4-BFBD-A0FAEA0B6360}"/>
                  </a:ext>
                </a:extLst>
              </p:cNvPr>
              <p:cNvSpPr txBox="1">
                <a:spLocks noRot="1" noChangeAspect="1" noMove="1" noResize="1" noEditPoints="1" noAdjustHandles="1" noChangeArrowheads="1" noChangeShapeType="1" noTextEdit="1"/>
              </p:cNvSpPr>
              <p:nvPr/>
            </p:nvSpPr>
            <p:spPr>
              <a:xfrm>
                <a:off x="2338123" y="5049033"/>
                <a:ext cx="803868" cy="428515"/>
              </a:xfrm>
              <a:prstGeom prst="rect">
                <a:avLst/>
              </a:prstGeom>
              <a:blipFill>
                <a:blip r:embed="rId12"/>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feld 42">
                <a:extLst>
                  <a:ext uri="{FF2B5EF4-FFF2-40B4-BE49-F238E27FC236}">
                    <a16:creationId xmlns:a16="http://schemas.microsoft.com/office/drawing/2014/main" id="{C6FE1CB7-4426-491E-BDC9-D961B631EC65}"/>
                  </a:ext>
                </a:extLst>
              </p:cNvPr>
              <p:cNvSpPr txBox="1"/>
              <p:nvPr/>
            </p:nvSpPr>
            <p:spPr>
              <a:xfrm>
                <a:off x="3915351" y="3597736"/>
                <a:ext cx="10550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800" i="1" dirty="0" smtClean="0">
                          <a:latin typeface="Cambria Math" panose="02040503050406030204" pitchFamily="18" charset="0"/>
                        </a:rPr>
                        <m:t>𝛴</m:t>
                      </m:r>
                    </m:oMath>
                  </m:oMathPara>
                </a14:m>
                <a:endParaRPr lang="de-DE" sz="2800" dirty="0"/>
              </a:p>
            </p:txBody>
          </p:sp>
        </mc:Choice>
        <mc:Fallback xmlns="">
          <p:sp>
            <p:nvSpPr>
              <p:cNvPr id="43" name="Textfeld 42">
                <a:extLst>
                  <a:ext uri="{FF2B5EF4-FFF2-40B4-BE49-F238E27FC236}">
                    <a16:creationId xmlns:a16="http://schemas.microsoft.com/office/drawing/2014/main" id="{C6FE1CB7-4426-491E-BDC9-D961B631EC65}"/>
                  </a:ext>
                </a:extLst>
              </p:cNvPr>
              <p:cNvSpPr txBox="1">
                <a:spLocks noRot="1" noChangeAspect="1" noMove="1" noResize="1" noEditPoints="1" noAdjustHandles="1" noChangeArrowheads="1" noChangeShapeType="1" noTextEdit="1"/>
              </p:cNvSpPr>
              <p:nvPr/>
            </p:nvSpPr>
            <p:spPr>
              <a:xfrm>
                <a:off x="3915351" y="3597736"/>
                <a:ext cx="1055077" cy="523220"/>
              </a:xfrm>
              <a:prstGeom prst="rect">
                <a:avLst/>
              </a:prstGeom>
              <a:blipFill>
                <a:blip r:embed="rId13"/>
                <a:stretch>
                  <a:fillRect/>
                </a:stretch>
              </a:blipFill>
            </p:spPr>
            <p:txBody>
              <a:bodyPr/>
              <a:lstStyle/>
              <a:p>
                <a:r>
                  <a:rPr lang="en-US">
                    <a:noFill/>
                  </a:rPr>
                  <a:t> </a:t>
                </a:r>
              </a:p>
            </p:txBody>
          </p:sp>
        </mc:Fallback>
      </mc:AlternateContent>
      <p:cxnSp>
        <p:nvCxnSpPr>
          <p:cNvPr id="45" name="Gerade Verbindung mit Pfeil 44">
            <a:extLst>
              <a:ext uri="{FF2B5EF4-FFF2-40B4-BE49-F238E27FC236}">
                <a16:creationId xmlns:a16="http://schemas.microsoft.com/office/drawing/2014/main" id="{DAB139B2-0911-42A6-A903-3F69236AAC3B}"/>
              </a:ext>
            </a:extLst>
          </p:cNvPr>
          <p:cNvCxnSpPr>
            <a:cxnSpLocks/>
            <a:stCxn id="20" idx="6"/>
            <a:endCxn id="21" idx="2"/>
          </p:cNvCxnSpPr>
          <p:nvPr/>
        </p:nvCxnSpPr>
        <p:spPr>
          <a:xfrm>
            <a:off x="5245240" y="3811298"/>
            <a:ext cx="1701522" cy="1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feld 47">
                <a:extLst>
                  <a:ext uri="{FF2B5EF4-FFF2-40B4-BE49-F238E27FC236}">
                    <a16:creationId xmlns:a16="http://schemas.microsoft.com/office/drawing/2014/main" id="{419F0828-D2A9-4D8B-972E-163DED4EFCEB}"/>
                  </a:ext>
                </a:extLst>
              </p:cNvPr>
              <p:cNvSpPr txBox="1"/>
              <p:nvPr/>
            </p:nvSpPr>
            <p:spPr>
              <a:xfrm>
                <a:off x="5268240" y="2918009"/>
                <a:ext cx="1655518" cy="1148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de-DE" sz="2000" i="1">
                              <a:latin typeface="Cambria Math" panose="02040503050406030204" pitchFamily="18" charset="0"/>
                            </a:rPr>
                            <m:t>𝜎</m:t>
                          </m:r>
                        </m:e>
                        <m:sub>
                          <m:r>
                            <a:rPr lang="de-DE" sz="2000" b="0" i="1" smtClean="0">
                              <a:latin typeface="Cambria Math" panose="02040503050406030204" pitchFamily="18" charset="0"/>
                            </a:rPr>
                            <m:t>𝑗</m:t>
                          </m:r>
                          <m:r>
                            <a:rPr lang="de-DE" sz="2000" b="0" i="1" smtClean="0">
                              <a:latin typeface="Cambria Math" panose="02040503050406030204" pitchFamily="18" charset="0"/>
                            </a:rPr>
                            <m:t> </m:t>
                          </m:r>
                        </m:sub>
                      </m:sSub>
                      <m:r>
                        <a:rPr lang="de-DE" sz="2000" b="0" i="1" smtClean="0">
                          <a:latin typeface="Cambria Math" panose="02040503050406030204" pitchFamily="18" charset="0"/>
                        </a:rPr>
                        <m:t>=</m:t>
                      </m:r>
                      <m:nary>
                        <m:naryPr>
                          <m:chr m:val="∑"/>
                          <m:limLoc m:val="undOvr"/>
                          <m:grow m:val="on"/>
                          <m:ctrlPr>
                            <a:rPr lang="de-DE" sz="2000" i="1" dirty="0">
                              <a:latin typeface="Cambria Math" panose="02040503050406030204" pitchFamily="18" charset="0"/>
                            </a:rPr>
                          </m:ctrlPr>
                        </m:naryPr>
                        <m:sub>
                          <m:r>
                            <a:rPr lang="de-DE" sz="2000" i="1" dirty="0">
                              <a:latin typeface="Cambria Math" panose="02040503050406030204" pitchFamily="18" charset="0"/>
                            </a:rPr>
                            <m:t>𝑖</m:t>
                          </m:r>
                          <m:r>
                            <a:rPr lang="de-DE" sz="2000" dirty="0">
                              <a:latin typeface="Cambria Math" panose="02040503050406030204" pitchFamily="18" charset="0"/>
                            </a:rPr>
                            <m:t>=</m:t>
                          </m:r>
                          <m:r>
                            <a:rPr lang="de-DE" sz="2000" i="1" dirty="0">
                              <a:latin typeface="Cambria Math" panose="02040503050406030204" pitchFamily="18" charset="0"/>
                            </a:rPr>
                            <m:t>0</m:t>
                          </m:r>
                        </m:sub>
                        <m:sup>
                          <m:r>
                            <a:rPr lang="de-DE" sz="2000" i="1" dirty="0">
                              <a:latin typeface="Cambria Math" panose="02040503050406030204" pitchFamily="18" charset="0"/>
                            </a:rPr>
                            <m:t>𝑛</m:t>
                          </m:r>
                        </m:sup>
                        <m:e>
                          <m:sSub>
                            <m:sSubPr>
                              <m:ctrlPr>
                                <a:rPr lang="de-DE" sz="2000" i="1" dirty="0">
                                  <a:latin typeface="Cambria Math" panose="02040503050406030204" pitchFamily="18" charset="0"/>
                                </a:rPr>
                              </m:ctrlPr>
                            </m:sSubPr>
                            <m:e>
                              <m:r>
                                <a:rPr lang="de-DE" sz="2000" i="1" dirty="0">
                                  <a:latin typeface="Cambria Math" panose="02040503050406030204" pitchFamily="18" charset="0"/>
                                </a:rPr>
                                <m:t>𝑥</m:t>
                              </m:r>
                            </m:e>
                            <m:sub>
                              <m:r>
                                <a:rPr lang="de-DE" sz="2000" i="1" dirty="0">
                                  <a:latin typeface="Cambria Math" panose="02040503050406030204" pitchFamily="18" charset="0"/>
                                </a:rPr>
                                <m:t>𝑖</m:t>
                              </m:r>
                            </m:sub>
                          </m:sSub>
                          <m:sSub>
                            <m:sSubPr>
                              <m:ctrlPr>
                                <a:rPr lang="de-DE" sz="2000" i="1" dirty="0">
                                  <a:latin typeface="Cambria Math" panose="02040503050406030204" pitchFamily="18" charset="0"/>
                                </a:rPr>
                              </m:ctrlPr>
                            </m:sSubPr>
                            <m:e>
                              <m:r>
                                <a:rPr lang="de-DE" sz="2000" i="1" dirty="0">
                                  <a:latin typeface="Cambria Math" panose="02040503050406030204" pitchFamily="18" charset="0"/>
                                </a:rPr>
                                <m:t>𝑤</m:t>
                              </m:r>
                            </m:e>
                            <m:sub>
                              <m:r>
                                <a:rPr lang="de-DE" sz="2000" i="1" dirty="0">
                                  <a:latin typeface="Cambria Math" panose="02040503050406030204" pitchFamily="18" charset="0"/>
                                </a:rPr>
                                <m:t>𝑖𝑗</m:t>
                              </m:r>
                            </m:sub>
                          </m:sSub>
                        </m:e>
                      </m:nary>
                    </m:oMath>
                  </m:oMathPara>
                </a14:m>
                <a:endParaRPr lang="de-DE" sz="2000" dirty="0"/>
              </a:p>
              <a:p>
                <a:endParaRPr lang="de-DE" sz="2000" dirty="0"/>
              </a:p>
            </p:txBody>
          </p:sp>
        </mc:Choice>
        <mc:Fallback xmlns="">
          <p:sp>
            <p:nvSpPr>
              <p:cNvPr id="48" name="Textfeld 47">
                <a:extLst>
                  <a:ext uri="{FF2B5EF4-FFF2-40B4-BE49-F238E27FC236}">
                    <a16:creationId xmlns:a16="http://schemas.microsoft.com/office/drawing/2014/main" id="{419F0828-D2A9-4D8B-972E-163DED4EFCEB}"/>
                  </a:ext>
                </a:extLst>
              </p:cNvPr>
              <p:cNvSpPr txBox="1">
                <a:spLocks noRot="1" noChangeAspect="1" noMove="1" noResize="1" noEditPoints="1" noAdjustHandles="1" noChangeArrowheads="1" noChangeShapeType="1" noTextEdit="1"/>
              </p:cNvSpPr>
              <p:nvPr/>
            </p:nvSpPr>
            <p:spPr>
              <a:xfrm>
                <a:off x="5268240" y="2918009"/>
                <a:ext cx="1655518" cy="114832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38593D5E-389A-40C1-8216-11646328863B}"/>
                  </a:ext>
                </a:extLst>
              </p:cNvPr>
              <p:cNvSpPr txBox="1"/>
              <p:nvPr/>
            </p:nvSpPr>
            <p:spPr>
              <a:xfrm>
                <a:off x="6946287" y="3596789"/>
                <a:ext cx="1541692" cy="446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i="1" dirty="0" smtClean="0">
                          <a:latin typeface="Cambria Math" panose="02040503050406030204" pitchFamily="18" charset="0"/>
                        </a:rPr>
                        <m:t>𝜑</m:t>
                      </m:r>
                      <m:d>
                        <m:dPr>
                          <m:ctrlPr>
                            <a:rPr lang="de-DE" sz="2000" i="1" dirty="0">
                              <a:latin typeface="Cambria Math" panose="02040503050406030204" pitchFamily="18" charset="0"/>
                            </a:rPr>
                          </m:ctrlPr>
                        </m:dPr>
                        <m:e>
                          <m:sSub>
                            <m:sSubPr>
                              <m:ctrlPr>
                                <a:rPr lang="de-DE" sz="2000" i="1" dirty="0">
                                  <a:latin typeface="Cambria Math" panose="02040503050406030204" pitchFamily="18" charset="0"/>
                                </a:rPr>
                              </m:ctrlPr>
                            </m:sSubPr>
                            <m:e>
                              <m:r>
                                <a:rPr lang="de-DE" sz="2000" i="1" dirty="0">
                                  <a:latin typeface="Cambria Math" panose="02040503050406030204" pitchFamily="18" charset="0"/>
                                </a:rPr>
                                <m:t>𝜎</m:t>
                              </m:r>
                            </m:e>
                            <m:sub>
                              <m:r>
                                <a:rPr lang="de-DE" sz="2000" i="1" dirty="0">
                                  <a:latin typeface="Cambria Math" panose="02040503050406030204" pitchFamily="18" charset="0"/>
                                </a:rPr>
                                <m:t>𝑗</m:t>
                              </m:r>
                            </m:sub>
                          </m:sSub>
                        </m:e>
                      </m:d>
                    </m:oMath>
                  </m:oMathPara>
                </a14:m>
                <a:endParaRPr lang="de-DE" sz="2000" dirty="0"/>
              </a:p>
            </p:txBody>
          </p:sp>
        </mc:Choice>
        <mc:Fallback xmlns="">
          <p:sp>
            <p:nvSpPr>
              <p:cNvPr id="55" name="Textfeld 54">
                <a:extLst>
                  <a:ext uri="{FF2B5EF4-FFF2-40B4-BE49-F238E27FC236}">
                    <a16:creationId xmlns:a16="http://schemas.microsoft.com/office/drawing/2014/main" id="{38593D5E-389A-40C1-8216-11646328863B}"/>
                  </a:ext>
                </a:extLst>
              </p:cNvPr>
              <p:cNvSpPr txBox="1">
                <a:spLocks noRot="1" noChangeAspect="1" noMove="1" noResize="1" noEditPoints="1" noAdjustHandles="1" noChangeArrowheads="1" noChangeShapeType="1" noTextEdit="1"/>
              </p:cNvSpPr>
              <p:nvPr/>
            </p:nvSpPr>
            <p:spPr>
              <a:xfrm>
                <a:off x="6946287" y="3596789"/>
                <a:ext cx="1541692" cy="446917"/>
              </a:xfrm>
              <a:prstGeom prst="rect">
                <a:avLst/>
              </a:prstGeom>
              <a:blipFill>
                <a:blip r:embed="rId15"/>
                <a:stretch>
                  <a:fillRect b="-9589"/>
                </a:stretch>
              </a:blipFill>
            </p:spPr>
            <p:txBody>
              <a:bodyPr/>
              <a:lstStyle/>
              <a:p>
                <a:r>
                  <a:rPr lang="en-US">
                    <a:noFill/>
                  </a:rPr>
                  <a:t> </a:t>
                </a:r>
              </a:p>
            </p:txBody>
          </p:sp>
        </mc:Fallback>
      </mc:AlternateContent>
      <p:sp>
        <p:nvSpPr>
          <p:cNvPr id="60" name="Rechteck 59">
            <a:extLst>
              <a:ext uri="{FF2B5EF4-FFF2-40B4-BE49-F238E27FC236}">
                <a16:creationId xmlns:a16="http://schemas.microsoft.com/office/drawing/2014/main" id="{3001DCE3-0290-4ED0-AABD-3F4E48AA4AC5}"/>
              </a:ext>
            </a:extLst>
          </p:cNvPr>
          <p:cNvSpPr/>
          <p:nvPr/>
        </p:nvSpPr>
        <p:spPr>
          <a:xfrm>
            <a:off x="10005122" y="3249621"/>
            <a:ext cx="1258349" cy="1133579"/>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2" name="Gerade Verbindung mit Pfeil 61">
            <a:extLst>
              <a:ext uri="{FF2B5EF4-FFF2-40B4-BE49-F238E27FC236}">
                <a16:creationId xmlns:a16="http://schemas.microsoft.com/office/drawing/2014/main" id="{58B46500-D0B3-426A-9EA7-03C264258576}"/>
              </a:ext>
            </a:extLst>
          </p:cNvPr>
          <p:cNvCxnSpPr>
            <a:cxnSpLocks/>
            <a:stCxn id="21" idx="6"/>
            <a:endCxn id="60" idx="1"/>
          </p:cNvCxnSpPr>
          <p:nvPr/>
        </p:nvCxnSpPr>
        <p:spPr>
          <a:xfrm flipV="1">
            <a:off x="8488454" y="3816411"/>
            <a:ext cx="1516668" cy="5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feld 64">
                <a:extLst>
                  <a:ext uri="{FF2B5EF4-FFF2-40B4-BE49-F238E27FC236}">
                    <a16:creationId xmlns:a16="http://schemas.microsoft.com/office/drawing/2014/main" id="{E851F1ED-A8D2-4187-B929-2A11B9571198}"/>
                  </a:ext>
                </a:extLst>
              </p:cNvPr>
              <p:cNvSpPr txBox="1"/>
              <p:nvPr/>
            </p:nvSpPr>
            <p:spPr>
              <a:xfrm>
                <a:off x="10473514" y="3597815"/>
                <a:ext cx="321563"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2400" i="1" smtClean="0">
                              <a:latin typeface="Cambria Math" panose="02040503050406030204" pitchFamily="18" charset="0"/>
                            </a:rPr>
                          </m:ctrlPr>
                        </m:sSubPr>
                        <m:e>
                          <m:r>
                            <a:rPr lang="de-DE" sz="2400" b="0" i="1" smtClean="0">
                              <a:latin typeface="Cambria Math" panose="02040503050406030204" pitchFamily="18" charset="0"/>
                            </a:rPr>
                            <m:t>𝑜</m:t>
                          </m:r>
                        </m:e>
                        <m:sub>
                          <m:r>
                            <a:rPr lang="de-DE" sz="2400" b="0" i="1" smtClean="0">
                              <a:latin typeface="Cambria Math" panose="02040503050406030204" pitchFamily="18" charset="0"/>
                            </a:rPr>
                            <m:t>𝑗</m:t>
                          </m:r>
                        </m:sub>
                      </m:sSub>
                    </m:oMath>
                  </m:oMathPara>
                </a14:m>
                <a:endParaRPr lang="de-DE" sz="2000" dirty="0"/>
              </a:p>
            </p:txBody>
          </p:sp>
        </mc:Choice>
        <mc:Fallback xmlns="">
          <p:sp>
            <p:nvSpPr>
              <p:cNvPr id="65" name="Textfeld 64">
                <a:extLst>
                  <a:ext uri="{FF2B5EF4-FFF2-40B4-BE49-F238E27FC236}">
                    <a16:creationId xmlns:a16="http://schemas.microsoft.com/office/drawing/2014/main" id="{E851F1ED-A8D2-4187-B929-2A11B9571198}"/>
                  </a:ext>
                </a:extLst>
              </p:cNvPr>
              <p:cNvSpPr txBox="1">
                <a:spLocks noRot="1" noChangeAspect="1" noMove="1" noResize="1" noEditPoints="1" noAdjustHandles="1" noChangeArrowheads="1" noChangeShapeType="1" noTextEdit="1"/>
              </p:cNvSpPr>
              <p:nvPr/>
            </p:nvSpPr>
            <p:spPr>
              <a:xfrm>
                <a:off x="10473514" y="3597815"/>
                <a:ext cx="321563" cy="399084"/>
              </a:xfrm>
              <a:prstGeom prst="rect">
                <a:avLst/>
              </a:prstGeom>
              <a:blipFill>
                <a:blip r:embed="rId18"/>
                <a:stretch>
                  <a:fillRect l="-11321" r="-15094" b="-24242"/>
                </a:stretch>
              </a:blipFill>
            </p:spPr>
            <p:txBody>
              <a:bodyPr/>
              <a:lstStyle/>
              <a:p>
                <a:r>
                  <a:rPr lang="de-DE">
                    <a:noFill/>
                  </a:rPr>
                  <a:t> </a:t>
                </a:r>
              </a:p>
            </p:txBody>
          </p:sp>
        </mc:Fallback>
      </mc:AlternateContent>
      <p:sp>
        <p:nvSpPr>
          <p:cNvPr id="6" name="Textfeld 5">
            <a:extLst>
              <a:ext uri="{FF2B5EF4-FFF2-40B4-BE49-F238E27FC236}">
                <a16:creationId xmlns:a16="http://schemas.microsoft.com/office/drawing/2014/main" id="{F3D1A838-B91C-4160-83F2-ADA7F9CC5221}"/>
              </a:ext>
            </a:extLst>
          </p:cNvPr>
          <p:cNvSpPr txBox="1"/>
          <p:nvPr/>
        </p:nvSpPr>
        <p:spPr>
          <a:xfrm>
            <a:off x="897336" y="1565488"/>
            <a:ext cx="1758462" cy="400110"/>
          </a:xfrm>
          <a:prstGeom prst="rect">
            <a:avLst/>
          </a:prstGeom>
          <a:noFill/>
        </p:spPr>
        <p:txBody>
          <a:bodyPr wrap="square" rtlCol="0">
            <a:spAutoFit/>
          </a:bodyPr>
          <a:lstStyle/>
          <a:p>
            <a:r>
              <a:rPr lang="de-DE" sz="2000" b="1" dirty="0" err="1"/>
              <a:t>inputs</a:t>
            </a:r>
            <a:endParaRPr lang="de-DE" b="1" dirty="0"/>
          </a:p>
        </p:txBody>
      </p:sp>
      <p:sp>
        <p:nvSpPr>
          <p:cNvPr id="36" name="Textfeld 35">
            <a:extLst>
              <a:ext uri="{FF2B5EF4-FFF2-40B4-BE49-F238E27FC236}">
                <a16:creationId xmlns:a16="http://schemas.microsoft.com/office/drawing/2014/main" id="{005178F6-0EE4-4D5A-B5D6-78FA42DE238C}"/>
              </a:ext>
            </a:extLst>
          </p:cNvPr>
          <p:cNvSpPr txBox="1"/>
          <p:nvPr/>
        </p:nvSpPr>
        <p:spPr>
          <a:xfrm>
            <a:off x="2338123" y="1571807"/>
            <a:ext cx="1758462" cy="400110"/>
          </a:xfrm>
          <a:prstGeom prst="rect">
            <a:avLst/>
          </a:prstGeom>
          <a:noFill/>
        </p:spPr>
        <p:txBody>
          <a:bodyPr wrap="square" rtlCol="0">
            <a:spAutoFit/>
          </a:bodyPr>
          <a:lstStyle/>
          <a:p>
            <a:r>
              <a:rPr lang="de-DE" sz="2000" b="1" dirty="0" err="1"/>
              <a:t>weights</a:t>
            </a:r>
            <a:endParaRPr lang="de-DE" b="1" dirty="0"/>
          </a:p>
        </p:txBody>
      </p:sp>
      <p:sp>
        <p:nvSpPr>
          <p:cNvPr id="37" name="Textfeld 36">
            <a:extLst>
              <a:ext uri="{FF2B5EF4-FFF2-40B4-BE49-F238E27FC236}">
                <a16:creationId xmlns:a16="http://schemas.microsoft.com/office/drawing/2014/main" id="{79495E64-A548-4E78-A602-B899396D140F}"/>
              </a:ext>
            </a:extLst>
          </p:cNvPr>
          <p:cNvSpPr txBox="1"/>
          <p:nvPr/>
        </p:nvSpPr>
        <p:spPr>
          <a:xfrm>
            <a:off x="6707117" y="2473408"/>
            <a:ext cx="2359848" cy="400110"/>
          </a:xfrm>
          <a:prstGeom prst="rect">
            <a:avLst/>
          </a:prstGeom>
          <a:noFill/>
        </p:spPr>
        <p:txBody>
          <a:bodyPr wrap="square" rtlCol="0">
            <a:spAutoFit/>
          </a:bodyPr>
          <a:lstStyle/>
          <a:p>
            <a:r>
              <a:rPr lang="de-DE" sz="2000" b="1" dirty="0" err="1"/>
              <a:t>activation</a:t>
            </a:r>
            <a:r>
              <a:rPr lang="de-DE" sz="2000" dirty="0"/>
              <a:t> </a:t>
            </a:r>
            <a:r>
              <a:rPr lang="de-DE" sz="2000" b="1" dirty="0" err="1"/>
              <a:t>function</a:t>
            </a:r>
            <a:endParaRPr lang="de-DE" b="1" dirty="0"/>
          </a:p>
        </p:txBody>
      </p:sp>
      <p:sp>
        <p:nvSpPr>
          <p:cNvPr id="44" name="Textfeld 43">
            <a:extLst>
              <a:ext uri="{FF2B5EF4-FFF2-40B4-BE49-F238E27FC236}">
                <a16:creationId xmlns:a16="http://schemas.microsoft.com/office/drawing/2014/main" id="{5F4B2927-136B-48F7-B200-FC990E7D6BD4}"/>
              </a:ext>
            </a:extLst>
          </p:cNvPr>
          <p:cNvSpPr txBox="1"/>
          <p:nvPr/>
        </p:nvSpPr>
        <p:spPr>
          <a:xfrm>
            <a:off x="10216455" y="2472050"/>
            <a:ext cx="1758462" cy="400110"/>
          </a:xfrm>
          <a:prstGeom prst="rect">
            <a:avLst/>
          </a:prstGeom>
          <a:noFill/>
        </p:spPr>
        <p:txBody>
          <a:bodyPr wrap="square" rtlCol="0">
            <a:spAutoFit/>
          </a:bodyPr>
          <a:lstStyle/>
          <a:p>
            <a:r>
              <a:rPr lang="de-DE" sz="2000" b="1" dirty="0" err="1"/>
              <a:t>output</a:t>
            </a:r>
            <a:endParaRPr lang="de-DE" b="1" dirty="0"/>
          </a:p>
        </p:txBody>
      </p:sp>
      <mc:AlternateContent xmlns:mc="http://schemas.openxmlformats.org/markup-compatibility/2006" xmlns:a14="http://schemas.microsoft.com/office/drawing/2010/main">
        <mc:Choice Requires="a14">
          <p:sp>
            <p:nvSpPr>
              <p:cNvPr id="39" name="Textfeld 38">
                <a:extLst>
                  <a:ext uri="{FF2B5EF4-FFF2-40B4-BE49-F238E27FC236}">
                    <a16:creationId xmlns:a16="http://schemas.microsoft.com/office/drawing/2014/main" id="{BC4BAEEB-8553-45FB-895B-D8B4DACDCCA1}"/>
                  </a:ext>
                </a:extLst>
              </p:cNvPr>
              <p:cNvSpPr txBox="1"/>
              <p:nvPr/>
            </p:nvSpPr>
            <p:spPr>
              <a:xfrm>
                <a:off x="5283237" y="5185509"/>
                <a:ext cx="4933218" cy="913776"/>
              </a:xfrm>
              <a:prstGeom prst="rect">
                <a:avLst/>
              </a:prstGeom>
              <a:noFill/>
            </p:spPr>
            <p:txBody>
              <a:bodyPr wrap="square" rtlCol="0">
                <a:spAutoFit/>
              </a:bodyPr>
              <a:lstStyle/>
              <a:p>
                <a:r>
                  <a:rPr lang="de-DE" dirty="0"/>
                  <a:t>t</a:t>
                </a:r>
                <a:r>
                  <a:rPr lang="en-US" dirty="0" err="1"/>
                  <a:t>reat</a:t>
                </a:r>
                <a:r>
                  <a:rPr lang="en-US" dirty="0"/>
                  <a:t> bias as weight of additional input </a:t>
                </a:r>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0</m:t>
                        </m:r>
                      </m:sub>
                    </m:sSub>
                  </m:oMath>
                </a14:m>
                <a:r>
                  <a:rPr lang="en-US" dirty="0"/>
                  <a:t> = 1</a:t>
                </a:r>
                <a:br>
                  <a:rPr lang="en-US" dirty="0"/>
                </a:br>
                <a:r>
                  <a:rPr lang="en-US" dirty="0">
                    <a:sym typeface="Wingdings" panose="05000000000000000000" pitchFamily="2" charset="2"/>
                  </a:rPr>
                  <a:t> </a:t>
                </a:r>
                <a:r>
                  <a:rPr lang="de-DE" b="1" dirty="0"/>
                  <a:t>Output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𝑜</m:t>
                        </m:r>
                      </m:e>
                      <m:sub>
                        <m:r>
                          <a:rPr lang="en-US" i="1" dirty="0">
                            <a:latin typeface="Cambria Math" panose="02040503050406030204" pitchFamily="18" charset="0"/>
                          </a:rPr>
                          <m:t>𝑗</m:t>
                        </m:r>
                      </m:sub>
                    </m:sSub>
                    <m:r>
                      <a:rPr lang="en-US" dirty="0">
                        <a:latin typeface="Cambria Math" panose="02040503050406030204" pitchFamily="18" charset="0"/>
                      </a:rPr>
                      <m:t>=</m:t>
                    </m:r>
                    <m:r>
                      <a:rPr lang="en-US" i="1" dirty="0">
                        <a:latin typeface="Cambria Math" panose="02040503050406030204" pitchFamily="18" charset="0"/>
                      </a:rPr>
                      <m:t>𝜑</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𝜎</m:t>
                            </m:r>
                          </m:e>
                          <m:sub>
                            <m:r>
                              <a:rPr lang="en-US" i="1" dirty="0">
                                <a:latin typeface="Cambria Math" panose="02040503050406030204" pitchFamily="18" charset="0"/>
                              </a:rPr>
                              <m:t>𝑗</m:t>
                            </m:r>
                          </m:sub>
                        </m:sSub>
                      </m:e>
                    </m:d>
                  </m:oMath>
                </a14:m>
                <a:r>
                  <a:rPr lang="en-US" dirty="0"/>
                  <a:t> = </a:t>
                </a:r>
                <a14:m>
                  <m:oMath xmlns:m="http://schemas.openxmlformats.org/officeDocument/2006/math">
                    <m:r>
                      <a:rPr lang="en-US" i="1" dirty="0">
                        <a:latin typeface="Cambria Math" panose="02040503050406030204" pitchFamily="18" charset="0"/>
                      </a:rPr>
                      <m:t>𝜑</m:t>
                    </m:r>
                    <m:d>
                      <m:dPr>
                        <m:ctrlPr>
                          <a:rPr lang="en-US" i="1" dirty="0">
                            <a:latin typeface="Cambria Math" panose="02040503050406030204" pitchFamily="18" charset="0"/>
                          </a:rPr>
                        </m:ctrlPr>
                      </m:dPr>
                      <m:e>
                        <m:nary>
                          <m:naryPr>
                            <m:chr m:val="∑"/>
                            <m:limLoc m:val="undOvr"/>
                            <m:grow m:val="on"/>
                            <m:ctrlPr>
                              <a:rPr lang="de-DE" i="1" dirty="0">
                                <a:latin typeface="Cambria Math" panose="02040503050406030204" pitchFamily="18" charset="0"/>
                              </a:rPr>
                            </m:ctrlPr>
                          </m:naryPr>
                          <m:sub>
                            <m:r>
                              <a:rPr lang="de-DE" i="1" dirty="0">
                                <a:latin typeface="Cambria Math" panose="02040503050406030204" pitchFamily="18" charset="0"/>
                              </a:rPr>
                              <m:t>𝑖</m:t>
                            </m:r>
                            <m:r>
                              <a:rPr lang="de-DE" dirty="0">
                                <a:latin typeface="Cambria Math" panose="02040503050406030204" pitchFamily="18" charset="0"/>
                              </a:rPr>
                              <m:t>=</m:t>
                            </m:r>
                            <m:r>
                              <a:rPr lang="de-DE" i="1" dirty="0">
                                <a:latin typeface="Cambria Math" panose="02040503050406030204" pitchFamily="18" charset="0"/>
                              </a:rPr>
                              <m:t>0</m:t>
                            </m:r>
                          </m:sub>
                          <m:sup>
                            <m:r>
                              <a:rPr lang="de-DE" i="1" dirty="0">
                                <a:latin typeface="Cambria Math" panose="02040503050406030204" pitchFamily="18" charset="0"/>
                              </a:rPr>
                              <m:t>𝑛</m:t>
                            </m:r>
                          </m:sup>
                          <m:e>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𝑖</m:t>
                                </m:r>
                              </m:sub>
                            </m:sSub>
                            <m:sSub>
                              <m:sSubPr>
                                <m:ctrlPr>
                                  <a:rPr lang="de-DE" i="1" dirty="0">
                                    <a:latin typeface="Cambria Math" panose="02040503050406030204" pitchFamily="18" charset="0"/>
                                  </a:rPr>
                                </m:ctrlPr>
                              </m:sSubPr>
                              <m:e>
                                <m:r>
                                  <a:rPr lang="de-DE" i="1" dirty="0">
                                    <a:latin typeface="Cambria Math" panose="02040503050406030204" pitchFamily="18" charset="0"/>
                                  </a:rPr>
                                  <m:t>𝑤</m:t>
                                </m:r>
                              </m:e>
                              <m:sub>
                                <m:r>
                                  <a:rPr lang="de-DE" i="1" dirty="0">
                                    <a:latin typeface="Cambria Math" panose="02040503050406030204" pitchFamily="18" charset="0"/>
                                  </a:rPr>
                                  <m:t>𝑖</m:t>
                                </m:r>
                                <m:r>
                                  <a:rPr lang="de-DE" b="0" i="1" dirty="0" smtClean="0">
                                    <a:latin typeface="Cambria Math" panose="02040503050406030204" pitchFamily="18" charset="0"/>
                                  </a:rPr>
                                  <m:t>𝑗</m:t>
                                </m:r>
                              </m:sub>
                            </m:sSub>
                          </m:e>
                        </m:nary>
                      </m:e>
                    </m:d>
                  </m:oMath>
                </a14:m>
                <a:endParaRPr lang="en-US" sz="2000" dirty="0"/>
              </a:p>
            </p:txBody>
          </p:sp>
        </mc:Choice>
        <mc:Fallback xmlns="">
          <p:sp>
            <p:nvSpPr>
              <p:cNvPr id="39" name="Textfeld 38">
                <a:extLst>
                  <a:ext uri="{FF2B5EF4-FFF2-40B4-BE49-F238E27FC236}">
                    <a16:creationId xmlns:a16="http://schemas.microsoft.com/office/drawing/2014/main" id="{BC4BAEEB-8553-45FB-895B-D8B4DACDCCA1}"/>
                  </a:ext>
                </a:extLst>
              </p:cNvPr>
              <p:cNvSpPr txBox="1">
                <a:spLocks noRot="1" noChangeAspect="1" noMove="1" noResize="1" noEditPoints="1" noAdjustHandles="1" noChangeArrowheads="1" noChangeShapeType="1" noTextEdit="1"/>
              </p:cNvSpPr>
              <p:nvPr/>
            </p:nvSpPr>
            <p:spPr>
              <a:xfrm>
                <a:off x="5283237" y="5185509"/>
                <a:ext cx="4933218" cy="913776"/>
              </a:xfrm>
              <a:prstGeom prst="rect">
                <a:avLst/>
              </a:prstGeom>
              <a:blipFill>
                <a:blip r:embed="rId19"/>
                <a:stretch>
                  <a:fillRect l="-1112" t="-4000"/>
                </a:stretch>
              </a:blipFill>
            </p:spPr>
            <p:txBody>
              <a:bodyPr/>
              <a:lstStyle/>
              <a:p>
                <a:r>
                  <a:rPr lang="en-US">
                    <a:noFill/>
                  </a:rPr>
                  <a:t> </a:t>
                </a:r>
              </a:p>
            </p:txBody>
          </p:sp>
        </mc:Fallback>
      </mc:AlternateContent>
      <p:sp>
        <p:nvSpPr>
          <p:cNvPr id="46" name="Rechteck 45">
            <a:extLst>
              <a:ext uri="{FF2B5EF4-FFF2-40B4-BE49-F238E27FC236}">
                <a16:creationId xmlns:a16="http://schemas.microsoft.com/office/drawing/2014/main" id="{20C41FC5-04CE-40A9-B354-A18C0AF13FFE}"/>
              </a:ext>
            </a:extLst>
          </p:cNvPr>
          <p:cNvSpPr/>
          <p:nvPr/>
        </p:nvSpPr>
        <p:spPr>
          <a:xfrm>
            <a:off x="5156012" y="5014650"/>
            <a:ext cx="4642629" cy="120556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0295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476"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err="1">
                <a:solidFill>
                  <a:schemeClr val="bg1"/>
                </a:solidFill>
              </a:rPr>
              <a:t>Supervised</a:t>
            </a:r>
            <a:r>
              <a:rPr lang="de-DE" sz="4000" b="1" dirty="0">
                <a:solidFill>
                  <a:schemeClr val="bg1"/>
                </a:solidFill>
              </a:rPr>
              <a:t> Learning</a:t>
            </a:r>
          </a:p>
        </p:txBody>
      </p:sp>
      <p:sp>
        <p:nvSpPr>
          <p:cNvPr id="8" name="Rechteck 7">
            <a:extLst>
              <a:ext uri="{FF2B5EF4-FFF2-40B4-BE49-F238E27FC236}">
                <a16:creationId xmlns:a16="http://schemas.microsoft.com/office/drawing/2014/main" id="{79F49478-CC4B-4E10-B966-E2E41802DA95}"/>
              </a:ext>
            </a:extLst>
          </p:cNvPr>
          <p:cNvSpPr/>
          <p:nvPr/>
        </p:nvSpPr>
        <p:spPr>
          <a:xfrm>
            <a:off x="8872695" y="2994409"/>
            <a:ext cx="1798654"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a:extLst>
              <a:ext uri="{FF2B5EF4-FFF2-40B4-BE49-F238E27FC236}">
                <a16:creationId xmlns:a16="http://schemas.microsoft.com/office/drawing/2014/main" id="{B8CD9FCF-919E-4DFB-9DB3-093B9C1CB9B5}"/>
              </a:ext>
            </a:extLst>
          </p:cNvPr>
          <p:cNvPicPr>
            <a:picLocks noChangeAspect="1"/>
          </p:cNvPicPr>
          <p:nvPr/>
        </p:nvPicPr>
        <p:blipFill rotWithShape="1">
          <a:blip r:embed="rId7">
            <a:extLst>
              <a:ext uri="{28A0092B-C50C-407E-A947-70E740481C1C}">
                <a14:useLocalDpi xmlns:a14="http://schemas.microsoft.com/office/drawing/2010/main" val="0"/>
              </a:ext>
            </a:extLst>
          </a:blip>
          <a:srcRect l="4403" r="4281" b="16819"/>
          <a:stretch/>
        </p:blipFill>
        <p:spPr>
          <a:xfrm>
            <a:off x="79132" y="1693754"/>
            <a:ext cx="7000132" cy="3338146"/>
          </a:xfrm>
          <a:prstGeom prst="rect">
            <a:avLst/>
          </a:prstGeom>
        </p:spPr>
      </p:pic>
      <p:sp>
        <p:nvSpPr>
          <p:cNvPr id="9" name="Textfeld 8">
            <a:extLst>
              <a:ext uri="{FF2B5EF4-FFF2-40B4-BE49-F238E27FC236}">
                <a16:creationId xmlns:a16="http://schemas.microsoft.com/office/drawing/2014/main" id="{79D2E2E8-AA5B-4288-BFD0-E16FAAB75B29}"/>
              </a:ext>
            </a:extLst>
          </p:cNvPr>
          <p:cNvSpPr txBox="1"/>
          <p:nvPr/>
        </p:nvSpPr>
        <p:spPr>
          <a:xfrm>
            <a:off x="238341" y="5298457"/>
            <a:ext cx="1282211" cy="369332"/>
          </a:xfrm>
          <a:prstGeom prst="rect">
            <a:avLst/>
          </a:prstGeom>
          <a:noFill/>
        </p:spPr>
        <p:txBody>
          <a:bodyPr wrap="square" rtlCol="0">
            <a:spAutoFit/>
          </a:bodyPr>
          <a:lstStyle/>
          <a:p>
            <a:r>
              <a:rPr lang="de-DE" dirty="0" err="1"/>
              <a:t>input</a:t>
            </a:r>
            <a:r>
              <a:rPr lang="de-DE" dirty="0"/>
              <a:t> </a:t>
            </a:r>
          </a:p>
        </p:txBody>
      </p:sp>
      <p:sp>
        <p:nvSpPr>
          <p:cNvPr id="14" name="Textfeld 13">
            <a:extLst>
              <a:ext uri="{FF2B5EF4-FFF2-40B4-BE49-F238E27FC236}">
                <a16:creationId xmlns:a16="http://schemas.microsoft.com/office/drawing/2014/main" id="{11DA3A5F-AE1D-4948-8E43-36E081449454}"/>
              </a:ext>
            </a:extLst>
          </p:cNvPr>
          <p:cNvSpPr txBox="1"/>
          <p:nvPr/>
        </p:nvSpPr>
        <p:spPr>
          <a:xfrm>
            <a:off x="3143750" y="5298457"/>
            <a:ext cx="1282211" cy="369332"/>
          </a:xfrm>
          <a:prstGeom prst="rect">
            <a:avLst/>
          </a:prstGeom>
          <a:noFill/>
        </p:spPr>
        <p:txBody>
          <a:bodyPr wrap="square" rtlCol="0">
            <a:spAutoFit/>
          </a:bodyPr>
          <a:lstStyle/>
          <a:p>
            <a:r>
              <a:rPr lang="de-DE" dirty="0" err="1"/>
              <a:t>hidden</a:t>
            </a:r>
            <a:r>
              <a:rPr lang="de-DE" dirty="0"/>
              <a:t> </a:t>
            </a:r>
          </a:p>
        </p:txBody>
      </p:sp>
      <p:sp>
        <p:nvSpPr>
          <p:cNvPr id="18" name="Textfeld 17">
            <a:extLst>
              <a:ext uri="{FF2B5EF4-FFF2-40B4-BE49-F238E27FC236}">
                <a16:creationId xmlns:a16="http://schemas.microsoft.com/office/drawing/2014/main" id="{5CC9E904-7183-4538-B4DE-0EE3F3419D90}"/>
              </a:ext>
            </a:extLst>
          </p:cNvPr>
          <p:cNvSpPr txBox="1"/>
          <p:nvPr/>
        </p:nvSpPr>
        <p:spPr>
          <a:xfrm>
            <a:off x="6049159" y="5298457"/>
            <a:ext cx="1282211" cy="369332"/>
          </a:xfrm>
          <a:prstGeom prst="rect">
            <a:avLst/>
          </a:prstGeom>
          <a:noFill/>
        </p:spPr>
        <p:txBody>
          <a:bodyPr wrap="square" rtlCol="0">
            <a:spAutoFit/>
          </a:bodyPr>
          <a:lstStyle/>
          <a:p>
            <a:r>
              <a:rPr lang="de-DE" dirty="0" err="1"/>
              <a:t>output</a:t>
            </a:r>
            <a:r>
              <a:rPr lang="de-DE" dirty="0"/>
              <a:t> </a:t>
            </a:r>
          </a:p>
        </p:txBody>
      </p:sp>
      <p:sp>
        <p:nvSpPr>
          <p:cNvPr id="12" name="Textfeld 11">
            <a:extLst>
              <a:ext uri="{FF2B5EF4-FFF2-40B4-BE49-F238E27FC236}">
                <a16:creationId xmlns:a16="http://schemas.microsoft.com/office/drawing/2014/main" id="{89988E2F-1352-43EF-A70A-3B86F8BD82B8}"/>
              </a:ext>
            </a:extLst>
          </p:cNvPr>
          <p:cNvSpPr txBox="1"/>
          <p:nvPr/>
        </p:nvSpPr>
        <p:spPr>
          <a:xfrm>
            <a:off x="2057641" y="5816797"/>
            <a:ext cx="3454427" cy="307777"/>
          </a:xfrm>
          <a:prstGeom prst="rect">
            <a:avLst/>
          </a:prstGeom>
          <a:noFill/>
        </p:spPr>
        <p:txBody>
          <a:bodyPr wrap="square" rtlCol="0">
            <a:spAutoFit/>
          </a:bodyPr>
          <a:lstStyle/>
          <a:p>
            <a:r>
              <a:rPr lang="de-DE" sz="1400" dirty="0">
                <a:solidFill>
                  <a:schemeClr val="tx1">
                    <a:lumMod val="50000"/>
                    <a:lumOff val="50000"/>
                  </a:schemeClr>
                </a:solidFill>
              </a:rPr>
              <a:t>Figure 7 | Feed Forward </a:t>
            </a:r>
            <a:r>
              <a:rPr lang="de-DE" sz="1400" dirty="0" err="1">
                <a:solidFill>
                  <a:schemeClr val="tx1">
                    <a:lumMod val="50000"/>
                    <a:lumOff val="50000"/>
                  </a:schemeClr>
                </a:solidFill>
              </a:rPr>
              <a:t>Neural</a:t>
            </a:r>
            <a:r>
              <a:rPr lang="de-DE" sz="1400" dirty="0">
                <a:solidFill>
                  <a:schemeClr val="tx1">
                    <a:lumMod val="50000"/>
                    <a:lumOff val="50000"/>
                  </a:schemeClr>
                </a:solidFill>
              </a:rPr>
              <a:t> Network</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3737534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5342"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err="1">
                <a:solidFill>
                  <a:schemeClr val="bg1"/>
                </a:solidFill>
              </a:rPr>
              <a:t>Supervised</a:t>
            </a:r>
            <a:r>
              <a:rPr lang="de-DE" sz="4000" b="1" dirty="0">
                <a:solidFill>
                  <a:schemeClr val="bg1"/>
                </a:solidFill>
              </a:rPr>
              <a:t> Learning</a:t>
            </a:r>
          </a:p>
        </p:txBody>
      </p:sp>
      <p:sp>
        <p:nvSpPr>
          <p:cNvPr id="8" name="Rechteck 7">
            <a:extLst>
              <a:ext uri="{FF2B5EF4-FFF2-40B4-BE49-F238E27FC236}">
                <a16:creationId xmlns:a16="http://schemas.microsoft.com/office/drawing/2014/main" id="{79F49478-CC4B-4E10-B966-E2E41802DA95}"/>
              </a:ext>
            </a:extLst>
          </p:cNvPr>
          <p:cNvSpPr/>
          <p:nvPr/>
        </p:nvSpPr>
        <p:spPr>
          <a:xfrm>
            <a:off x="8872695" y="3275755"/>
            <a:ext cx="1798654"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a:extLst>
              <a:ext uri="{FF2B5EF4-FFF2-40B4-BE49-F238E27FC236}">
                <a16:creationId xmlns:a16="http://schemas.microsoft.com/office/drawing/2014/main" id="{B8CD9FCF-919E-4DFB-9DB3-093B9C1CB9B5}"/>
              </a:ext>
            </a:extLst>
          </p:cNvPr>
          <p:cNvPicPr>
            <a:picLocks noChangeAspect="1"/>
          </p:cNvPicPr>
          <p:nvPr/>
        </p:nvPicPr>
        <p:blipFill rotWithShape="1">
          <a:blip r:embed="rId7">
            <a:extLst>
              <a:ext uri="{28A0092B-C50C-407E-A947-70E740481C1C}">
                <a14:useLocalDpi xmlns:a14="http://schemas.microsoft.com/office/drawing/2010/main" val="0"/>
              </a:ext>
            </a:extLst>
          </a:blip>
          <a:srcRect l="4403" r="4281" b="16819"/>
          <a:stretch/>
        </p:blipFill>
        <p:spPr>
          <a:xfrm>
            <a:off x="79132" y="1693754"/>
            <a:ext cx="7000132" cy="3338146"/>
          </a:xfrm>
          <a:prstGeom prst="rect">
            <a:avLst/>
          </a:prstGeom>
        </p:spPr>
      </p:pic>
      <p:sp>
        <p:nvSpPr>
          <p:cNvPr id="9" name="Textfeld 8">
            <a:extLst>
              <a:ext uri="{FF2B5EF4-FFF2-40B4-BE49-F238E27FC236}">
                <a16:creationId xmlns:a16="http://schemas.microsoft.com/office/drawing/2014/main" id="{79D2E2E8-AA5B-4288-BFD0-E16FAAB75B29}"/>
              </a:ext>
            </a:extLst>
          </p:cNvPr>
          <p:cNvSpPr txBox="1"/>
          <p:nvPr/>
        </p:nvSpPr>
        <p:spPr>
          <a:xfrm>
            <a:off x="238341" y="5298457"/>
            <a:ext cx="1282211" cy="369332"/>
          </a:xfrm>
          <a:prstGeom prst="rect">
            <a:avLst/>
          </a:prstGeom>
          <a:noFill/>
        </p:spPr>
        <p:txBody>
          <a:bodyPr wrap="square" rtlCol="0">
            <a:spAutoFit/>
          </a:bodyPr>
          <a:lstStyle/>
          <a:p>
            <a:r>
              <a:rPr lang="de-DE" dirty="0" err="1"/>
              <a:t>input</a:t>
            </a:r>
            <a:r>
              <a:rPr lang="de-DE" dirty="0"/>
              <a:t> </a:t>
            </a:r>
          </a:p>
        </p:txBody>
      </p:sp>
      <p:sp>
        <p:nvSpPr>
          <p:cNvPr id="14" name="Textfeld 13">
            <a:extLst>
              <a:ext uri="{FF2B5EF4-FFF2-40B4-BE49-F238E27FC236}">
                <a16:creationId xmlns:a16="http://schemas.microsoft.com/office/drawing/2014/main" id="{11DA3A5F-AE1D-4948-8E43-36E081449454}"/>
              </a:ext>
            </a:extLst>
          </p:cNvPr>
          <p:cNvSpPr txBox="1"/>
          <p:nvPr/>
        </p:nvSpPr>
        <p:spPr>
          <a:xfrm>
            <a:off x="3143750" y="5298457"/>
            <a:ext cx="1282211" cy="369332"/>
          </a:xfrm>
          <a:prstGeom prst="rect">
            <a:avLst/>
          </a:prstGeom>
          <a:noFill/>
        </p:spPr>
        <p:txBody>
          <a:bodyPr wrap="square" rtlCol="0">
            <a:spAutoFit/>
          </a:bodyPr>
          <a:lstStyle/>
          <a:p>
            <a:r>
              <a:rPr lang="de-DE" dirty="0" err="1"/>
              <a:t>hidden</a:t>
            </a:r>
            <a:r>
              <a:rPr lang="de-DE" dirty="0"/>
              <a:t> </a:t>
            </a:r>
          </a:p>
        </p:txBody>
      </p:sp>
      <p:sp>
        <p:nvSpPr>
          <p:cNvPr id="18" name="Textfeld 17">
            <a:extLst>
              <a:ext uri="{FF2B5EF4-FFF2-40B4-BE49-F238E27FC236}">
                <a16:creationId xmlns:a16="http://schemas.microsoft.com/office/drawing/2014/main" id="{5CC9E904-7183-4538-B4DE-0EE3F3419D90}"/>
              </a:ext>
            </a:extLst>
          </p:cNvPr>
          <p:cNvSpPr txBox="1"/>
          <p:nvPr/>
        </p:nvSpPr>
        <p:spPr>
          <a:xfrm>
            <a:off x="6049159" y="5298457"/>
            <a:ext cx="1282211" cy="369332"/>
          </a:xfrm>
          <a:prstGeom prst="rect">
            <a:avLst/>
          </a:prstGeom>
          <a:noFill/>
        </p:spPr>
        <p:txBody>
          <a:bodyPr wrap="square" rtlCol="0">
            <a:spAutoFit/>
          </a:bodyPr>
          <a:lstStyle/>
          <a:p>
            <a:r>
              <a:rPr lang="de-DE" dirty="0" err="1"/>
              <a:t>output</a:t>
            </a:r>
            <a:r>
              <a:rPr lang="de-DE" dirty="0"/>
              <a:t> </a:t>
            </a:r>
          </a:p>
        </p:txBody>
      </p:sp>
      <p:sp>
        <p:nvSpPr>
          <p:cNvPr id="2" name="Textfeld 1">
            <a:extLst>
              <a:ext uri="{FF2B5EF4-FFF2-40B4-BE49-F238E27FC236}">
                <a16:creationId xmlns:a16="http://schemas.microsoft.com/office/drawing/2014/main" id="{3A30E80C-4BE3-4047-9B3D-27B1DF83F62E}"/>
              </a:ext>
            </a:extLst>
          </p:cNvPr>
          <p:cNvSpPr txBox="1"/>
          <p:nvPr/>
        </p:nvSpPr>
        <p:spPr>
          <a:xfrm>
            <a:off x="7618380" y="2332845"/>
            <a:ext cx="4395523" cy="247760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de-DE" dirty="0" err="1"/>
              <a:t>labeled</a:t>
            </a:r>
            <a:r>
              <a:rPr lang="de-DE" dirty="0"/>
              <a:t> </a:t>
            </a:r>
            <a:r>
              <a:rPr lang="de-DE" dirty="0" err="1"/>
              <a:t>inputs</a:t>
            </a:r>
            <a:endParaRPr lang="de-DE" dirty="0"/>
          </a:p>
          <a:p>
            <a:pPr marL="342900" indent="-342900">
              <a:lnSpc>
                <a:spcPct val="150000"/>
              </a:lnSpc>
              <a:buFont typeface="Arial" panose="020B0604020202020204" pitchFamily="34" charset="0"/>
              <a:buChar char="•"/>
            </a:pPr>
            <a:r>
              <a:rPr lang="de-DE" dirty="0" err="1"/>
              <a:t>weights</a:t>
            </a:r>
            <a:r>
              <a:rPr lang="de-DE" dirty="0"/>
              <a:t> </a:t>
            </a:r>
            <a:r>
              <a:rPr lang="de-DE" dirty="0" err="1"/>
              <a:t>initialized</a:t>
            </a:r>
            <a:r>
              <a:rPr lang="de-DE" dirty="0"/>
              <a:t> </a:t>
            </a:r>
            <a:r>
              <a:rPr lang="de-DE" dirty="0" err="1"/>
              <a:t>randomly</a:t>
            </a:r>
            <a:endParaRPr lang="de-DE" dirty="0"/>
          </a:p>
          <a:p>
            <a:pPr marL="342900" indent="-342900">
              <a:lnSpc>
                <a:spcPct val="150000"/>
              </a:lnSpc>
              <a:buFont typeface="Arial" panose="020B0604020202020204" pitchFamily="34" charset="0"/>
              <a:buChar char="•"/>
            </a:pPr>
            <a:r>
              <a:rPr lang="de-DE" dirty="0" err="1"/>
              <a:t>if</a:t>
            </a:r>
            <a:r>
              <a:rPr lang="de-DE" dirty="0"/>
              <a:t> </a:t>
            </a:r>
            <a:r>
              <a:rPr lang="de-DE" dirty="0" err="1"/>
              <a:t>output</a:t>
            </a:r>
            <a:r>
              <a:rPr lang="de-DE" dirty="0"/>
              <a:t> </a:t>
            </a:r>
            <a:r>
              <a:rPr lang="de-DE" dirty="0" err="1"/>
              <a:t>does</a:t>
            </a:r>
            <a:r>
              <a:rPr lang="de-DE" dirty="0"/>
              <a:t> not </a:t>
            </a:r>
            <a:r>
              <a:rPr lang="de-DE" dirty="0" err="1"/>
              <a:t>match</a:t>
            </a:r>
            <a:r>
              <a:rPr lang="de-DE" dirty="0"/>
              <a:t> </a:t>
            </a:r>
            <a:r>
              <a:rPr lang="de-DE" dirty="0" err="1"/>
              <a:t>input</a:t>
            </a:r>
            <a:r>
              <a:rPr lang="de-DE" dirty="0"/>
              <a:t> </a:t>
            </a:r>
            <a:r>
              <a:rPr lang="de-DE" dirty="0" err="1"/>
              <a:t>label</a:t>
            </a:r>
            <a:r>
              <a:rPr lang="de-DE" dirty="0"/>
              <a:t>:</a:t>
            </a:r>
            <a:br>
              <a:rPr lang="de-DE" dirty="0"/>
            </a:br>
            <a:r>
              <a:rPr lang="de-DE" dirty="0"/>
              <a:t>	</a:t>
            </a:r>
            <a:r>
              <a:rPr lang="de-DE" dirty="0" err="1"/>
              <a:t>change</a:t>
            </a:r>
            <a:r>
              <a:rPr lang="de-DE" dirty="0"/>
              <a:t> </a:t>
            </a:r>
            <a:r>
              <a:rPr lang="de-DE" dirty="0" err="1"/>
              <a:t>weights</a:t>
            </a:r>
            <a:endParaRPr lang="de-DE" dirty="0"/>
          </a:p>
          <a:p>
            <a:pPr marL="342900" indent="-342900">
              <a:lnSpc>
                <a:spcPct val="150000"/>
              </a:lnSpc>
              <a:buFont typeface="Arial" panose="020B0604020202020204" pitchFamily="34" charset="0"/>
              <a:buChar char="•"/>
            </a:pPr>
            <a:r>
              <a:rPr lang="de-DE" dirty="0" err="1"/>
              <a:t>repeat</a:t>
            </a:r>
            <a:r>
              <a:rPr lang="de-DE" dirty="0"/>
              <a:t> </a:t>
            </a:r>
            <a:r>
              <a:rPr lang="de-DE" dirty="0" err="1"/>
              <a:t>until</a:t>
            </a:r>
            <a:r>
              <a:rPr lang="de-DE" dirty="0"/>
              <a:t> </a:t>
            </a:r>
            <a:r>
              <a:rPr lang="de-DE" dirty="0" err="1"/>
              <a:t>stopping</a:t>
            </a:r>
            <a:r>
              <a:rPr lang="de-DE" dirty="0"/>
              <a:t> </a:t>
            </a:r>
            <a:r>
              <a:rPr lang="de-DE" dirty="0" err="1"/>
              <a:t>criterion</a:t>
            </a:r>
            <a:r>
              <a:rPr lang="de-DE" dirty="0"/>
              <a:t> </a:t>
            </a:r>
            <a:r>
              <a:rPr lang="de-DE" dirty="0" err="1"/>
              <a:t>is</a:t>
            </a:r>
            <a:r>
              <a:rPr lang="de-DE" dirty="0"/>
              <a:t> </a:t>
            </a:r>
            <a:r>
              <a:rPr lang="de-DE" dirty="0" err="1"/>
              <a:t>satisfied</a:t>
            </a:r>
            <a:endParaRPr lang="de-DE" dirty="0"/>
          </a:p>
          <a:p>
            <a:endParaRPr lang="de-DE" sz="2000" dirty="0"/>
          </a:p>
        </p:txBody>
      </p:sp>
      <p:sp>
        <p:nvSpPr>
          <p:cNvPr id="5" name="Rechteck 4">
            <a:extLst>
              <a:ext uri="{FF2B5EF4-FFF2-40B4-BE49-F238E27FC236}">
                <a16:creationId xmlns:a16="http://schemas.microsoft.com/office/drawing/2014/main" id="{2E17AE85-CF01-4686-8F5E-5E6CEC542952}"/>
              </a:ext>
            </a:extLst>
          </p:cNvPr>
          <p:cNvSpPr/>
          <p:nvPr/>
        </p:nvSpPr>
        <p:spPr>
          <a:xfrm>
            <a:off x="7530141" y="2223460"/>
            <a:ext cx="4483762" cy="2456116"/>
          </a:xfrm>
          <a:prstGeom prst="rect">
            <a:avLst/>
          </a:prstGeom>
          <a:noFill/>
          <a:ln w="28575">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9" name="Textfeld 18">
            <a:extLst>
              <a:ext uri="{FF2B5EF4-FFF2-40B4-BE49-F238E27FC236}">
                <a16:creationId xmlns:a16="http://schemas.microsoft.com/office/drawing/2014/main" id="{8AB57BC9-E777-45F8-9FAA-A7194AB0EC8F}"/>
              </a:ext>
            </a:extLst>
          </p:cNvPr>
          <p:cNvSpPr txBox="1"/>
          <p:nvPr/>
        </p:nvSpPr>
        <p:spPr>
          <a:xfrm>
            <a:off x="2057641" y="5816797"/>
            <a:ext cx="3454427" cy="307777"/>
          </a:xfrm>
          <a:prstGeom prst="rect">
            <a:avLst/>
          </a:prstGeom>
          <a:noFill/>
        </p:spPr>
        <p:txBody>
          <a:bodyPr wrap="square" rtlCol="0">
            <a:spAutoFit/>
          </a:bodyPr>
          <a:lstStyle/>
          <a:p>
            <a:r>
              <a:rPr lang="de-DE" sz="1400" dirty="0">
                <a:solidFill>
                  <a:schemeClr val="tx1">
                    <a:lumMod val="50000"/>
                    <a:lumOff val="50000"/>
                  </a:schemeClr>
                </a:solidFill>
              </a:rPr>
              <a:t>Figure 7 | Feed Forward </a:t>
            </a:r>
            <a:r>
              <a:rPr lang="de-DE" sz="1400" dirty="0" err="1">
                <a:solidFill>
                  <a:schemeClr val="tx1">
                    <a:lumMod val="50000"/>
                    <a:lumOff val="50000"/>
                  </a:schemeClr>
                </a:solidFill>
              </a:rPr>
              <a:t>Neural</a:t>
            </a:r>
            <a:r>
              <a:rPr lang="de-DE" sz="1400" dirty="0">
                <a:solidFill>
                  <a:schemeClr val="tx1">
                    <a:lumMod val="50000"/>
                    <a:lumOff val="50000"/>
                  </a:schemeClr>
                </a:solidFill>
              </a:rPr>
              <a:t> Network</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2672551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ext uri="{D42A27DB-BD31-4B8C-83A1-F6EECF244321}">
                <p14:modId xmlns:p14="http://schemas.microsoft.com/office/powerpoint/2010/main" val="946621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506"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a:solidFill>
                  <a:schemeClr val="bg1"/>
                </a:solidFill>
              </a:rPr>
              <a:t>Backpropagation</a:t>
            </a:r>
          </a:p>
        </p:txBody>
      </p:sp>
      <p:sp>
        <p:nvSpPr>
          <p:cNvPr id="8" name="Rechteck 7">
            <a:extLst>
              <a:ext uri="{FF2B5EF4-FFF2-40B4-BE49-F238E27FC236}">
                <a16:creationId xmlns:a16="http://schemas.microsoft.com/office/drawing/2014/main" id="{79F49478-CC4B-4E10-B966-E2E41802DA95}"/>
              </a:ext>
            </a:extLst>
          </p:cNvPr>
          <p:cNvSpPr/>
          <p:nvPr/>
        </p:nvSpPr>
        <p:spPr>
          <a:xfrm>
            <a:off x="8872695" y="2994409"/>
            <a:ext cx="1798654"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9255B611-A86B-427D-B654-8A42B5AAA3BD}"/>
                  </a:ext>
                </a:extLst>
              </p:cNvPr>
              <p:cNvSpPr txBox="1"/>
              <p:nvPr/>
            </p:nvSpPr>
            <p:spPr>
              <a:xfrm>
                <a:off x="249763" y="1206520"/>
                <a:ext cx="4913908" cy="46416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b="1" dirty="0" err="1"/>
                  <a:t>inputs</a:t>
                </a:r>
                <a:r>
                  <a:rPr lang="de-DE" dirty="0"/>
                  <a:t>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smtClean="0">
                            <a:latin typeface="Cambria Math" panose="02040503050406030204" pitchFamily="18" charset="0"/>
                          </a:rPr>
                          <m:t>𝑖</m:t>
                        </m:r>
                      </m:sub>
                    </m:sSub>
                  </m:oMath>
                </a14:m>
                <a:endParaRPr lang="de-DE" dirty="0"/>
              </a:p>
              <a:p>
                <a:pPr marL="285750" indent="-285750">
                  <a:lnSpc>
                    <a:spcPct val="150000"/>
                  </a:lnSpc>
                  <a:buFont typeface="Arial" panose="020B0604020202020204" pitchFamily="34" charset="0"/>
                  <a:buChar char="•"/>
                </a:pPr>
                <a:r>
                  <a:rPr lang="de-DE" b="1" dirty="0" err="1"/>
                  <a:t>weights</a:t>
                </a:r>
                <a:r>
                  <a:rPr lang="de-DE" dirty="0"/>
                  <a:t> </a:t>
                </a:r>
                <a14:m>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𝑤</m:t>
                        </m:r>
                      </m:e>
                      <m:sub>
                        <m:r>
                          <a:rPr lang="de-DE" b="0" i="1" dirty="0" smtClean="0">
                            <a:latin typeface="Cambria Math" panose="02040503050406030204" pitchFamily="18" charset="0"/>
                          </a:rPr>
                          <m:t>𝑖𝑗</m:t>
                        </m:r>
                      </m:sub>
                    </m:sSub>
                  </m:oMath>
                </a14:m>
                <a:endParaRPr lang="de-DE" dirty="0"/>
              </a:p>
              <a:p>
                <a:pPr marL="285750" indent="-285750">
                  <a:lnSpc>
                    <a:spcPct val="150000"/>
                  </a:lnSpc>
                  <a:buFont typeface="Arial" panose="020B0604020202020204" pitchFamily="34" charset="0"/>
                  <a:buChar char="•"/>
                </a:pPr>
                <a:r>
                  <a:rPr lang="de-DE" b="1" dirty="0" err="1"/>
                  <a:t>summed</a:t>
                </a:r>
                <a:r>
                  <a:rPr lang="de-DE" b="1" dirty="0"/>
                  <a:t>, </a:t>
                </a:r>
                <a:r>
                  <a:rPr lang="de-DE" b="1" dirty="0" err="1"/>
                  <a:t>weighted</a:t>
                </a:r>
                <a:r>
                  <a:rPr lang="de-DE" b="1" dirty="0"/>
                  <a:t> </a:t>
                </a:r>
                <a:r>
                  <a:rPr lang="de-DE" b="1" dirty="0" err="1"/>
                  <a:t>inputs</a:t>
                </a:r>
                <a:r>
                  <a:rPr lang="de-DE" b="1" dirty="0"/>
                  <a:t> </a:t>
                </a:r>
                <a14:m>
                  <m:oMath xmlns:m="http://schemas.openxmlformats.org/officeDocument/2006/math">
                    <m:sSub>
                      <m:sSubPr>
                        <m:ctrlPr>
                          <a:rPr lang="de-DE" i="1" dirty="0" smtClean="0">
                            <a:latin typeface="Cambria Math" panose="02040503050406030204" pitchFamily="18" charset="0"/>
                          </a:rPr>
                        </m:ctrlPr>
                      </m:sSubPr>
                      <m:e>
                        <m:r>
                          <a:rPr lang="de-DE" i="1" dirty="0" smtClean="0">
                            <a:latin typeface="Cambria Math" panose="02040503050406030204" pitchFamily="18" charset="0"/>
                          </a:rPr>
                          <m:t>𝜎</m:t>
                        </m:r>
                      </m:e>
                      <m:sub>
                        <m:r>
                          <a:rPr lang="de-DE" i="1" dirty="0" smtClean="0">
                            <a:latin typeface="Cambria Math" panose="02040503050406030204" pitchFamily="18" charset="0"/>
                          </a:rPr>
                          <m:t>𝑗</m:t>
                        </m:r>
                      </m:sub>
                    </m:sSub>
                    <m:r>
                      <a:rPr lang="de-DE" i="0" dirty="0" smtClean="0">
                        <a:latin typeface="Cambria Math" panose="02040503050406030204" pitchFamily="18" charset="0"/>
                      </a:rPr>
                      <m:t>=</m:t>
                    </m:r>
                    <m:nary>
                      <m:naryPr>
                        <m:chr m:val="∑"/>
                        <m:limLoc m:val="undOvr"/>
                        <m:grow m:val="on"/>
                        <m:ctrlPr>
                          <a:rPr lang="de-DE" i="1" dirty="0" smtClean="0">
                            <a:latin typeface="Cambria Math" panose="02040503050406030204" pitchFamily="18" charset="0"/>
                          </a:rPr>
                        </m:ctrlPr>
                      </m:naryPr>
                      <m:sub>
                        <m:r>
                          <a:rPr lang="de-DE" i="1" dirty="0">
                            <a:latin typeface="Cambria Math" panose="02040503050406030204" pitchFamily="18" charset="0"/>
                          </a:rPr>
                          <m:t>𝑖</m:t>
                        </m:r>
                        <m:r>
                          <a:rPr lang="de-DE" dirty="0">
                            <a:latin typeface="Cambria Math" panose="02040503050406030204" pitchFamily="18" charset="0"/>
                          </a:rPr>
                          <m:t>=</m:t>
                        </m:r>
                        <m:r>
                          <a:rPr lang="de-DE" b="0" i="1" dirty="0" smtClean="0">
                            <a:latin typeface="Cambria Math" panose="02040503050406030204" pitchFamily="18" charset="0"/>
                          </a:rPr>
                          <m:t>0</m:t>
                        </m:r>
                      </m:sub>
                      <m:sup>
                        <m:r>
                          <a:rPr lang="de-DE" i="1" dirty="0">
                            <a:latin typeface="Cambria Math" panose="02040503050406030204" pitchFamily="18" charset="0"/>
                          </a:rPr>
                          <m:t>𝑛</m:t>
                        </m:r>
                      </m:sup>
                      <m:e>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𝑖</m:t>
                            </m:r>
                          </m:sub>
                        </m:sSub>
                        <m:sSub>
                          <m:sSubPr>
                            <m:ctrlPr>
                              <a:rPr lang="de-DE" i="1" dirty="0">
                                <a:latin typeface="Cambria Math" panose="02040503050406030204" pitchFamily="18" charset="0"/>
                              </a:rPr>
                            </m:ctrlPr>
                          </m:sSubPr>
                          <m:e>
                            <m:r>
                              <a:rPr lang="de-DE" i="1" dirty="0">
                                <a:latin typeface="Cambria Math" panose="02040503050406030204" pitchFamily="18" charset="0"/>
                              </a:rPr>
                              <m:t>𝑤</m:t>
                            </m:r>
                          </m:e>
                          <m:sub>
                            <m:r>
                              <a:rPr lang="de-DE" i="1" dirty="0">
                                <a:latin typeface="Cambria Math" panose="02040503050406030204" pitchFamily="18" charset="0"/>
                              </a:rPr>
                              <m:t>𝑖</m:t>
                            </m:r>
                            <m:r>
                              <a:rPr lang="de-DE" b="0" i="1" dirty="0" smtClean="0">
                                <a:latin typeface="Cambria Math" panose="02040503050406030204" pitchFamily="18" charset="0"/>
                              </a:rPr>
                              <m:t>𝑗</m:t>
                            </m:r>
                          </m:sub>
                        </m:sSub>
                      </m:e>
                    </m:nary>
                  </m:oMath>
                </a14:m>
                <a:endParaRPr lang="de-DE" dirty="0"/>
              </a:p>
              <a:p>
                <a:pPr marL="285750" indent="-285750">
                  <a:lnSpc>
                    <a:spcPct val="150000"/>
                  </a:lnSpc>
                  <a:buFont typeface="Arial" panose="020B0604020202020204" pitchFamily="34" charset="0"/>
                  <a:buChar char="•"/>
                </a:pPr>
                <a:r>
                  <a:rPr lang="de-DE" b="1" dirty="0" err="1"/>
                  <a:t>activation</a:t>
                </a:r>
                <a:r>
                  <a:rPr lang="de-DE" b="1" dirty="0"/>
                  <a:t> </a:t>
                </a:r>
                <a:r>
                  <a:rPr lang="de-DE" b="1" dirty="0" err="1"/>
                  <a:t>function</a:t>
                </a:r>
                <a:r>
                  <a:rPr lang="de-DE" b="1" dirty="0"/>
                  <a:t> </a:t>
                </a:r>
                <a14:m>
                  <m:oMath xmlns:m="http://schemas.openxmlformats.org/officeDocument/2006/math">
                    <m:r>
                      <a:rPr lang="de-DE" i="1" dirty="0" smtClean="0">
                        <a:latin typeface="Cambria Math" panose="02040503050406030204" pitchFamily="18" charset="0"/>
                      </a:rPr>
                      <m:t>𝜑</m:t>
                    </m:r>
                  </m:oMath>
                </a14:m>
                <a:endParaRPr lang="de-DE" dirty="0"/>
              </a:p>
              <a:p>
                <a:pPr marL="285750" indent="-285750">
                  <a:lnSpc>
                    <a:spcPct val="150000"/>
                  </a:lnSpc>
                  <a:buFont typeface="Arial" panose="020B0604020202020204" pitchFamily="34" charset="0"/>
                  <a:buChar char="•"/>
                </a:pPr>
                <a:r>
                  <a:rPr lang="de-DE" b="1" dirty="0" err="1"/>
                  <a:t>output</a:t>
                </a:r>
                <a:r>
                  <a:rPr lang="de-DE" b="1" dirty="0"/>
                  <a: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𝑜</m:t>
                        </m:r>
                      </m:e>
                      <m:sub>
                        <m:r>
                          <a:rPr lang="en-US" i="1" dirty="0">
                            <a:latin typeface="Cambria Math" panose="02040503050406030204" pitchFamily="18" charset="0"/>
                          </a:rPr>
                          <m:t>𝑗</m:t>
                        </m:r>
                      </m:sub>
                    </m:sSub>
                    <m:r>
                      <a:rPr lang="en-US" i="0" dirty="0">
                        <a:latin typeface="Cambria Math" panose="02040503050406030204" pitchFamily="18" charset="0"/>
                      </a:rPr>
                      <m:t>=</m:t>
                    </m:r>
                    <m:r>
                      <a:rPr lang="en-US" i="1" dirty="0">
                        <a:latin typeface="Cambria Math" panose="02040503050406030204" pitchFamily="18" charset="0"/>
                      </a:rPr>
                      <m:t>𝜑</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𝜎</m:t>
                            </m:r>
                          </m:e>
                          <m:sub>
                            <m:r>
                              <a:rPr lang="en-US" i="1" dirty="0">
                                <a:latin typeface="Cambria Math" panose="02040503050406030204" pitchFamily="18" charset="0"/>
                              </a:rPr>
                              <m:t>𝑗</m:t>
                            </m:r>
                          </m:sub>
                        </m:sSub>
                      </m:e>
                    </m:d>
                  </m:oMath>
                </a14:m>
                <a:r>
                  <a:rPr lang="en-US" dirty="0"/>
                  <a:t> = </a:t>
                </a:r>
                <a14:m>
                  <m:oMath xmlns:m="http://schemas.openxmlformats.org/officeDocument/2006/math">
                    <m:r>
                      <a:rPr lang="en-US" i="1" dirty="0">
                        <a:latin typeface="Cambria Math" panose="02040503050406030204" pitchFamily="18" charset="0"/>
                      </a:rPr>
                      <m:t>𝜑</m:t>
                    </m:r>
                    <m:d>
                      <m:dPr>
                        <m:ctrlPr>
                          <a:rPr lang="en-US" i="1" dirty="0">
                            <a:latin typeface="Cambria Math" panose="02040503050406030204" pitchFamily="18" charset="0"/>
                          </a:rPr>
                        </m:ctrlPr>
                      </m:dPr>
                      <m:e>
                        <m:nary>
                          <m:naryPr>
                            <m:chr m:val="∑"/>
                            <m:limLoc m:val="undOvr"/>
                            <m:grow m:val="on"/>
                            <m:ctrlPr>
                              <a:rPr lang="de-DE" i="1" dirty="0">
                                <a:latin typeface="Cambria Math" panose="02040503050406030204" pitchFamily="18" charset="0"/>
                              </a:rPr>
                            </m:ctrlPr>
                          </m:naryPr>
                          <m:sub>
                            <m:r>
                              <a:rPr lang="de-DE" i="1" dirty="0">
                                <a:latin typeface="Cambria Math" panose="02040503050406030204" pitchFamily="18" charset="0"/>
                              </a:rPr>
                              <m:t>𝑖</m:t>
                            </m:r>
                            <m:r>
                              <a:rPr lang="de-DE" dirty="0">
                                <a:latin typeface="Cambria Math" panose="02040503050406030204" pitchFamily="18" charset="0"/>
                              </a:rPr>
                              <m:t>=</m:t>
                            </m:r>
                            <m:r>
                              <a:rPr lang="de-DE" b="0" i="1" dirty="0" smtClean="0">
                                <a:latin typeface="Cambria Math" panose="02040503050406030204" pitchFamily="18" charset="0"/>
                              </a:rPr>
                              <m:t>0</m:t>
                            </m:r>
                          </m:sub>
                          <m:sup>
                            <m:r>
                              <a:rPr lang="de-DE" i="1" dirty="0">
                                <a:latin typeface="Cambria Math" panose="02040503050406030204" pitchFamily="18" charset="0"/>
                              </a:rPr>
                              <m:t>𝑛</m:t>
                            </m:r>
                          </m:sup>
                          <m:e>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𝑖</m:t>
                                </m:r>
                              </m:sub>
                            </m:sSub>
                            <m:sSub>
                              <m:sSubPr>
                                <m:ctrlPr>
                                  <a:rPr lang="de-DE" i="1" dirty="0">
                                    <a:latin typeface="Cambria Math" panose="02040503050406030204" pitchFamily="18" charset="0"/>
                                  </a:rPr>
                                </m:ctrlPr>
                              </m:sSubPr>
                              <m:e>
                                <m:r>
                                  <a:rPr lang="de-DE" i="1" dirty="0">
                                    <a:latin typeface="Cambria Math" panose="02040503050406030204" pitchFamily="18" charset="0"/>
                                  </a:rPr>
                                  <m:t>𝑤</m:t>
                                </m:r>
                              </m:e>
                              <m:sub>
                                <m:r>
                                  <a:rPr lang="de-DE" i="1" dirty="0">
                                    <a:latin typeface="Cambria Math" panose="02040503050406030204" pitchFamily="18" charset="0"/>
                                  </a:rPr>
                                  <m:t>𝑖</m:t>
                                </m:r>
                                <m:r>
                                  <a:rPr lang="de-DE" b="0" i="1" dirty="0" smtClean="0">
                                    <a:latin typeface="Cambria Math" panose="02040503050406030204" pitchFamily="18" charset="0"/>
                                  </a:rPr>
                                  <m:t>𝑗</m:t>
                                </m:r>
                              </m:sub>
                            </m:sSub>
                          </m:e>
                        </m:nary>
                      </m:e>
                    </m:d>
                  </m:oMath>
                </a14:m>
                <a:endParaRPr lang="en-US" dirty="0"/>
              </a:p>
              <a:p>
                <a:pPr marL="342900" indent="-342900">
                  <a:lnSpc>
                    <a:spcPct val="150000"/>
                  </a:lnSpc>
                  <a:buFont typeface="Arial" panose="020B0604020202020204" pitchFamily="34" charset="0"/>
                  <a:buChar char="•"/>
                </a:pPr>
                <a:r>
                  <a:rPr lang="de-DE" b="1" dirty="0" err="1"/>
                  <a:t>expected</a:t>
                </a:r>
                <a:r>
                  <a:rPr lang="de-DE" b="1" dirty="0"/>
                  <a:t> </a:t>
                </a:r>
                <a:r>
                  <a:rPr lang="de-DE" b="1" dirty="0" err="1"/>
                  <a:t>output</a:t>
                </a:r>
                <a:r>
                  <a:rPr lang="de-DE" b="1" dirty="0"/>
                  <a: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𝑦</m:t>
                        </m:r>
                      </m:e>
                      <m:sub>
                        <m:r>
                          <a:rPr lang="en-US" i="1" dirty="0">
                            <a:latin typeface="Cambria Math" panose="02040503050406030204" pitchFamily="18" charset="0"/>
                          </a:rPr>
                          <m:t>𝑗</m:t>
                        </m:r>
                      </m:sub>
                    </m:sSub>
                  </m:oMath>
                </a14:m>
                <a:endParaRPr lang="en-US" dirty="0"/>
              </a:p>
              <a:p>
                <a:pPr marL="342900" indent="-342900">
                  <a:lnSpc>
                    <a:spcPct val="150000"/>
                  </a:lnSpc>
                  <a:buFont typeface="Arial" panose="020B0604020202020204" pitchFamily="34" charset="0"/>
                  <a:buChar char="•"/>
                </a:pPr>
                <a:r>
                  <a:rPr lang="de-DE" b="1" dirty="0" err="1"/>
                  <a:t>cost</a:t>
                </a:r>
                <a:r>
                  <a:rPr lang="de-DE" b="1" dirty="0"/>
                  <a:t> </a:t>
                </a:r>
                <a:r>
                  <a:rPr lang="de-DE" b="1" dirty="0" err="1"/>
                  <a:t>function</a:t>
                </a:r>
                <a:r>
                  <a:rPr lang="de-DE" b="1" dirty="0"/>
                  <a:t> </a:t>
                </a:r>
                <a14:m>
                  <m:oMath xmlns:m="http://schemas.openxmlformats.org/officeDocument/2006/math">
                    <m:r>
                      <a:rPr lang="en-US" i="1" dirty="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de-DE" i="1" dirty="0">
                            <a:latin typeface="Cambria Math" panose="02040503050406030204" pitchFamily="18" charset="0"/>
                          </a:rPr>
                          <m:t>1</m:t>
                        </m:r>
                      </m:num>
                      <m:den>
                        <m:r>
                          <a:rPr lang="en-US" dirty="0">
                            <a:latin typeface="Cambria Math" panose="02040503050406030204" pitchFamily="18" charset="0"/>
                          </a:rPr>
                          <m:t>2</m:t>
                        </m:r>
                      </m:den>
                    </m:f>
                    <m:r>
                      <a:rPr lang="de-DE" i="1" dirty="0">
                        <a:latin typeface="Cambria Math" panose="02040503050406030204" pitchFamily="18" charset="0"/>
                      </a:rPr>
                      <m:t> </m:t>
                    </m:r>
                    <m:nary>
                      <m:naryPr>
                        <m:chr m:val="∑"/>
                        <m:limLoc m:val="undOvr"/>
                        <m:grow m:val="on"/>
                        <m:supHide m:val="on"/>
                        <m:ctrlPr>
                          <a:rPr lang="en-US" i="1" dirty="0">
                            <a:latin typeface="Cambria Math" panose="02040503050406030204" pitchFamily="18" charset="0"/>
                          </a:rPr>
                        </m:ctrlPr>
                      </m:naryPr>
                      <m:sub>
                        <m:r>
                          <a:rPr lang="en-US" i="1" dirty="0">
                            <a:latin typeface="Cambria Math" panose="02040503050406030204" pitchFamily="18" charset="0"/>
                          </a:rPr>
                          <m:t>𝑗</m:t>
                        </m:r>
                      </m:sub>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de-DE" i="1" dirty="0">
                                        <a:latin typeface="Cambria Math" panose="02040503050406030204" pitchFamily="18" charset="0"/>
                                      </a:rPr>
                                      <m:t>𝑦</m:t>
                                    </m:r>
                                  </m:e>
                                  <m:sub>
                                    <m:r>
                                      <a:rPr lang="de-DE" i="1" dirty="0">
                                        <a:latin typeface="Cambria Math" panose="02040503050406030204" pitchFamily="18" charset="0"/>
                                      </a:rPr>
                                      <m:t>𝑗</m:t>
                                    </m:r>
                                  </m:sub>
                                </m:sSub>
                                <m:r>
                                  <a:rPr lang="en-US" dirty="0">
                                    <a:latin typeface="Cambria Math" panose="02040503050406030204" pitchFamily="18" charset="0"/>
                                  </a:rPr>
                                  <m:t>−</m:t>
                                </m:r>
                                <m:sSub>
                                  <m:sSubPr>
                                    <m:ctrlPr>
                                      <a:rPr lang="en-US" i="1" dirty="0">
                                        <a:latin typeface="Cambria Math" panose="02040503050406030204" pitchFamily="18" charset="0"/>
                                      </a:rPr>
                                    </m:ctrlPr>
                                  </m:sSubPr>
                                  <m:e>
                                    <m:r>
                                      <a:rPr lang="de-DE" i="1" dirty="0">
                                        <a:latin typeface="Cambria Math" panose="02040503050406030204" pitchFamily="18" charset="0"/>
                                      </a:rPr>
                                      <m:t>𝑜</m:t>
                                    </m:r>
                                  </m:e>
                                  <m:sub>
                                    <m:r>
                                      <a:rPr lang="de-DE" i="1" dirty="0">
                                        <a:latin typeface="Cambria Math" panose="02040503050406030204" pitchFamily="18" charset="0"/>
                                      </a:rPr>
                                      <m:t>𝑗</m:t>
                                    </m:r>
                                  </m:sub>
                                </m:sSub>
                              </m:e>
                            </m:d>
                          </m:e>
                          <m:sup>
                            <m:r>
                              <a:rPr lang="en-US" dirty="0">
                                <a:latin typeface="Cambria Math" panose="02040503050406030204" pitchFamily="18" charset="0"/>
                              </a:rPr>
                              <m:t>2</m:t>
                            </m:r>
                          </m:sup>
                        </m:sSup>
                      </m:e>
                    </m:nary>
                  </m:oMath>
                </a14:m>
                <a:endParaRPr lang="en-US" dirty="0"/>
              </a:p>
              <a:p>
                <a:pPr marL="342900" indent="-342900">
                  <a:lnSpc>
                    <a:spcPct val="150000"/>
                  </a:lnSpc>
                  <a:buFont typeface="Arial" panose="020B0604020202020204" pitchFamily="34" charset="0"/>
                  <a:buChar char="•"/>
                </a:pPr>
                <a:r>
                  <a:rPr lang="de-DE" b="1" dirty="0"/>
                  <a:t>l</a:t>
                </a:r>
                <a:r>
                  <a:rPr lang="en-US" b="1" dirty="0"/>
                  <a:t>earning rate </a:t>
                </a:r>
                <a14:m>
                  <m:oMath xmlns:m="http://schemas.openxmlformats.org/officeDocument/2006/math">
                    <m:r>
                      <a:rPr lang="en-US" i="1" dirty="0">
                        <a:latin typeface="Cambria Math" panose="02040503050406030204" pitchFamily="18" charset="0"/>
                      </a:rPr>
                      <m:t>𝜂</m:t>
                    </m:r>
                  </m:oMath>
                </a14:m>
                <a:endParaRPr lang="de-DE" dirty="0"/>
              </a:p>
            </p:txBody>
          </p:sp>
        </mc:Choice>
        <mc:Fallback xmlns="">
          <p:sp>
            <p:nvSpPr>
              <p:cNvPr id="9" name="Textfeld 8">
                <a:extLst>
                  <a:ext uri="{FF2B5EF4-FFF2-40B4-BE49-F238E27FC236}">
                    <a16:creationId xmlns:a16="http://schemas.microsoft.com/office/drawing/2014/main" id="{9255B611-A86B-427D-B654-8A42B5AAA3BD}"/>
                  </a:ext>
                </a:extLst>
              </p:cNvPr>
              <p:cNvSpPr txBox="1">
                <a:spLocks noRot="1" noChangeAspect="1" noMove="1" noResize="1" noEditPoints="1" noAdjustHandles="1" noChangeArrowheads="1" noChangeShapeType="1" noTextEdit="1"/>
              </p:cNvSpPr>
              <p:nvPr/>
            </p:nvSpPr>
            <p:spPr>
              <a:xfrm>
                <a:off x="249763" y="1206520"/>
                <a:ext cx="4913908" cy="4641655"/>
              </a:xfrm>
              <a:prstGeom prst="rect">
                <a:avLst/>
              </a:prstGeom>
              <a:blipFill>
                <a:blip r:embed="rId7"/>
                <a:stretch>
                  <a:fillRect l="-868" b="-1183"/>
                </a:stretch>
              </a:blipFill>
            </p:spPr>
            <p:txBody>
              <a:bodyPr/>
              <a:lstStyle/>
              <a:p>
                <a:r>
                  <a:rPr lang="en-US">
                    <a:noFill/>
                  </a:rPr>
                  <a:t> </a:t>
                </a:r>
              </a:p>
            </p:txBody>
          </p:sp>
        </mc:Fallback>
      </mc:AlternateContent>
    </p:spTree>
    <p:extLst>
      <p:ext uri="{BB962C8B-B14F-4D97-AF65-F5344CB8AC3E}">
        <p14:creationId xmlns:p14="http://schemas.microsoft.com/office/powerpoint/2010/main" val="2122889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6369"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a:solidFill>
                  <a:schemeClr val="bg1"/>
                </a:solidFill>
              </a:rPr>
              <a:t>Backpropagation</a:t>
            </a:r>
          </a:p>
        </p:txBody>
      </p:sp>
      <p:sp>
        <p:nvSpPr>
          <p:cNvPr id="8" name="Rechteck 7">
            <a:extLst>
              <a:ext uri="{FF2B5EF4-FFF2-40B4-BE49-F238E27FC236}">
                <a16:creationId xmlns:a16="http://schemas.microsoft.com/office/drawing/2014/main" id="{79F49478-CC4B-4E10-B966-E2E41802DA95}"/>
              </a:ext>
            </a:extLst>
          </p:cNvPr>
          <p:cNvSpPr/>
          <p:nvPr/>
        </p:nvSpPr>
        <p:spPr>
          <a:xfrm>
            <a:off x="8188294" y="5068516"/>
            <a:ext cx="1798654"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 name="Grafik 19">
            <a:extLst>
              <a:ext uri="{FF2B5EF4-FFF2-40B4-BE49-F238E27FC236}">
                <a16:creationId xmlns:a16="http://schemas.microsoft.com/office/drawing/2014/main" id="{3F48FC68-88FC-4933-9F6C-CFFD7A64E37B}"/>
              </a:ext>
            </a:extLst>
          </p:cNvPr>
          <p:cNvPicPr>
            <a:picLocks noChangeAspect="1"/>
          </p:cNvPicPr>
          <p:nvPr/>
        </p:nvPicPr>
        <p:blipFill rotWithShape="1">
          <a:blip r:embed="rId7"/>
          <a:srcRect t="5338" r="3296" b="3948"/>
          <a:stretch/>
        </p:blipFill>
        <p:spPr>
          <a:xfrm>
            <a:off x="6671952" y="1150539"/>
            <a:ext cx="4620534" cy="3029870"/>
          </a:xfrm>
          <a:prstGeom prst="rect">
            <a:avLst/>
          </a:prstGeom>
        </p:spPr>
      </p:pic>
      <p:cxnSp>
        <p:nvCxnSpPr>
          <p:cNvPr id="3" name="Gerader Verbinder 2">
            <a:extLst>
              <a:ext uri="{FF2B5EF4-FFF2-40B4-BE49-F238E27FC236}">
                <a16:creationId xmlns:a16="http://schemas.microsoft.com/office/drawing/2014/main" id="{660EF97D-96B6-4EA8-9A48-2001D4FB9EFB}"/>
              </a:ext>
            </a:extLst>
          </p:cNvPr>
          <p:cNvCxnSpPr>
            <a:cxnSpLocks/>
          </p:cNvCxnSpPr>
          <p:nvPr/>
        </p:nvCxnSpPr>
        <p:spPr>
          <a:xfrm>
            <a:off x="5284694" y="1425388"/>
            <a:ext cx="0" cy="4528372"/>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B8176DD4-EF6D-4E60-A3C5-2CBB807CDBA9}"/>
              </a:ext>
            </a:extLst>
          </p:cNvPr>
          <p:cNvSpPr txBox="1"/>
          <p:nvPr/>
        </p:nvSpPr>
        <p:spPr>
          <a:xfrm>
            <a:off x="5823886" y="4108583"/>
            <a:ext cx="5838091" cy="307777"/>
          </a:xfrm>
          <a:prstGeom prst="rect">
            <a:avLst/>
          </a:prstGeom>
          <a:noFill/>
        </p:spPr>
        <p:txBody>
          <a:bodyPr wrap="square" rtlCol="0">
            <a:spAutoFit/>
          </a:bodyPr>
          <a:lstStyle/>
          <a:p>
            <a:r>
              <a:rPr lang="de-DE" sz="1400" dirty="0">
                <a:solidFill>
                  <a:schemeClr val="tx1">
                    <a:lumMod val="50000"/>
                    <a:lumOff val="50000"/>
                  </a:schemeClr>
                </a:solidFill>
              </a:rPr>
              <a:t>Figure 8 | Gradient </a:t>
            </a:r>
            <a:r>
              <a:rPr lang="de-DE" sz="1400" dirty="0" err="1">
                <a:solidFill>
                  <a:schemeClr val="tx1">
                    <a:lumMod val="50000"/>
                    <a:lumOff val="50000"/>
                  </a:schemeClr>
                </a:solidFill>
              </a:rPr>
              <a:t>Descent</a:t>
            </a:r>
            <a:r>
              <a:rPr lang="de-DE" sz="1400" dirty="0">
                <a:solidFill>
                  <a:schemeClr val="tx1">
                    <a:lumMod val="50000"/>
                    <a:lumOff val="50000"/>
                  </a:schemeClr>
                </a:solidFill>
              </a:rPr>
              <a:t> („</a:t>
            </a:r>
            <a:r>
              <a:rPr lang="en-US" sz="1400" dirty="0">
                <a:solidFill>
                  <a:schemeClr val="tx1">
                    <a:lumMod val="50000"/>
                    <a:lumOff val="50000"/>
                  </a:schemeClr>
                </a:solidFill>
              </a:rPr>
              <a:t>Gradient Descent: All You Need to Know”, </a:t>
            </a:r>
            <a:r>
              <a:rPr lang="en-US" sz="1400" dirty="0" err="1">
                <a:solidFill>
                  <a:schemeClr val="tx1">
                    <a:lumMod val="50000"/>
                    <a:lumOff val="50000"/>
                  </a:schemeClr>
                </a:solidFill>
              </a:rPr>
              <a:t>n.d.</a:t>
            </a:r>
            <a:r>
              <a:rPr lang="en-US" sz="1400" dirty="0">
                <a:solidFill>
                  <a:schemeClr val="tx1">
                    <a:lumMod val="50000"/>
                    <a:lumOff val="50000"/>
                  </a:schemeClr>
                </a:solidFill>
              </a:rPr>
              <a:t>)</a:t>
            </a:r>
          </a:p>
        </p:txBody>
      </p:sp>
      <mc:AlternateContent xmlns:mc="http://schemas.openxmlformats.org/markup-compatibility/2006" xmlns:a14="http://schemas.microsoft.com/office/drawing/2010/main">
        <mc:Choice Requires="a14">
          <p:sp>
            <p:nvSpPr>
              <p:cNvPr id="22" name="Textfeld 21">
                <a:extLst>
                  <a:ext uri="{FF2B5EF4-FFF2-40B4-BE49-F238E27FC236}">
                    <a16:creationId xmlns:a16="http://schemas.microsoft.com/office/drawing/2014/main" id="{23ACE785-E601-41F3-A290-1928310F552C}"/>
                  </a:ext>
                </a:extLst>
              </p:cNvPr>
              <p:cNvSpPr txBox="1"/>
              <p:nvPr/>
            </p:nvSpPr>
            <p:spPr>
              <a:xfrm>
                <a:off x="249763" y="1206520"/>
                <a:ext cx="4913908" cy="46416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b="1" dirty="0" err="1"/>
                  <a:t>inputs</a:t>
                </a:r>
                <a:r>
                  <a:rPr lang="de-DE" dirty="0"/>
                  <a:t> </a:t>
                </a:r>
                <a14:m>
                  <m:oMath xmlns:m="http://schemas.openxmlformats.org/officeDocument/2006/math">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𝑥</m:t>
                        </m:r>
                      </m:e>
                      <m:sub>
                        <m:r>
                          <a:rPr lang="de-DE" i="1" dirty="0" smtClean="0">
                            <a:latin typeface="Cambria Math" panose="02040503050406030204" pitchFamily="18" charset="0"/>
                          </a:rPr>
                          <m:t>𝑖</m:t>
                        </m:r>
                      </m:sub>
                    </m:sSub>
                  </m:oMath>
                </a14:m>
                <a:endParaRPr lang="de-DE" dirty="0"/>
              </a:p>
              <a:p>
                <a:pPr marL="285750" indent="-285750">
                  <a:lnSpc>
                    <a:spcPct val="150000"/>
                  </a:lnSpc>
                  <a:buFont typeface="Arial" panose="020B0604020202020204" pitchFamily="34" charset="0"/>
                  <a:buChar char="•"/>
                </a:pPr>
                <a:r>
                  <a:rPr lang="de-DE" b="1" dirty="0" err="1"/>
                  <a:t>weights</a:t>
                </a:r>
                <a:r>
                  <a:rPr lang="de-DE" dirty="0"/>
                  <a:t> </a:t>
                </a:r>
                <a14:m>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𝑤</m:t>
                        </m:r>
                      </m:e>
                      <m:sub>
                        <m:r>
                          <a:rPr lang="de-DE" b="0" i="1" dirty="0" smtClean="0">
                            <a:latin typeface="Cambria Math" panose="02040503050406030204" pitchFamily="18" charset="0"/>
                          </a:rPr>
                          <m:t>𝑖𝑗</m:t>
                        </m:r>
                      </m:sub>
                    </m:sSub>
                  </m:oMath>
                </a14:m>
                <a:endParaRPr lang="de-DE" dirty="0"/>
              </a:p>
              <a:p>
                <a:pPr marL="285750" indent="-285750">
                  <a:lnSpc>
                    <a:spcPct val="150000"/>
                  </a:lnSpc>
                  <a:buFont typeface="Arial" panose="020B0604020202020204" pitchFamily="34" charset="0"/>
                  <a:buChar char="•"/>
                </a:pPr>
                <a:r>
                  <a:rPr lang="de-DE" b="1" dirty="0" err="1"/>
                  <a:t>summed</a:t>
                </a:r>
                <a:r>
                  <a:rPr lang="de-DE" b="1" dirty="0"/>
                  <a:t>, </a:t>
                </a:r>
                <a:r>
                  <a:rPr lang="de-DE" b="1" dirty="0" err="1"/>
                  <a:t>weighted</a:t>
                </a:r>
                <a:r>
                  <a:rPr lang="de-DE" b="1" dirty="0"/>
                  <a:t> </a:t>
                </a:r>
                <a:r>
                  <a:rPr lang="de-DE" b="1" dirty="0" err="1"/>
                  <a:t>inputs</a:t>
                </a:r>
                <a:r>
                  <a:rPr lang="de-DE" b="1" dirty="0"/>
                  <a:t> </a:t>
                </a:r>
                <a14:m>
                  <m:oMath xmlns:m="http://schemas.openxmlformats.org/officeDocument/2006/math">
                    <m:sSub>
                      <m:sSubPr>
                        <m:ctrlPr>
                          <a:rPr lang="de-DE" i="1" dirty="0" smtClean="0">
                            <a:latin typeface="Cambria Math" panose="02040503050406030204" pitchFamily="18" charset="0"/>
                          </a:rPr>
                        </m:ctrlPr>
                      </m:sSubPr>
                      <m:e>
                        <m:r>
                          <a:rPr lang="de-DE" i="1" dirty="0" smtClean="0">
                            <a:latin typeface="Cambria Math" panose="02040503050406030204" pitchFamily="18" charset="0"/>
                          </a:rPr>
                          <m:t>𝜎</m:t>
                        </m:r>
                      </m:e>
                      <m:sub>
                        <m:r>
                          <a:rPr lang="de-DE" i="1" dirty="0" smtClean="0">
                            <a:latin typeface="Cambria Math" panose="02040503050406030204" pitchFamily="18" charset="0"/>
                          </a:rPr>
                          <m:t>𝑗</m:t>
                        </m:r>
                      </m:sub>
                    </m:sSub>
                    <m:r>
                      <a:rPr lang="de-DE" i="0" dirty="0" smtClean="0">
                        <a:latin typeface="Cambria Math" panose="02040503050406030204" pitchFamily="18" charset="0"/>
                      </a:rPr>
                      <m:t>=</m:t>
                    </m:r>
                    <m:nary>
                      <m:naryPr>
                        <m:chr m:val="∑"/>
                        <m:limLoc m:val="undOvr"/>
                        <m:grow m:val="on"/>
                        <m:ctrlPr>
                          <a:rPr lang="de-DE" i="1" dirty="0" smtClean="0">
                            <a:latin typeface="Cambria Math" panose="02040503050406030204" pitchFamily="18" charset="0"/>
                          </a:rPr>
                        </m:ctrlPr>
                      </m:naryPr>
                      <m:sub>
                        <m:r>
                          <a:rPr lang="de-DE" i="1" dirty="0">
                            <a:latin typeface="Cambria Math" panose="02040503050406030204" pitchFamily="18" charset="0"/>
                          </a:rPr>
                          <m:t>𝑖</m:t>
                        </m:r>
                        <m:r>
                          <a:rPr lang="de-DE" dirty="0">
                            <a:latin typeface="Cambria Math" panose="02040503050406030204" pitchFamily="18" charset="0"/>
                          </a:rPr>
                          <m:t>=</m:t>
                        </m:r>
                        <m:r>
                          <a:rPr lang="de-DE" b="0" i="1" dirty="0" smtClean="0">
                            <a:latin typeface="Cambria Math" panose="02040503050406030204" pitchFamily="18" charset="0"/>
                          </a:rPr>
                          <m:t>0</m:t>
                        </m:r>
                      </m:sub>
                      <m:sup>
                        <m:r>
                          <a:rPr lang="de-DE" i="1" dirty="0">
                            <a:latin typeface="Cambria Math" panose="02040503050406030204" pitchFamily="18" charset="0"/>
                          </a:rPr>
                          <m:t>𝑛</m:t>
                        </m:r>
                      </m:sup>
                      <m:e>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𝑖</m:t>
                            </m:r>
                          </m:sub>
                        </m:sSub>
                        <m:sSub>
                          <m:sSubPr>
                            <m:ctrlPr>
                              <a:rPr lang="de-DE" i="1" dirty="0">
                                <a:latin typeface="Cambria Math" panose="02040503050406030204" pitchFamily="18" charset="0"/>
                              </a:rPr>
                            </m:ctrlPr>
                          </m:sSubPr>
                          <m:e>
                            <m:r>
                              <a:rPr lang="de-DE" i="1" dirty="0">
                                <a:latin typeface="Cambria Math" panose="02040503050406030204" pitchFamily="18" charset="0"/>
                              </a:rPr>
                              <m:t>𝑤</m:t>
                            </m:r>
                          </m:e>
                          <m:sub>
                            <m:r>
                              <a:rPr lang="de-DE" i="1" dirty="0">
                                <a:latin typeface="Cambria Math" panose="02040503050406030204" pitchFamily="18" charset="0"/>
                              </a:rPr>
                              <m:t>𝑖</m:t>
                            </m:r>
                            <m:r>
                              <a:rPr lang="de-DE" b="0" i="1" dirty="0" smtClean="0">
                                <a:latin typeface="Cambria Math" panose="02040503050406030204" pitchFamily="18" charset="0"/>
                              </a:rPr>
                              <m:t>𝑗</m:t>
                            </m:r>
                          </m:sub>
                        </m:sSub>
                      </m:e>
                    </m:nary>
                  </m:oMath>
                </a14:m>
                <a:endParaRPr lang="de-DE" dirty="0"/>
              </a:p>
              <a:p>
                <a:pPr marL="285750" indent="-285750">
                  <a:lnSpc>
                    <a:spcPct val="150000"/>
                  </a:lnSpc>
                  <a:buFont typeface="Arial" panose="020B0604020202020204" pitchFamily="34" charset="0"/>
                  <a:buChar char="•"/>
                </a:pPr>
                <a:r>
                  <a:rPr lang="de-DE" b="1" dirty="0" err="1"/>
                  <a:t>activation</a:t>
                </a:r>
                <a:r>
                  <a:rPr lang="de-DE" b="1" dirty="0"/>
                  <a:t> </a:t>
                </a:r>
                <a:r>
                  <a:rPr lang="de-DE" b="1" dirty="0" err="1"/>
                  <a:t>function</a:t>
                </a:r>
                <a:r>
                  <a:rPr lang="de-DE" b="1" dirty="0"/>
                  <a:t> </a:t>
                </a:r>
                <a14:m>
                  <m:oMath xmlns:m="http://schemas.openxmlformats.org/officeDocument/2006/math">
                    <m:r>
                      <a:rPr lang="de-DE" i="1" dirty="0" smtClean="0">
                        <a:latin typeface="Cambria Math" panose="02040503050406030204" pitchFamily="18" charset="0"/>
                      </a:rPr>
                      <m:t>𝜑</m:t>
                    </m:r>
                  </m:oMath>
                </a14:m>
                <a:endParaRPr lang="de-DE" dirty="0"/>
              </a:p>
              <a:p>
                <a:pPr marL="285750" indent="-285750">
                  <a:lnSpc>
                    <a:spcPct val="150000"/>
                  </a:lnSpc>
                  <a:buFont typeface="Arial" panose="020B0604020202020204" pitchFamily="34" charset="0"/>
                  <a:buChar char="•"/>
                </a:pPr>
                <a:r>
                  <a:rPr lang="de-DE" b="1" dirty="0" err="1"/>
                  <a:t>output</a:t>
                </a:r>
                <a:r>
                  <a:rPr lang="de-DE" b="1" dirty="0"/>
                  <a:t> </a:t>
                </a:r>
                <a14:m>
                  <m:oMath xmlns:m="http://schemas.openxmlformats.org/officeDocument/2006/math">
                    <m:sSub>
                      <m:sSubPr>
                        <m:ctrlPr>
                          <a:rPr lang="en-US" i="1" dirty="0" smtClean="0">
                            <a:latin typeface="Cambria Math" panose="02040503050406030204" pitchFamily="18" charset="0"/>
                          </a:rPr>
                        </m:ctrlPr>
                      </m:sSubPr>
                      <m:e>
                        <m:r>
                          <a:rPr lang="de-DE" b="0" i="1" dirty="0" smtClean="0">
                            <a:latin typeface="Cambria Math" panose="02040503050406030204" pitchFamily="18" charset="0"/>
                          </a:rPr>
                          <m:t>𝑜</m:t>
                        </m:r>
                      </m:e>
                      <m:sub>
                        <m:r>
                          <a:rPr lang="en-US" i="1" dirty="0">
                            <a:latin typeface="Cambria Math" panose="02040503050406030204" pitchFamily="18" charset="0"/>
                          </a:rPr>
                          <m:t>𝑗</m:t>
                        </m:r>
                      </m:sub>
                    </m:sSub>
                    <m:r>
                      <a:rPr lang="en-US" i="0" dirty="0">
                        <a:latin typeface="Cambria Math" panose="02040503050406030204" pitchFamily="18" charset="0"/>
                      </a:rPr>
                      <m:t>=</m:t>
                    </m:r>
                    <m:r>
                      <a:rPr lang="en-US" i="1" dirty="0">
                        <a:latin typeface="Cambria Math" panose="02040503050406030204" pitchFamily="18" charset="0"/>
                      </a:rPr>
                      <m:t>𝜑</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𝜎</m:t>
                            </m:r>
                          </m:e>
                          <m:sub>
                            <m:r>
                              <a:rPr lang="en-US" i="1" dirty="0">
                                <a:latin typeface="Cambria Math" panose="02040503050406030204" pitchFamily="18" charset="0"/>
                              </a:rPr>
                              <m:t>𝑗</m:t>
                            </m:r>
                          </m:sub>
                        </m:sSub>
                      </m:e>
                    </m:d>
                  </m:oMath>
                </a14:m>
                <a:r>
                  <a:rPr lang="en-US" dirty="0"/>
                  <a:t> = </a:t>
                </a:r>
                <a14:m>
                  <m:oMath xmlns:m="http://schemas.openxmlformats.org/officeDocument/2006/math">
                    <m:r>
                      <a:rPr lang="en-US" i="1" dirty="0">
                        <a:latin typeface="Cambria Math" panose="02040503050406030204" pitchFamily="18" charset="0"/>
                      </a:rPr>
                      <m:t>𝜑</m:t>
                    </m:r>
                    <m:d>
                      <m:dPr>
                        <m:ctrlPr>
                          <a:rPr lang="en-US" i="1" dirty="0">
                            <a:latin typeface="Cambria Math" panose="02040503050406030204" pitchFamily="18" charset="0"/>
                          </a:rPr>
                        </m:ctrlPr>
                      </m:dPr>
                      <m:e>
                        <m:nary>
                          <m:naryPr>
                            <m:chr m:val="∑"/>
                            <m:limLoc m:val="undOvr"/>
                            <m:grow m:val="on"/>
                            <m:ctrlPr>
                              <a:rPr lang="de-DE" i="1" dirty="0">
                                <a:latin typeface="Cambria Math" panose="02040503050406030204" pitchFamily="18" charset="0"/>
                              </a:rPr>
                            </m:ctrlPr>
                          </m:naryPr>
                          <m:sub>
                            <m:r>
                              <a:rPr lang="de-DE" i="1" dirty="0">
                                <a:latin typeface="Cambria Math" panose="02040503050406030204" pitchFamily="18" charset="0"/>
                              </a:rPr>
                              <m:t>𝑖</m:t>
                            </m:r>
                            <m:r>
                              <a:rPr lang="de-DE" dirty="0">
                                <a:latin typeface="Cambria Math" panose="02040503050406030204" pitchFamily="18" charset="0"/>
                              </a:rPr>
                              <m:t>=</m:t>
                            </m:r>
                            <m:r>
                              <a:rPr lang="de-DE" b="0" i="1" dirty="0" smtClean="0">
                                <a:latin typeface="Cambria Math" panose="02040503050406030204" pitchFamily="18" charset="0"/>
                              </a:rPr>
                              <m:t>0</m:t>
                            </m:r>
                          </m:sub>
                          <m:sup>
                            <m:r>
                              <a:rPr lang="de-DE" i="1" dirty="0">
                                <a:latin typeface="Cambria Math" panose="02040503050406030204" pitchFamily="18" charset="0"/>
                              </a:rPr>
                              <m:t>𝑛</m:t>
                            </m:r>
                          </m:sup>
                          <m:e>
                            <m:sSub>
                              <m:sSubPr>
                                <m:ctrlPr>
                                  <a:rPr lang="de-DE" i="1" dirty="0">
                                    <a:latin typeface="Cambria Math" panose="02040503050406030204" pitchFamily="18" charset="0"/>
                                  </a:rPr>
                                </m:ctrlPr>
                              </m:sSubPr>
                              <m:e>
                                <m:r>
                                  <a:rPr lang="de-DE" i="1" dirty="0">
                                    <a:latin typeface="Cambria Math" panose="02040503050406030204" pitchFamily="18" charset="0"/>
                                  </a:rPr>
                                  <m:t>𝑥</m:t>
                                </m:r>
                              </m:e>
                              <m:sub>
                                <m:r>
                                  <a:rPr lang="de-DE" i="1" dirty="0">
                                    <a:latin typeface="Cambria Math" panose="02040503050406030204" pitchFamily="18" charset="0"/>
                                  </a:rPr>
                                  <m:t>𝑖</m:t>
                                </m:r>
                              </m:sub>
                            </m:sSub>
                            <m:sSub>
                              <m:sSubPr>
                                <m:ctrlPr>
                                  <a:rPr lang="de-DE" i="1" dirty="0">
                                    <a:latin typeface="Cambria Math" panose="02040503050406030204" pitchFamily="18" charset="0"/>
                                  </a:rPr>
                                </m:ctrlPr>
                              </m:sSubPr>
                              <m:e>
                                <m:r>
                                  <a:rPr lang="de-DE" i="1" dirty="0">
                                    <a:latin typeface="Cambria Math" panose="02040503050406030204" pitchFamily="18" charset="0"/>
                                  </a:rPr>
                                  <m:t>𝑤</m:t>
                                </m:r>
                              </m:e>
                              <m:sub>
                                <m:r>
                                  <a:rPr lang="de-DE" i="1" dirty="0">
                                    <a:latin typeface="Cambria Math" panose="02040503050406030204" pitchFamily="18" charset="0"/>
                                  </a:rPr>
                                  <m:t>𝑖</m:t>
                                </m:r>
                                <m:r>
                                  <a:rPr lang="de-DE" b="0" i="1" dirty="0" smtClean="0">
                                    <a:latin typeface="Cambria Math" panose="02040503050406030204" pitchFamily="18" charset="0"/>
                                  </a:rPr>
                                  <m:t>𝑗</m:t>
                                </m:r>
                              </m:sub>
                            </m:sSub>
                          </m:e>
                        </m:nary>
                      </m:e>
                    </m:d>
                  </m:oMath>
                </a14:m>
                <a:endParaRPr lang="en-US" dirty="0"/>
              </a:p>
              <a:p>
                <a:pPr marL="342900" indent="-342900">
                  <a:lnSpc>
                    <a:spcPct val="150000"/>
                  </a:lnSpc>
                  <a:buFont typeface="Arial" panose="020B0604020202020204" pitchFamily="34" charset="0"/>
                  <a:buChar char="•"/>
                </a:pPr>
                <a:r>
                  <a:rPr lang="de-DE" b="1" dirty="0" err="1"/>
                  <a:t>expected</a:t>
                </a:r>
                <a:r>
                  <a:rPr lang="de-DE" b="1" dirty="0"/>
                  <a:t> </a:t>
                </a:r>
                <a:r>
                  <a:rPr lang="de-DE" b="1" dirty="0" err="1"/>
                  <a:t>output</a:t>
                </a:r>
                <a:r>
                  <a:rPr lang="de-DE" b="1" dirty="0"/>
                  <a: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𝑦</m:t>
                        </m:r>
                      </m:e>
                      <m:sub>
                        <m:r>
                          <a:rPr lang="en-US" i="1" dirty="0">
                            <a:latin typeface="Cambria Math" panose="02040503050406030204" pitchFamily="18" charset="0"/>
                          </a:rPr>
                          <m:t>𝑗</m:t>
                        </m:r>
                      </m:sub>
                    </m:sSub>
                  </m:oMath>
                </a14:m>
                <a:endParaRPr lang="en-US" dirty="0"/>
              </a:p>
              <a:p>
                <a:pPr marL="342900" indent="-342900">
                  <a:lnSpc>
                    <a:spcPct val="150000"/>
                  </a:lnSpc>
                  <a:buFont typeface="Arial" panose="020B0604020202020204" pitchFamily="34" charset="0"/>
                  <a:buChar char="•"/>
                </a:pPr>
                <a:r>
                  <a:rPr lang="de-DE" b="1" dirty="0" err="1"/>
                  <a:t>cost</a:t>
                </a:r>
                <a:r>
                  <a:rPr lang="de-DE" b="1" dirty="0"/>
                  <a:t> </a:t>
                </a:r>
                <a:r>
                  <a:rPr lang="de-DE" b="1" dirty="0" err="1"/>
                  <a:t>function</a:t>
                </a:r>
                <a:r>
                  <a:rPr lang="de-DE" b="1" dirty="0"/>
                  <a:t> </a:t>
                </a:r>
                <a14:m>
                  <m:oMath xmlns:m="http://schemas.openxmlformats.org/officeDocument/2006/math">
                    <m:r>
                      <a:rPr lang="en-US" i="1" dirty="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de-DE" i="1" dirty="0">
                            <a:latin typeface="Cambria Math" panose="02040503050406030204" pitchFamily="18" charset="0"/>
                          </a:rPr>
                          <m:t>1</m:t>
                        </m:r>
                      </m:num>
                      <m:den>
                        <m:r>
                          <a:rPr lang="en-US" dirty="0">
                            <a:latin typeface="Cambria Math" panose="02040503050406030204" pitchFamily="18" charset="0"/>
                          </a:rPr>
                          <m:t>2</m:t>
                        </m:r>
                      </m:den>
                    </m:f>
                    <m:r>
                      <a:rPr lang="de-DE" i="1" dirty="0">
                        <a:latin typeface="Cambria Math" panose="02040503050406030204" pitchFamily="18" charset="0"/>
                      </a:rPr>
                      <m:t> </m:t>
                    </m:r>
                    <m:nary>
                      <m:naryPr>
                        <m:chr m:val="∑"/>
                        <m:limLoc m:val="undOvr"/>
                        <m:grow m:val="on"/>
                        <m:supHide m:val="on"/>
                        <m:ctrlPr>
                          <a:rPr lang="en-US" i="1" dirty="0">
                            <a:latin typeface="Cambria Math" panose="02040503050406030204" pitchFamily="18" charset="0"/>
                          </a:rPr>
                        </m:ctrlPr>
                      </m:naryPr>
                      <m:sub>
                        <m:r>
                          <a:rPr lang="en-US" i="1" dirty="0">
                            <a:latin typeface="Cambria Math" panose="02040503050406030204" pitchFamily="18" charset="0"/>
                          </a:rPr>
                          <m:t>𝑗</m:t>
                        </m:r>
                      </m:sub>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de-DE" i="1" dirty="0">
                                        <a:latin typeface="Cambria Math" panose="02040503050406030204" pitchFamily="18" charset="0"/>
                                      </a:rPr>
                                      <m:t>𝑦</m:t>
                                    </m:r>
                                  </m:e>
                                  <m:sub>
                                    <m:r>
                                      <a:rPr lang="de-DE" i="1" dirty="0">
                                        <a:latin typeface="Cambria Math" panose="02040503050406030204" pitchFamily="18" charset="0"/>
                                      </a:rPr>
                                      <m:t>𝑗</m:t>
                                    </m:r>
                                  </m:sub>
                                </m:sSub>
                                <m:r>
                                  <a:rPr lang="en-US" dirty="0">
                                    <a:latin typeface="Cambria Math" panose="02040503050406030204" pitchFamily="18" charset="0"/>
                                  </a:rPr>
                                  <m:t>−</m:t>
                                </m:r>
                                <m:sSub>
                                  <m:sSubPr>
                                    <m:ctrlPr>
                                      <a:rPr lang="en-US" i="1" dirty="0">
                                        <a:latin typeface="Cambria Math" panose="02040503050406030204" pitchFamily="18" charset="0"/>
                                      </a:rPr>
                                    </m:ctrlPr>
                                  </m:sSubPr>
                                  <m:e>
                                    <m:r>
                                      <a:rPr lang="de-DE" i="1" dirty="0">
                                        <a:latin typeface="Cambria Math" panose="02040503050406030204" pitchFamily="18" charset="0"/>
                                      </a:rPr>
                                      <m:t>𝑜</m:t>
                                    </m:r>
                                  </m:e>
                                  <m:sub>
                                    <m:r>
                                      <a:rPr lang="de-DE" i="1" dirty="0">
                                        <a:latin typeface="Cambria Math" panose="02040503050406030204" pitchFamily="18" charset="0"/>
                                      </a:rPr>
                                      <m:t>𝑗</m:t>
                                    </m:r>
                                  </m:sub>
                                </m:sSub>
                              </m:e>
                            </m:d>
                          </m:e>
                          <m:sup>
                            <m:r>
                              <a:rPr lang="en-US" dirty="0">
                                <a:latin typeface="Cambria Math" panose="02040503050406030204" pitchFamily="18" charset="0"/>
                              </a:rPr>
                              <m:t>2</m:t>
                            </m:r>
                          </m:sup>
                        </m:sSup>
                      </m:e>
                    </m:nary>
                  </m:oMath>
                </a14:m>
                <a:endParaRPr lang="en-US" dirty="0"/>
              </a:p>
              <a:p>
                <a:pPr marL="342900" indent="-342900">
                  <a:lnSpc>
                    <a:spcPct val="150000"/>
                  </a:lnSpc>
                  <a:buFont typeface="Arial" panose="020B0604020202020204" pitchFamily="34" charset="0"/>
                  <a:buChar char="•"/>
                </a:pPr>
                <a:r>
                  <a:rPr lang="de-DE" b="1" dirty="0"/>
                  <a:t>l</a:t>
                </a:r>
                <a:r>
                  <a:rPr lang="en-US" b="1" dirty="0"/>
                  <a:t>earning rate </a:t>
                </a:r>
                <a14:m>
                  <m:oMath xmlns:m="http://schemas.openxmlformats.org/officeDocument/2006/math">
                    <m:r>
                      <a:rPr lang="en-US" i="1" dirty="0">
                        <a:latin typeface="Cambria Math" panose="02040503050406030204" pitchFamily="18" charset="0"/>
                      </a:rPr>
                      <m:t>𝜂</m:t>
                    </m:r>
                  </m:oMath>
                </a14:m>
                <a:endParaRPr lang="de-DE" dirty="0"/>
              </a:p>
            </p:txBody>
          </p:sp>
        </mc:Choice>
        <mc:Fallback xmlns="">
          <p:sp>
            <p:nvSpPr>
              <p:cNvPr id="22" name="Textfeld 21">
                <a:extLst>
                  <a:ext uri="{FF2B5EF4-FFF2-40B4-BE49-F238E27FC236}">
                    <a16:creationId xmlns:a16="http://schemas.microsoft.com/office/drawing/2014/main" id="{23ACE785-E601-41F3-A290-1928310F552C}"/>
                  </a:ext>
                </a:extLst>
              </p:cNvPr>
              <p:cNvSpPr txBox="1">
                <a:spLocks noRot="1" noChangeAspect="1" noMove="1" noResize="1" noEditPoints="1" noAdjustHandles="1" noChangeArrowheads="1" noChangeShapeType="1" noTextEdit="1"/>
              </p:cNvSpPr>
              <p:nvPr/>
            </p:nvSpPr>
            <p:spPr>
              <a:xfrm>
                <a:off x="249763" y="1206520"/>
                <a:ext cx="4913908" cy="4641655"/>
              </a:xfrm>
              <a:prstGeom prst="rect">
                <a:avLst/>
              </a:prstGeom>
              <a:blipFill>
                <a:blip r:embed="rId8"/>
                <a:stretch>
                  <a:fillRect l="-868" b="-367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4" name="Textfeld 23">
                <a:extLst>
                  <a:ext uri="{FF2B5EF4-FFF2-40B4-BE49-F238E27FC236}">
                    <a16:creationId xmlns:a16="http://schemas.microsoft.com/office/drawing/2014/main" id="{2B70B4FC-349A-4601-AB43-B1023A24F6EB}"/>
                  </a:ext>
                </a:extLst>
              </p:cNvPr>
              <p:cNvSpPr txBox="1"/>
              <p:nvPr/>
            </p:nvSpPr>
            <p:spPr>
              <a:xfrm>
                <a:off x="7467354" y="4893707"/>
                <a:ext cx="2704609" cy="1117614"/>
              </a:xfrm>
              <a:prstGeom prst="rect">
                <a:avLst/>
              </a:prstGeom>
              <a:noFill/>
            </p:spPr>
            <p:txBody>
              <a:bodyPr wrap="square" rtlCol="0">
                <a:spAutoFit/>
              </a:bodyPr>
              <a:lstStyle/>
              <a:p>
                <a:pPr marL="285750" indent="-285750">
                  <a:buFont typeface="Arial" panose="020B0604020202020204" pitchFamily="34" charset="0"/>
                  <a:buChar char="•"/>
                </a:pPr>
                <a:r>
                  <a:rPr lang="de-DE" b="1" dirty="0" err="1"/>
                  <a:t>adapt</a:t>
                </a:r>
                <a:r>
                  <a:rPr lang="de-DE" b="1" dirty="0"/>
                  <a:t> </a:t>
                </a:r>
                <a:r>
                  <a:rPr lang="de-DE" b="1" dirty="0" err="1"/>
                  <a:t>weights</a:t>
                </a:r>
                <a:r>
                  <a:rPr lang="de-DE" b="1" dirty="0"/>
                  <a:t>:</a:t>
                </a:r>
              </a:p>
              <a:p>
                <a:endParaRPr lang="de-DE" dirty="0">
                  <a:latin typeface="Cambria Math" panose="02040503050406030204" pitchFamily="18" charset="0"/>
                  <a:sym typeface="Wingdings" panose="05000000000000000000" pitchFamily="2" charset="2"/>
                </a:endParaRPr>
              </a:p>
              <a:p>
                <a:r>
                  <a:rPr lang="de-DE" dirty="0">
                    <a:sym typeface="Wingdings" panose="05000000000000000000" pitchFamily="2" charset="2"/>
                  </a:rPr>
                  <a:t>             </a:t>
                </a:r>
                <a14:m>
                  <m:oMath xmlns:m="http://schemas.openxmlformats.org/officeDocument/2006/math">
                    <m:r>
                      <m:rPr>
                        <m:sty m:val="p"/>
                      </m:rPr>
                      <a:rPr lang="de-DE">
                        <a:latin typeface="Cambria Math" panose="02040503050406030204" pitchFamily="18" charset="0"/>
                        <a:sym typeface="Wingdings" panose="05000000000000000000" pitchFamily="2" charset="2"/>
                      </a:rPr>
                      <m:t>Δ</m:t>
                    </m:r>
                    <m:sSub>
                      <m:sSubPr>
                        <m:ctrlPr>
                          <a:rPr lang="de-DE" i="1">
                            <a:latin typeface="Cambria Math" panose="02040503050406030204" pitchFamily="18" charset="0"/>
                            <a:sym typeface="Wingdings" panose="05000000000000000000" pitchFamily="2" charset="2"/>
                          </a:rPr>
                        </m:ctrlPr>
                      </m:sSubPr>
                      <m:e>
                        <m:r>
                          <a:rPr lang="de-DE" i="1">
                            <a:latin typeface="Cambria Math" panose="02040503050406030204" pitchFamily="18" charset="0"/>
                            <a:sym typeface="Wingdings" panose="05000000000000000000" pitchFamily="2" charset="2"/>
                          </a:rPr>
                          <m:t>𝑤</m:t>
                        </m:r>
                      </m:e>
                      <m:sub>
                        <m:r>
                          <a:rPr lang="de-DE" i="1">
                            <a:latin typeface="Cambria Math" panose="02040503050406030204" pitchFamily="18" charset="0"/>
                            <a:sym typeface="Wingdings" panose="05000000000000000000" pitchFamily="2" charset="2"/>
                          </a:rPr>
                          <m:t>𝑗</m:t>
                        </m:r>
                      </m:sub>
                    </m:sSub>
                    <m:r>
                      <a:rPr lang="de-DE">
                        <a:latin typeface="Cambria Math" panose="02040503050406030204" pitchFamily="18" charset="0"/>
                        <a:sym typeface="Wingdings" panose="05000000000000000000" pitchFamily="2" charset="2"/>
                      </a:rPr>
                      <m:t>=−</m:t>
                    </m:r>
                    <m:r>
                      <a:rPr lang="de-DE" i="1">
                        <a:latin typeface="Cambria Math" panose="02040503050406030204" pitchFamily="18" charset="0"/>
                        <a:sym typeface="Wingdings" panose="05000000000000000000" pitchFamily="2" charset="2"/>
                      </a:rPr>
                      <m:t>𝜂</m:t>
                    </m:r>
                    <m:r>
                      <a:rPr lang="de-DE">
                        <a:latin typeface="Cambria Math" panose="02040503050406030204" pitchFamily="18" charset="0"/>
                        <a:sym typeface="Wingdings" panose="05000000000000000000" pitchFamily="2" charset="2"/>
                      </a:rPr>
                      <m:t>⋅</m:t>
                    </m:r>
                    <m:f>
                      <m:fPr>
                        <m:ctrlPr>
                          <a:rPr lang="de-DE" i="1">
                            <a:latin typeface="Cambria Math" panose="02040503050406030204" pitchFamily="18" charset="0"/>
                            <a:sym typeface="Wingdings" panose="05000000000000000000" pitchFamily="2" charset="2"/>
                          </a:rPr>
                        </m:ctrlPr>
                      </m:fPr>
                      <m:num>
                        <m:r>
                          <a:rPr lang="de-DE">
                            <a:latin typeface="Cambria Math" panose="02040503050406030204" pitchFamily="18" charset="0"/>
                            <a:sym typeface="Wingdings" panose="05000000000000000000" pitchFamily="2" charset="2"/>
                          </a:rPr>
                          <m:t>𝜕</m:t>
                        </m:r>
                        <m:r>
                          <a:rPr lang="de-DE" i="1">
                            <a:latin typeface="Cambria Math" panose="02040503050406030204" pitchFamily="18" charset="0"/>
                            <a:sym typeface="Wingdings" panose="05000000000000000000" pitchFamily="2" charset="2"/>
                          </a:rPr>
                          <m:t>𝐸</m:t>
                        </m:r>
                      </m:num>
                      <m:den>
                        <m:r>
                          <a:rPr lang="de-DE">
                            <a:latin typeface="Cambria Math" panose="02040503050406030204" pitchFamily="18" charset="0"/>
                            <a:sym typeface="Wingdings" panose="05000000000000000000" pitchFamily="2" charset="2"/>
                          </a:rPr>
                          <m:t>𝜕</m:t>
                        </m:r>
                        <m:sSub>
                          <m:sSubPr>
                            <m:ctrlPr>
                              <a:rPr lang="de-DE" i="1">
                                <a:latin typeface="Cambria Math" panose="02040503050406030204" pitchFamily="18" charset="0"/>
                                <a:sym typeface="Wingdings" panose="05000000000000000000" pitchFamily="2" charset="2"/>
                              </a:rPr>
                            </m:ctrlPr>
                          </m:sSubPr>
                          <m:e>
                            <m:r>
                              <a:rPr lang="de-DE" i="1">
                                <a:latin typeface="Cambria Math" panose="02040503050406030204" pitchFamily="18" charset="0"/>
                                <a:sym typeface="Wingdings" panose="05000000000000000000" pitchFamily="2" charset="2"/>
                              </a:rPr>
                              <m:t>𝑤</m:t>
                            </m:r>
                          </m:e>
                          <m:sub>
                            <m:r>
                              <a:rPr lang="de-DE" i="1">
                                <a:latin typeface="Cambria Math" panose="02040503050406030204" pitchFamily="18" charset="0"/>
                                <a:sym typeface="Wingdings" panose="05000000000000000000" pitchFamily="2" charset="2"/>
                              </a:rPr>
                              <m:t>𝑖𝑗</m:t>
                            </m:r>
                          </m:sub>
                        </m:sSub>
                      </m:den>
                    </m:f>
                  </m:oMath>
                </a14:m>
                <a:endParaRPr lang="de-DE" dirty="0"/>
              </a:p>
            </p:txBody>
          </p:sp>
        </mc:Choice>
        <mc:Fallback xmlns="">
          <p:sp>
            <p:nvSpPr>
              <p:cNvPr id="24" name="Textfeld 23">
                <a:extLst>
                  <a:ext uri="{FF2B5EF4-FFF2-40B4-BE49-F238E27FC236}">
                    <a16:creationId xmlns:a16="http://schemas.microsoft.com/office/drawing/2014/main" id="{2B70B4FC-349A-4601-AB43-B1023A24F6EB}"/>
                  </a:ext>
                </a:extLst>
              </p:cNvPr>
              <p:cNvSpPr txBox="1">
                <a:spLocks noRot="1" noChangeAspect="1" noMove="1" noResize="1" noEditPoints="1" noAdjustHandles="1" noChangeArrowheads="1" noChangeShapeType="1" noTextEdit="1"/>
              </p:cNvSpPr>
              <p:nvPr/>
            </p:nvSpPr>
            <p:spPr>
              <a:xfrm>
                <a:off x="7467354" y="4893707"/>
                <a:ext cx="2704609" cy="1117614"/>
              </a:xfrm>
              <a:prstGeom prst="rect">
                <a:avLst/>
              </a:prstGeom>
              <a:blipFill>
                <a:blip r:embed="rId9"/>
                <a:stretch>
                  <a:fillRect l="-1577" t="-3279" b="-1639"/>
                </a:stretch>
              </a:blipFill>
            </p:spPr>
            <p:txBody>
              <a:bodyPr/>
              <a:lstStyle/>
              <a:p>
                <a:r>
                  <a:rPr lang="de-DE">
                    <a:noFill/>
                  </a:rPr>
                  <a:t> </a:t>
                </a:r>
              </a:p>
            </p:txBody>
          </p:sp>
        </mc:Fallback>
      </mc:AlternateContent>
      <p:sp>
        <p:nvSpPr>
          <p:cNvPr id="25" name="Rechteck 24">
            <a:extLst>
              <a:ext uri="{FF2B5EF4-FFF2-40B4-BE49-F238E27FC236}">
                <a16:creationId xmlns:a16="http://schemas.microsoft.com/office/drawing/2014/main" id="{EDD50AA6-FCCC-4737-867F-DCAA7908E5CB}"/>
              </a:ext>
            </a:extLst>
          </p:cNvPr>
          <p:cNvSpPr/>
          <p:nvPr/>
        </p:nvSpPr>
        <p:spPr>
          <a:xfrm>
            <a:off x="7415888" y="4811644"/>
            <a:ext cx="2528259" cy="1281740"/>
          </a:xfrm>
          <a:prstGeom prst="rect">
            <a:avLst/>
          </a:prstGeom>
          <a:noFill/>
          <a:ln w="28575">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895371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347"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feld 6">
            <a:extLst>
              <a:ext uri="{FF2B5EF4-FFF2-40B4-BE49-F238E27FC236}">
                <a16:creationId xmlns:a16="http://schemas.microsoft.com/office/drawing/2014/main" id="{F4B093AA-9DC2-489D-A5D0-D93B7A053D8D}"/>
              </a:ext>
            </a:extLst>
          </p:cNvPr>
          <p:cNvSpPr txBox="1"/>
          <p:nvPr/>
        </p:nvSpPr>
        <p:spPr>
          <a:xfrm>
            <a:off x="1352550" y="2523392"/>
            <a:ext cx="9486899" cy="1323439"/>
          </a:xfrm>
          <a:prstGeom prst="rect">
            <a:avLst/>
          </a:prstGeom>
          <a:noFill/>
        </p:spPr>
        <p:txBody>
          <a:bodyPr wrap="square" rtlCol="0">
            <a:spAutoFit/>
          </a:bodyPr>
          <a:lstStyle/>
          <a:p>
            <a:pPr algn="ctr"/>
            <a:r>
              <a:rPr lang="de-DE" sz="4000" b="1" dirty="0">
                <a:solidFill>
                  <a:schemeClr val="accent1">
                    <a:lumMod val="50000"/>
                  </a:schemeClr>
                </a:solidFill>
              </a:rPr>
              <a:t>Data</a:t>
            </a:r>
          </a:p>
          <a:p>
            <a:pPr algn="ctr"/>
            <a:endParaRPr lang="de-DE" sz="4000" b="1" dirty="0">
              <a:solidFill>
                <a:schemeClr val="accent1">
                  <a:lumMod val="50000"/>
                </a:schemeClr>
              </a:solidFill>
            </a:endParaRPr>
          </a:p>
        </p:txBody>
      </p:sp>
      <p:cxnSp>
        <p:nvCxnSpPr>
          <p:cNvPr id="3" name="Gerader Verbinder 2">
            <a:extLst>
              <a:ext uri="{FF2B5EF4-FFF2-40B4-BE49-F238E27FC236}">
                <a16:creationId xmlns:a16="http://schemas.microsoft.com/office/drawing/2014/main" id="{9274EE33-57BC-4B0D-BAFD-CD04BFFACDF5}"/>
              </a:ext>
            </a:extLst>
          </p:cNvPr>
          <p:cNvCxnSpPr>
            <a:cxnSpLocks/>
            <a:stCxn id="7" idx="1"/>
            <a:endCxn id="7" idx="3"/>
          </p:cNvCxnSpPr>
          <p:nvPr/>
        </p:nvCxnSpPr>
        <p:spPr>
          <a:xfrm>
            <a:off x="1352550" y="3185112"/>
            <a:ext cx="948689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hteck 7">
            <a:extLst>
              <a:ext uri="{FF2B5EF4-FFF2-40B4-BE49-F238E27FC236}">
                <a16:creationId xmlns:a16="http://schemas.microsoft.com/office/drawing/2014/main" id="{21C0575E-EA01-4F14-B4C6-E5705E1CBACE}"/>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feld 8">
            <a:extLst>
              <a:ext uri="{FF2B5EF4-FFF2-40B4-BE49-F238E27FC236}">
                <a16:creationId xmlns:a16="http://schemas.microsoft.com/office/drawing/2014/main" id="{D802ABCC-0343-4C68-9BEA-C42C900F002E}"/>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Tree>
    <p:extLst>
      <p:ext uri="{BB962C8B-B14F-4D97-AF65-F5344CB8AC3E}">
        <p14:creationId xmlns:p14="http://schemas.microsoft.com/office/powerpoint/2010/main" val="177848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273"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feld 6">
            <a:extLst>
              <a:ext uri="{FF2B5EF4-FFF2-40B4-BE49-F238E27FC236}">
                <a16:creationId xmlns:a16="http://schemas.microsoft.com/office/drawing/2014/main" id="{F4B093AA-9DC2-489D-A5D0-D93B7A053D8D}"/>
              </a:ext>
            </a:extLst>
          </p:cNvPr>
          <p:cNvSpPr txBox="1"/>
          <p:nvPr/>
        </p:nvSpPr>
        <p:spPr>
          <a:xfrm>
            <a:off x="1352550" y="2523392"/>
            <a:ext cx="9486899" cy="1323439"/>
          </a:xfrm>
          <a:prstGeom prst="rect">
            <a:avLst/>
          </a:prstGeom>
          <a:noFill/>
        </p:spPr>
        <p:txBody>
          <a:bodyPr wrap="square" rtlCol="0">
            <a:spAutoFit/>
          </a:bodyPr>
          <a:lstStyle/>
          <a:p>
            <a:pPr algn="ctr"/>
            <a:r>
              <a:rPr lang="de-DE" sz="4000" b="1" dirty="0" err="1">
                <a:solidFill>
                  <a:schemeClr val="accent1">
                    <a:lumMod val="50000"/>
                  </a:schemeClr>
                </a:solidFill>
              </a:rPr>
              <a:t>Epilepsy</a:t>
            </a:r>
            <a:endParaRPr lang="de-DE" sz="4000" b="1" dirty="0">
              <a:solidFill>
                <a:schemeClr val="accent1">
                  <a:lumMod val="50000"/>
                </a:schemeClr>
              </a:solidFill>
            </a:endParaRPr>
          </a:p>
          <a:p>
            <a:pPr algn="ctr"/>
            <a:endParaRPr lang="de-DE" sz="4000" b="1" dirty="0">
              <a:solidFill>
                <a:schemeClr val="accent1">
                  <a:lumMod val="50000"/>
                </a:schemeClr>
              </a:solidFill>
            </a:endParaRPr>
          </a:p>
        </p:txBody>
      </p:sp>
      <p:cxnSp>
        <p:nvCxnSpPr>
          <p:cNvPr id="3" name="Gerader Verbinder 2">
            <a:extLst>
              <a:ext uri="{FF2B5EF4-FFF2-40B4-BE49-F238E27FC236}">
                <a16:creationId xmlns:a16="http://schemas.microsoft.com/office/drawing/2014/main" id="{9274EE33-57BC-4B0D-BAFD-CD04BFFACDF5}"/>
              </a:ext>
            </a:extLst>
          </p:cNvPr>
          <p:cNvCxnSpPr>
            <a:cxnSpLocks/>
            <a:stCxn id="7" idx="1"/>
            <a:endCxn id="7" idx="3"/>
          </p:cNvCxnSpPr>
          <p:nvPr/>
        </p:nvCxnSpPr>
        <p:spPr>
          <a:xfrm>
            <a:off x="1352550" y="3185112"/>
            <a:ext cx="948689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hteck 7">
            <a:extLst>
              <a:ext uri="{FF2B5EF4-FFF2-40B4-BE49-F238E27FC236}">
                <a16:creationId xmlns:a16="http://schemas.microsoft.com/office/drawing/2014/main" id="{3AE42D9B-69D6-4B05-91B1-C2BAB7DC3E81}"/>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feld 8">
            <a:extLst>
              <a:ext uri="{FF2B5EF4-FFF2-40B4-BE49-F238E27FC236}">
                <a16:creationId xmlns:a16="http://schemas.microsoft.com/office/drawing/2014/main" id="{11CE639E-2647-497D-A2E8-8CFD5F6A7882}"/>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Tree>
    <p:extLst>
      <p:ext uri="{BB962C8B-B14F-4D97-AF65-F5344CB8AC3E}">
        <p14:creationId xmlns:p14="http://schemas.microsoft.com/office/powerpoint/2010/main" val="1209628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66"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Data</a:t>
            </a:r>
          </a:p>
        </p:txBody>
      </p:sp>
      <p:sp>
        <p:nvSpPr>
          <p:cNvPr id="3" name="Textfeld 2">
            <a:extLst>
              <a:ext uri="{FF2B5EF4-FFF2-40B4-BE49-F238E27FC236}">
                <a16:creationId xmlns:a16="http://schemas.microsoft.com/office/drawing/2014/main" id="{FC4B4B3D-F111-4B46-A189-56A157C2ECAD}"/>
              </a:ext>
            </a:extLst>
          </p:cNvPr>
          <p:cNvSpPr txBox="1"/>
          <p:nvPr/>
        </p:nvSpPr>
        <p:spPr>
          <a:xfrm>
            <a:off x="560410" y="1513751"/>
            <a:ext cx="11370333"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err="1"/>
              <a:t>data</a:t>
            </a:r>
            <a:r>
              <a:rPr lang="de-DE" dirty="0"/>
              <a:t> </a:t>
            </a:r>
            <a:r>
              <a:rPr lang="de-DE" dirty="0" err="1"/>
              <a:t>provided</a:t>
            </a:r>
            <a:r>
              <a:rPr lang="de-DE" dirty="0"/>
              <a:t> </a:t>
            </a:r>
            <a:r>
              <a:rPr lang="de-DE" dirty="0" err="1"/>
              <a:t>by</a:t>
            </a:r>
            <a:r>
              <a:rPr lang="de-DE" dirty="0"/>
              <a:t> Valentin Neubert (Philipps-University Marburg / </a:t>
            </a:r>
            <a:r>
              <a:rPr lang="de-DE" dirty="0" err="1"/>
              <a:t>Epilepsy</a:t>
            </a:r>
            <a:r>
              <a:rPr lang="de-DE" dirty="0"/>
              <a:t> Center Frankfurt Rhine-Main)</a:t>
            </a:r>
          </a:p>
          <a:p>
            <a:pPr marL="285750" indent="-285750">
              <a:lnSpc>
                <a:spcPct val="150000"/>
              </a:lnSpc>
              <a:buFont typeface="Arial" panose="020B0604020202020204" pitchFamily="34" charset="0"/>
              <a:buChar char="•"/>
            </a:pPr>
            <a:r>
              <a:rPr lang="de-DE" dirty="0"/>
              <a:t>24h </a:t>
            </a:r>
            <a:r>
              <a:rPr lang="de-DE" dirty="0" err="1"/>
              <a:t>of</a:t>
            </a:r>
            <a:r>
              <a:rPr lang="de-DE" dirty="0"/>
              <a:t> </a:t>
            </a:r>
            <a:r>
              <a:rPr lang="de-DE" dirty="0" err="1"/>
              <a:t>iEEG</a:t>
            </a:r>
            <a:r>
              <a:rPr lang="de-DE" dirty="0"/>
              <a:t> </a:t>
            </a:r>
            <a:r>
              <a:rPr lang="de-DE" dirty="0" err="1"/>
              <a:t>of</a:t>
            </a:r>
            <a:r>
              <a:rPr lang="de-DE" dirty="0"/>
              <a:t> an </a:t>
            </a:r>
            <a:r>
              <a:rPr lang="de-DE" dirty="0" err="1"/>
              <a:t>epileptic</a:t>
            </a:r>
            <a:r>
              <a:rPr lang="de-DE" dirty="0"/>
              <a:t> rat</a:t>
            </a:r>
          </a:p>
        </p:txBody>
      </p:sp>
      <p:pic>
        <p:nvPicPr>
          <p:cNvPr id="2" name="Grafik 1">
            <a:extLst>
              <a:ext uri="{FF2B5EF4-FFF2-40B4-BE49-F238E27FC236}">
                <a16:creationId xmlns:a16="http://schemas.microsoft.com/office/drawing/2014/main" id="{800617F3-D5FA-4F0E-AFA8-CC6592757F47}"/>
              </a:ext>
            </a:extLst>
          </p:cNvPr>
          <p:cNvPicPr>
            <a:picLocks noChangeAspect="1"/>
          </p:cNvPicPr>
          <p:nvPr/>
        </p:nvPicPr>
        <p:blipFill>
          <a:blip r:embed="rId7"/>
          <a:stretch>
            <a:fillRect/>
          </a:stretch>
        </p:blipFill>
        <p:spPr>
          <a:xfrm>
            <a:off x="560410" y="3018852"/>
            <a:ext cx="11163504" cy="2969709"/>
          </a:xfrm>
          <a:prstGeom prst="rect">
            <a:avLst/>
          </a:prstGeom>
        </p:spPr>
      </p:pic>
      <p:sp>
        <p:nvSpPr>
          <p:cNvPr id="8" name="Textfeld 7">
            <a:extLst>
              <a:ext uri="{FF2B5EF4-FFF2-40B4-BE49-F238E27FC236}">
                <a16:creationId xmlns:a16="http://schemas.microsoft.com/office/drawing/2014/main" id="{87CF6870-A094-4CEB-9D00-DA7ECF95601A}"/>
              </a:ext>
            </a:extLst>
          </p:cNvPr>
          <p:cNvSpPr txBox="1"/>
          <p:nvPr/>
        </p:nvSpPr>
        <p:spPr>
          <a:xfrm>
            <a:off x="560410" y="6084726"/>
            <a:ext cx="2446559" cy="307777"/>
          </a:xfrm>
          <a:prstGeom prst="rect">
            <a:avLst/>
          </a:prstGeom>
          <a:noFill/>
        </p:spPr>
        <p:txBody>
          <a:bodyPr wrap="square" rtlCol="0">
            <a:spAutoFit/>
          </a:bodyPr>
          <a:lstStyle/>
          <a:p>
            <a:r>
              <a:rPr lang="de-DE" sz="1400" dirty="0">
                <a:solidFill>
                  <a:schemeClr val="tx1">
                    <a:lumMod val="50000"/>
                    <a:lumOff val="50000"/>
                  </a:schemeClr>
                </a:solidFill>
              </a:rPr>
              <a:t>Figure 9 | </a:t>
            </a:r>
            <a:r>
              <a:rPr lang="en-US" sz="1400" dirty="0">
                <a:solidFill>
                  <a:schemeClr val="tx1">
                    <a:lumMod val="50000"/>
                    <a:lumOff val="50000"/>
                  </a:schemeClr>
                </a:solidFill>
              </a:rPr>
              <a:t>8 Seconds of </a:t>
            </a:r>
            <a:r>
              <a:rPr lang="en-US" sz="1400" dirty="0" err="1">
                <a:solidFill>
                  <a:schemeClr val="tx1">
                    <a:lumMod val="50000"/>
                    <a:lumOff val="50000"/>
                  </a:schemeClr>
                </a:solidFill>
              </a:rPr>
              <a:t>iEEG</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3248870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9674"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err="1"/>
              <a:t>Prepocessing</a:t>
            </a:r>
            <a:endParaRPr lang="de-DE" sz="4000" b="1" dirty="0"/>
          </a:p>
        </p:txBody>
      </p:sp>
      <p:pic>
        <p:nvPicPr>
          <p:cNvPr id="12" name="Grafik 11">
            <a:extLst>
              <a:ext uri="{FF2B5EF4-FFF2-40B4-BE49-F238E27FC236}">
                <a16:creationId xmlns:a16="http://schemas.microsoft.com/office/drawing/2014/main" id="{AA4FF082-AD10-4594-82C8-E8A0C2914103}"/>
              </a:ext>
            </a:extLst>
          </p:cNvPr>
          <p:cNvPicPr>
            <a:picLocks noChangeAspect="1"/>
          </p:cNvPicPr>
          <p:nvPr/>
        </p:nvPicPr>
        <p:blipFill>
          <a:blip r:embed="rId7"/>
          <a:stretch>
            <a:fillRect/>
          </a:stretch>
        </p:blipFill>
        <p:spPr>
          <a:xfrm>
            <a:off x="560410" y="3018852"/>
            <a:ext cx="11163504" cy="2969709"/>
          </a:xfrm>
          <a:prstGeom prst="rect">
            <a:avLst/>
          </a:prstGeom>
        </p:spPr>
      </p:pic>
      <p:sp>
        <p:nvSpPr>
          <p:cNvPr id="2" name="Rechteck 1">
            <a:extLst>
              <a:ext uri="{FF2B5EF4-FFF2-40B4-BE49-F238E27FC236}">
                <a16:creationId xmlns:a16="http://schemas.microsoft.com/office/drawing/2014/main" id="{52DC4FDE-6FDA-43DD-81AB-F6A590749416}"/>
              </a:ext>
            </a:extLst>
          </p:cNvPr>
          <p:cNvSpPr/>
          <p:nvPr/>
        </p:nvSpPr>
        <p:spPr>
          <a:xfrm>
            <a:off x="6150429" y="3018852"/>
            <a:ext cx="5573485" cy="2969709"/>
          </a:xfrm>
          <a:prstGeom prst="rect">
            <a:avLst/>
          </a:prstGeom>
          <a:solidFill>
            <a:schemeClr val="accent6">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2AF6B044-8E62-480E-8986-E8ED867C494D}"/>
              </a:ext>
            </a:extLst>
          </p:cNvPr>
          <p:cNvSpPr txBox="1"/>
          <p:nvPr/>
        </p:nvSpPr>
        <p:spPr>
          <a:xfrm>
            <a:off x="2626077" y="3062946"/>
            <a:ext cx="1458685" cy="369332"/>
          </a:xfrm>
          <a:prstGeom prst="rect">
            <a:avLst/>
          </a:prstGeom>
          <a:noFill/>
        </p:spPr>
        <p:txBody>
          <a:bodyPr wrap="square" rtlCol="0">
            <a:spAutoFit/>
          </a:bodyPr>
          <a:lstStyle/>
          <a:p>
            <a:r>
              <a:rPr lang="de-DE" b="1" dirty="0">
                <a:solidFill>
                  <a:schemeClr val="bg1"/>
                </a:solidFill>
              </a:rPr>
              <a:t>Non-</a:t>
            </a:r>
            <a:r>
              <a:rPr lang="de-DE" b="1" dirty="0" err="1">
                <a:solidFill>
                  <a:schemeClr val="bg1"/>
                </a:solidFill>
              </a:rPr>
              <a:t>seizure</a:t>
            </a:r>
            <a:endParaRPr lang="de-DE" sz="1600" b="1" dirty="0">
              <a:solidFill>
                <a:schemeClr val="bg1"/>
              </a:solidFill>
            </a:endParaRPr>
          </a:p>
        </p:txBody>
      </p:sp>
      <p:sp>
        <p:nvSpPr>
          <p:cNvPr id="14" name="Textfeld 13">
            <a:extLst>
              <a:ext uri="{FF2B5EF4-FFF2-40B4-BE49-F238E27FC236}">
                <a16:creationId xmlns:a16="http://schemas.microsoft.com/office/drawing/2014/main" id="{2AE2123D-438C-415D-B078-D953A44EC0C6}"/>
              </a:ext>
            </a:extLst>
          </p:cNvPr>
          <p:cNvSpPr txBox="1"/>
          <p:nvPr/>
        </p:nvSpPr>
        <p:spPr>
          <a:xfrm>
            <a:off x="8429675" y="3062946"/>
            <a:ext cx="1014991" cy="369332"/>
          </a:xfrm>
          <a:prstGeom prst="rect">
            <a:avLst/>
          </a:prstGeom>
          <a:noFill/>
        </p:spPr>
        <p:txBody>
          <a:bodyPr wrap="square" rtlCol="0">
            <a:spAutoFit/>
          </a:bodyPr>
          <a:lstStyle/>
          <a:p>
            <a:r>
              <a:rPr lang="de-DE" b="1" dirty="0" err="1">
                <a:solidFill>
                  <a:schemeClr val="bg1"/>
                </a:solidFill>
              </a:rPr>
              <a:t>Seizure</a:t>
            </a:r>
            <a:endParaRPr lang="de-DE" sz="1600" b="1" dirty="0">
              <a:solidFill>
                <a:schemeClr val="bg1"/>
              </a:solidFill>
            </a:endParaRPr>
          </a:p>
        </p:txBody>
      </p:sp>
      <p:sp>
        <p:nvSpPr>
          <p:cNvPr id="18" name="Textfeld 17">
            <a:extLst>
              <a:ext uri="{FF2B5EF4-FFF2-40B4-BE49-F238E27FC236}">
                <a16:creationId xmlns:a16="http://schemas.microsoft.com/office/drawing/2014/main" id="{9320295C-5DE3-4385-ABDE-F4434DC4609E}"/>
              </a:ext>
            </a:extLst>
          </p:cNvPr>
          <p:cNvSpPr txBox="1"/>
          <p:nvPr/>
        </p:nvSpPr>
        <p:spPr>
          <a:xfrm>
            <a:off x="560410" y="6084726"/>
            <a:ext cx="2446559" cy="307777"/>
          </a:xfrm>
          <a:prstGeom prst="rect">
            <a:avLst/>
          </a:prstGeom>
          <a:noFill/>
        </p:spPr>
        <p:txBody>
          <a:bodyPr wrap="square" rtlCol="0">
            <a:spAutoFit/>
          </a:bodyPr>
          <a:lstStyle/>
          <a:p>
            <a:r>
              <a:rPr lang="de-DE" sz="1400" dirty="0">
                <a:solidFill>
                  <a:schemeClr val="tx1">
                    <a:lumMod val="50000"/>
                    <a:lumOff val="50000"/>
                  </a:schemeClr>
                </a:solidFill>
              </a:rPr>
              <a:t>Figure 9 | </a:t>
            </a:r>
            <a:r>
              <a:rPr lang="en-US" sz="1400" dirty="0">
                <a:solidFill>
                  <a:schemeClr val="tx1">
                    <a:lumMod val="50000"/>
                    <a:lumOff val="50000"/>
                  </a:schemeClr>
                </a:solidFill>
              </a:rPr>
              <a:t>8 Seconds of </a:t>
            </a:r>
            <a:r>
              <a:rPr lang="en-US" sz="1400" dirty="0" err="1">
                <a:solidFill>
                  <a:schemeClr val="tx1">
                    <a:lumMod val="50000"/>
                    <a:lumOff val="50000"/>
                  </a:schemeClr>
                </a:solidFill>
              </a:rPr>
              <a:t>iEEG</a:t>
            </a:r>
            <a:endParaRPr lang="en-US" sz="1400" dirty="0">
              <a:solidFill>
                <a:schemeClr val="tx1">
                  <a:lumMod val="50000"/>
                  <a:lumOff val="50000"/>
                </a:schemeClr>
              </a:solidFill>
            </a:endParaRPr>
          </a:p>
        </p:txBody>
      </p:sp>
      <p:sp>
        <p:nvSpPr>
          <p:cNvPr id="19" name="Textfeld 18">
            <a:extLst>
              <a:ext uri="{FF2B5EF4-FFF2-40B4-BE49-F238E27FC236}">
                <a16:creationId xmlns:a16="http://schemas.microsoft.com/office/drawing/2014/main" id="{E0CC6C0F-87B7-4B26-B53B-1EE5C0D3979F}"/>
              </a:ext>
            </a:extLst>
          </p:cNvPr>
          <p:cNvSpPr txBox="1"/>
          <p:nvPr/>
        </p:nvSpPr>
        <p:spPr>
          <a:xfrm>
            <a:off x="117892" y="1741057"/>
            <a:ext cx="1692932" cy="464871"/>
          </a:xfrm>
          <a:prstGeom prst="rect">
            <a:avLst/>
          </a:prstGeom>
          <a:noFill/>
        </p:spPr>
        <p:txBody>
          <a:bodyPr wrap="square" rtlCol="0">
            <a:spAutoFit/>
          </a:bodyPr>
          <a:lstStyle/>
          <a:p>
            <a:pPr>
              <a:lnSpc>
                <a:spcPct val="150000"/>
              </a:lnSpc>
            </a:pPr>
            <a:r>
              <a:rPr lang="de-DE" dirty="0" err="1"/>
              <a:t>label</a:t>
            </a:r>
            <a:r>
              <a:rPr lang="de-DE" dirty="0"/>
              <a:t> </a:t>
            </a:r>
            <a:r>
              <a:rPr lang="de-DE" dirty="0" err="1"/>
              <a:t>data</a:t>
            </a:r>
            <a:endParaRPr lang="de-DE" dirty="0"/>
          </a:p>
        </p:txBody>
      </p:sp>
      <p:sp>
        <p:nvSpPr>
          <p:cNvPr id="20" name="Textfeld 19">
            <a:extLst>
              <a:ext uri="{FF2B5EF4-FFF2-40B4-BE49-F238E27FC236}">
                <a16:creationId xmlns:a16="http://schemas.microsoft.com/office/drawing/2014/main" id="{52A32530-BDD5-4CDF-8CE4-3F5C9F6996DD}"/>
              </a:ext>
            </a:extLst>
          </p:cNvPr>
          <p:cNvSpPr txBox="1"/>
          <p:nvPr/>
        </p:nvSpPr>
        <p:spPr>
          <a:xfrm>
            <a:off x="1793343" y="1602883"/>
            <a:ext cx="1997732" cy="923330"/>
          </a:xfrm>
          <a:prstGeom prst="rect">
            <a:avLst/>
          </a:prstGeom>
          <a:noFill/>
        </p:spPr>
        <p:txBody>
          <a:bodyPr wrap="square" rtlCol="0">
            <a:spAutoFit/>
          </a:bodyPr>
          <a:lstStyle/>
          <a:p>
            <a:pPr algn="ctr">
              <a:lnSpc>
                <a:spcPct val="150000"/>
              </a:lnSpc>
            </a:pPr>
            <a:r>
              <a:rPr lang="de-DE" dirty="0" err="1">
                <a:solidFill>
                  <a:schemeClr val="bg2">
                    <a:lumMod val="75000"/>
                  </a:schemeClr>
                </a:solidFill>
              </a:rPr>
              <a:t>segment</a:t>
            </a:r>
            <a:r>
              <a:rPr lang="de-DE" dirty="0">
                <a:solidFill>
                  <a:schemeClr val="bg2">
                    <a:lumMod val="75000"/>
                  </a:schemeClr>
                </a:solidFill>
              </a:rPr>
              <a:t> </a:t>
            </a:r>
            <a:r>
              <a:rPr lang="de-DE" dirty="0" err="1">
                <a:solidFill>
                  <a:schemeClr val="bg2">
                    <a:lumMod val="75000"/>
                  </a:schemeClr>
                </a:solidFill>
              </a:rPr>
              <a:t>data</a:t>
            </a:r>
            <a:r>
              <a:rPr lang="de-DE" dirty="0">
                <a:solidFill>
                  <a:schemeClr val="bg2">
                    <a:lumMod val="75000"/>
                  </a:schemeClr>
                </a:solidFill>
              </a:rPr>
              <a:t> </a:t>
            </a:r>
            <a:r>
              <a:rPr lang="de-DE" dirty="0" err="1">
                <a:solidFill>
                  <a:schemeClr val="bg2">
                    <a:lumMod val="75000"/>
                  </a:schemeClr>
                </a:solidFill>
              </a:rPr>
              <a:t>into</a:t>
            </a:r>
            <a:r>
              <a:rPr lang="de-DE" dirty="0">
                <a:solidFill>
                  <a:schemeClr val="bg2">
                    <a:lumMod val="75000"/>
                  </a:schemeClr>
                </a:solidFill>
              </a:rPr>
              <a:t> 4-sec-parts</a:t>
            </a:r>
          </a:p>
        </p:txBody>
      </p:sp>
      <p:sp>
        <p:nvSpPr>
          <p:cNvPr id="21" name="Textfeld 20">
            <a:extLst>
              <a:ext uri="{FF2B5EF4-FFF2-40B4-BE49-F238E27FC236}">
                <a16:creationId xmlns:a16="http://schemas.microsoft.com/office/drawing/2014/main" id="{BBE7447A-E8DA-45EC-B9FF-CA90BD7856CF}"/>
              </a:ext>
            </a:extLst>
          </p:cNvPr>
          <p:cNvSpPr txBox="1"/>
          <p:nvPr/>
        </p:nvSpPr>
        <p:spPr>
          <a:xfrm>
            <a:off x="7489372" y="1605204"/>
            <a:ext cx="2645228" cy="880369"/>
          </a:xfrm>
          <a:prstGeom prst="rect">
            <a:avLst/>
          </a:prstGeom>
          <a:noFill/>
        </p:spPr>
        <p:txBody>
          <a:bodyPr wrap="square" rtlCol="0">
            <a:spAutoFit/>
          </a:bodyPr>
          <a:lstStyle/>
          <a:p>
            <a:pPr algn="ctr">
              <a:lnSpc>
                <a:spcPct val="150000"/>
              </a:lnSpc>
            </a:pPr>
            <a:r>
              <a:rPr lang="de-DE" dirty="0">
                <a:solidFill>
                  <a:schemeClr val="bg2">
                    <a:lumMod val="75000"/>
                  </a:schemeClr>
                </a:solidFill>
              </a:rPr>
              <a:t>270 </a:t>
            </a:r>
            <a:r>
              <a:rPr lang="de-DE" dirty="0" err="1">
                <a:solidFill>
                  <a:schemeClr val="bg2">
                    <a:lumMod val="75000"/>
                  </a:schemeClr>
                </a:solidFill>
              </a:rPr>
              <a:t>seizure</a:t>
            </a:r>
            <a:r>
              <a:rPr lang="de-DE" dirty="0">
                <a:solidFill>
                  <a:schemeClr val="bg2">
                    <a:lumMod val="75000"/>
                  </a:schemeClr>
                </a:solidFill>
              </a:rPr>
              <a:t> </a:t>
            </a:r>
            <a:r>
              <a:rPr lang="de-DE" dirty="0" err="1">
                <a:solidFill>
                  <a:schemeClr val="bg2">
                    <a:lumMod val="75000"/>
                  </a:schemeClr>
                </a:solidFill>
              </a:rPr>
              <a:t>segments</a:t>
            </a:r>
            <a:endParaRPr lang="de-DE" dirty="0">
              <a:solidFill>
                <a:schemeClr val="bg2">
                  <a:lumMod val="75000"/>
                </a:schemeClr>
              </a:solidFill>
            </a:endParaRPr>
          </a:p>
          <a:p>
            <a:pPr algn="ctr">
              <a:lnSpc>
                <a:spcPct val="150000"/>
              </a:lnSpc>
            </a:pPr>
            <a:r>
              <a:rPr lang="de-DE" dirty="0">
                <a:solidFill>
                  <a:schemeClr val="bg2">
                    <a:lumMod val="75000"/>
                  </a:schemeClr>
                </a:solidFill>
              </a:rPr>
              <a:t>270 non-</a:t>
            </a:r>
            <a:r>
              <a:rPr lang="de-DE" dirty="0" err="1">
                <a:solidFill>
                  <a:schemeClr val="bg2">
                    <a:lumMod val="75000"/>
                  </a:schemeClr>
                </a:solidFill>
              </a:rPr>
              <a:t>seizure</a:t>
            </a:r>
            <a:r>
              <a:rPr lang="de-DE" dirty="0">
                <a:solidFill>
                  <a:schemeClr val="bg2">
                    <a:lumMod val="75000"/>
                  </a:schemeClr>
                </a:solidFill>
              </a:rPr>
              <a:t> </a:t>
            </a:r>
            <a:r>
              <a:rPr lang="de-DE" dirty="0" err="1">
                <a:solidFill>
                  <a:schemeClr val="bg2">
                    <a:lumMod val="75000"/>
                  </a:schemeClr>
                </a:solidFill>
              </a:rPr>
              <a:t>segments</a:t>
            </a:r>
            <a:endParaRPr lang="de-DE" dirty="0">
              <a:solidFill>
                <a:schemeClr val="bg2">
                  <a:lumMod val="75000"/>
                </a:schemeClr>
              </a:solidFill>
            </a:endParaRPr>
          </a:p>
        </p:txBody>
      </p:sp>
      <p:sp>
        <p:nvSpPr>
          <p:cNvPr id="26" name="Textfeld 25">
            <a:extLst>
              <a:ext uri="{FF2B5EF4-FFF2-40B4-BE49-F238E27FC236}">
                <a16:creationId xmlns:a16="http://schemas.microsoft.com/office/drawing/2014/main" id="{28EC779A-31CC-4D51-B0F8-1BDF26426BB2}"/>
              </a:ext>
            </a:extLst>
          </p:cNvPr>
          <p:cNvSpPr txBox="1"/>
          <p:nvPr/>
        </p:nvSpPr>
        <p:spPr>
          <a:xfrm>
            <a:off x="4410138" y="1600162"/>
            <a:ext cx="2460171" cy="880369"/>
          </a:xfrm>
          <a:prstGeom prst="rect">
            <a:avLst/>
          </a:prstGeom>
          <a:noFill/>
        </p:spPr>
        <p:txBody>
          <a:bodyPr wrap="square" rtlCol="0">
            <a:spAutoFit/>
          </a:bodyPr>
          <a:lstStyle/>
          <a:p>
            <a:pPr algn="ctr">
              <a:lnSpc>
                <a:spcPct val="150000"/>
              </a:lnSpc>
            </a:pPr>
            <a:r>
              <a:rPr lang="de-DE" dirty="0" err="1">
                <a:solidFill>
                  <a:schemeClr val="bg2">
                    <a:lumMod val="75000"/>
                  </a:schemeClr>
                </a:solidFill>
              </a:rPr>
              <a:t>input</a:t>
            </a:r>
            <a:r>
              <a:rPr lang="de-DE" dirty="0">
                <a:solidFill>
                  <a:schemeClr val="bg2">
                    <a:lumMod val="75000"/>
                  </a:schemeClr>
                </a:solidFill>
              </a:rPr>
              <a:t> </a:t>
            </a:r>
            <a:r>
              <a:rPr lang="de-DE" dirty="0" err="1">
                <a:solidFill>
                  <a:schemeClr val="bg2">
                    <a:lumMod val="75000"/>
                  </a:schemeClr>
                </a:solidFill>
              </a:rPr>
              <a:t>size</a:t>
            </a:r>
            <a:r>
              <a:rPr lang="de-DE" dirty="0">
                <a:solidFill>
                  <a:schemeClr val="bg2">
                    <a:lumMod val="75000"/>
                  </a:schemeClr>
                </a:solidFill>
              </a:rPr>
              <a:t>: 2048</a:t>
            </a:r>
            <a:br>
              <a:rPr lang="de-DE" dirty="0">
                <a:solidFill>
                  <a:schemeClr val="bg2">
                    <a:lumMod val="75000"/>
                  </a:schemeClr>
                </a:solidFill>
              </a:rPr>
            </a:br>
            <a:r>
              <a:rPr lang="de-DE" dirty="0" err="1">
                <a:solidFill>
                  <a:schemeClr val="bg2">
                    <a:lumMod val="75000"/>
                  </a:schemeClr>
                </a:solidFill>
              </a:rPr>
              <a:t>sampling</a:t>
            </a:r>
            <a:r>
              <a:rPr lang="de-DE" dirty="0">
                <a:solidFill>
                  <a:schemeClr val="bg2">
                    <a:lumMod val="75000"/>
                  </a:schemeClr>
                </a:solidFill>
              </a:rPr>
              <a:t> rate: 512 Hz</a:t>
            </a:r>
          </a:p>
        </p:txBody>
      </p:sp>
      <p:sp>
        <p:nvSpPr>
          <p:cNvPr id="27" name="Textfeld 26">
            <a:extLst>
              <a:ext uri="{FF2B5EF4-FFF2-40B4-BE49-F238E27FC236}">
                <a16:creationId xmlns:a16="http://schemas.microsoft.com/office/drawing/2014/main" id="{A2197137-40E5-400C-B48A-3BCE4AA4FE4C}"/>
              </a:ext>
            </a:extLst>
          </p:cNvPr>
          <p:cNvSpPr txBox="1"/>
          <p:nvPr/>
        </p:nvSpPr>
        <p:spPr>
          <a:xfrm>
            <a:off x="10398656" y="1786431"/>
            <a:ext cx="1838456" cy="464871"/>
          </a:xfrm>
          <a:prstGeom prst="rect">
            <a:avLst/>
          </a:prstGeom>
          <a:noFill/>
        </p:spPr>
        <p:txBody>
          <a:bodyPr wrap="square" rtlCol="0">
            <a:spAutoFit/>
          </a:bodyPr>
          <a:lstStyle/>
          <a:p>
            <a:pPr algn="ctr">
              <a:lnSpc>
                <a:spcPct val="150000"/>
              </a:lnSpc>
            </a:pPr>
            <a:r>
              <a:rPr lang="de-DE" dirty="0" err="1">
                <a:solidFill>
                  <a:schemeClr val="bg2">
                    <a:lumMod val="75000"/>
                  </a:schemeClr>
                </a:solidFill>
              </a:rPr>
              <a:t>normalize</a:t>
            </a:r>
            <a:r>
              <a:rPr lang="de-DE" dirty="0">
                <a:solidFill>
                  <a:schemeClr val="bg2">
                    <a:lumMod val="75000"/>
                  </a:schemeClr>
                </a:solidFill>
              </a:rPr>
              <a:t> </a:t>
            </a:r>
            <a:r>
              <a:rPr lang="de-DE" dirty="0" err="1">
                <a:solidFill>
                  <a:schemeClr val="bg2">
                    <a:lumMod val="75000"/>
                  </a:schemeClr>
                </a:solidFill>
              </a:rPr>
              <a:t>data</a:t>
            </a:r>
            <a:endParaRPr lang="de-DE" dirty="0">
              <a:solidFill>
                <a:schemeClr val="bg2">
                  <a:lumMod val="75000"/>
                </a:schemeClr>
              </a:solidFill>
            </a:endParaRPr>
          </a:p>
        </p:txBody>
      </p:sp>
    </p:spTree>
    <p:extLst>
      <p:ext uri="{BB962C8B-B14F-4D97-AF65-F5344CB8AC3E}">
        <p14:creationId xmlns:p14="http://schemas.microsoft.com/office/powerpoint/2010/main" val="3207856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2176"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err="1"/>
              <a:t>Prepocessing</a:t>
            </a:r>
            <a:endParaRPr lang="de-DE" sz="4000" b="1" dirty="0"/>
          </a:p>
        </p:txBody>
      </p:sp>
      <p:pic>
        <p:nvPicPr>
          <p:cNvPr id="12" name="Grafik 11">
            <a:extLst>
              <a:ext uri="{FF2B5EF4-FFF2-40B4-BE49-F238E27FC236}">
                <a16:creationId xmlns:a16="http://schemas.microsoft.com/office/drawing/2014/main" id="{AA4FF082-AD10-4594-82C8-E8A0C2914103}"/>
              </a:ext>
            </a:extLst>
          </p:cNvPr>
          <p:cNvPicPr>
            <a:picLocks noChangeAspect="1"/>
          </p:cNvPicPr>
          <p:nvPr/>
        </p:nvPicPr>
        <p:blipFill rotWithShape="1">
          <a:blip r:embed="rId7"/>
          <a:srcRect l="49587"/>
          <a:stretch/>
        </p:blipFill>
        <p:spPr>
          <a:xfrm>
            <a:off x="6462480" y="3212234"/>
            <a:ext cx="5261434" cy="2776327"/>
          </a:xfrm>
          <a:prstGeom prst="rect">
            <a:avLst/>
          </a:prstGeom>
        </p:spPr>
      </p:pic>
      <p:sp>
        <p:nvSpPr>
          <p:cNvPr id="2" name="Rechteck 1">
            <a:extLst>
              <a:ext uri="{FF2B5EF4-FFF2-40B4-BE49-F238E27FC236}">
                <a16:creationId xmlns:a16="http://schemas.microsoft.com/office/drawing/2014/main" id="{52DC4FDE-6FDA-43DD-81AB-F6A590749416}"/>
              </a:ext>
            </a:extLst>
          </p:cNvPr>
          <p:cNvSpPr/>
          <p:nvPr/>
        </p:nvSpPr>
        <p:spPr>
          <a:xfrm>
            <a:off x="6462481" y="3212234"/>
            <a:ext cx="5261434" cy="2776327"/>
          </a:xfrm>
          <a:prstGeom prst="rect">
            <a:avLst/>
          </a:prstGeom>
          <a:solidFill>
            <a:schemeClr val="accent6">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a:extLst>
              <a:ext uri="{FF2B5EF4-FFF2-40B4-BE49-F238E27FC236}">
                <a16:creationId xmlns:a16="http://schemas.microsoft.com/office/drawing/2014/main" id="{065B7CB7-2DF5-419D-91F5-B0C4D8221425}"/>
              </a:ext>
            </a:extLst>
          </p:cNvPr>
          <p:cNvPicPr>
            <a:picLocks noChangeAspect="1"/>
          </p:cNvPicPr>
          <p:nvPr/>
        </p:nvPicPr>
        <p:blipFill rotWithShape="1">
          <a:blip r:embed="rId7"/>
          <a:srcRect r="50000"/>
          <a:stretch/>
        </p:blipFill>
        <p:spPr>
          <a:xfrm>
            <a:off x="514247" y="3212234"/>
            <a:ext cx="5218279" cy="2776327"/>
          </a:xfrm>
          <a:prstGeom prst="rect">
            <a:avLst/>
          </a:prstGeom>
        </p:spPr>
      </p:pic>
      <p:sp>
        <p:nvSpPr>
          <p:cNvPr id="18" name="Textfeld 17">
            <a:extLst>
              <a:ext uri="{FF2B5EF4-FFF2-40B4-BE49-F238E27FC236}">
                <a16:creationId xmlns:a16="http://schemas.microsoft.com/office/drawing/2014/main" id="{8FABB87C-F1C7-4342-88CF-1620C2706BDC}"/>
              </a:ext>
            </a:extLst>
          </p:cNvPr>
          <p:cNvSpPr txBox="1"/>
          <p:nvPr/>
        </p:nvSpPr>
        <p:spPr>
          <a:xfrm>
            <a:off x="2394043" y="3256973"/>
            <a:ext cx="1458685" cy="369332"/>
          </a:xfrm>
          <a:prstGeom prst="rect">
            <a:avLst/>
          </a:prstGeom>
          <a:noFill/>
        </p:spPr>
        <p:txBody>
          <a:bodyPr wrap="square" rtlCol="0">
            <a:spAutoFit/>
          </a:bodyPr>
          <a:lstStyle/>
          <a:p>
            <a:r>
              <a:rPr lang="de-DE" b="1" dirty="0">
                <a:solidFill>
                  <a:schemeClr val="bg1"/>
                </a:solidFill>
              </a:rPr>
              <a:t>Non-</a:t>
            </a:r>
            <a:r>
              <a:rPr lang="de-DE" b="1" dirty="0" err="1">
                <a:solidFill>
                  <a:schemeClr val="bg1"/>
                </a:solidFill>
              </a:rPr>
              <a:t>seizure</a:t>
            </a:r>
            <a:endParaRPr lang="de-DE" sz="1600" b="1" dirty="0">
              <a:solidFill>
                <a:schemeClr val="bg1"/>
              </a:solidFill>
            </a:endParaRPr>
          </a:p>
        </p:txBody>
      </p:sp>
      <p:sp>
        <p:nvSpPr>
          <p:cNvPr id="19" name="Textfeld 18">
            <a:extLst>
              <a:ext uri="{FF2B5EF4-FFF2-40B4-BE49-F238E27FC236}">
                <a16:creationId xmlns:a16="http://schemas.microsoft.com/office/drawing/2014/main" id="{E75DF14A-E0CC-4BE1-A77C-F1E5E26E2D87}"/>
              </a:ext>
            </a:extLst>
          </p:cNvPr>
          <p:cNvSpPr txBox="1"/>
          <p:nvPr/>
        </p:nvSpPr>
        <p:spPr>
          <a:xfrm>
            <a:off x="8585701" y="3228945"/>
            <a:ext cx="1014991" cy="369332"/>
          </a:xfrm>
          <a:prstGeom prst="rect">
            <a:avLst/>
          </a:prstGeom>
          <a:noFill/>
        </p:spPr>
        <p:txBody>
          <a:bodyPr wrap="square" rtlCol="0">
            <a:spAutoFit/>
          </a:bodyPr>
          <a:lstStyle/>
          <a:p>
            <a:r>
              <a:rPr lang="de-DE" b="1" dirty="0" err="1">
                <a:solidFill>
                  <a:schemeClr val="bg1"/>
                </a:solidFill>
              </a:rPr>
              <a:t>Seizure</a:t>
            </a:r>
            <a:endParaRPr lang="de-DE" sz="1600" b="1" dirty="0">
              <a:solidFill>
                <a:schemeClr val="bg1"/>
              </a:solidFill>
            </a:endParaRPr>
          </a:p>
        </p:txBody>
      </p:sp>
      <p:sp>
        <p:nvSpPr>
          <p:cNvPr id="24" name="Textfeld 23">
            <a:extLst>
              <a:ext uri="{FF2B5EF4-FFF2-40B4-BE49-F238E27FC236}">
                <a16:creationId xmlns:a16="http://schemas.microsoft.com/office/drawing/2014/main" id="{4C8244B7-19DD-448E-8568-659EB6E05059}"/>
              </a:ext>
            </a:extLst>
          </p:cNvPr>
          <p:cNvSpPr txBox="1"/>
          <p:nvPr/>
        </p:nvSpPr>
        <p:spPr>
          <a:xfrm>
            <a:off x="117892" y="1741057"/>
            <a:ext cx="1692932" cy="507831"/>
          </a:xfrm>
          <a:prstGeom prst="rect">
            <a:avLst/>
          </a:prstGeom>
          <a:noFill/>
        </p:spPr>
        <p:txBody>
          <a:bodyPr wrap="square" rtlCol="0">
            <a:spAutoFit/>
          </a:bodyPr>
          <a:lstStyle/>
          <a:p>
            <a:pPr>
              <a:lnSpc>
                <a:spcPct val="150000"/>
              </a:lnSpc>
            </a:pPr>
            <a:r>
              <a:rPr lang="de-DE" dirty="0" err="1">
                <a:solidFill>
                  <a:schemeClr val="bg2">
                    <a:lumMod val="75000"/>
                  </a:schemeClr>
                </a:solidFill>
              </a:rPr>
              <a:t>label</a:t>
            </a:r>
            <a:r>
              <a:rPr lang="de-DE" dirty="0">
                <a:solidFill>
                  <a:schemeClr val="bg2">
                    <a:lumMod val="75000"/>
                  </a:schemeClr>
                </a:solidFill>
              </a:rPr>
              <a:t> </a:t>
            </a:r>
            <a:r>
              <a:rPr lang="de-DE" dirty="0" err="1">
                <a:solidFill>
                  <a:schemeClr val="bg2">
                    <a:lumMod val="75000"/>
                  </a:schemeClr>
                </a:solidFill>
              </a:rPr>
              <a:t>data</a:t>
            </a:r>
            <a:endParaRPr lang="de-DE" dirty="0">
              <a:solidFill>
                <a:schemeClr val="bg2">
                  <a:lumMod val="75000"/>
                </a:schemeClr>
              </a:solidFill>
            </a:endParaRPr>
          </a:p>
        </p:txBody>
      </p:sp>
      <p:sp>
        <p:nvSpPr>
          <p:cNvPr id="25" name="Textfeld 24">
            <a:extLst>
              <a:ext uri="{FF2B5EF4-FFF2-40B4-BE49-F238E27FC236}">
                <a16:creationId xmlns:a16="http://schemas.microsoft.com/office/drawing/2014/main" id="{F65D6B6A-078C-44E2-86A9-56CDE965284D}"/>
              </a:ext>
            </a:extLst>
          </p:cNvPr>
          <p:cNvSpPr txBox="1"/>
          <p:nvPr/>
        </p:nvSpPr>
        <p:spPr>
          <a:xfrm>
            <a:off x="1793343" y="1602883"/>
            <a:ext cx="1997732" cy="880369"/>
          </a:xfrm>
          <a:prstGeom prst="rect">
            <a:avLst/>
          </a:prstGeom>
          <a:noFill/>
        </p:spPr>
        <p:txBody>
          <a:bodyPr wrap="square" rtlCol="0">
            <a:spAutoFit/>
          </a:bodyPr>
          <a:lstStyle/>
          <a:p>
            <a:pPr algn="ctr">
              <a:lnSpc>
                <a:spcPct val="150000"/>
              </a:lnSpc>
            </a:pPr>
            <a:r>
              <a:rPr lang="de-DE" dirty="0" err="1"/>
              <a:t>segment</a:t>
            </a:r>
            <a:r>
              <a:rPr lang="de-DE" dirty="0"/>
              <a:t> </a:t>
            </a:r>
            <a:r>
              <a:rPr lang="de-DE" dirty="0" err="1"/>
              <a:t>data</a:t>
            </a:r>
            <a:r>
              <a:rPr lang="de-DE" dirty="0"/>
              <a:t> </a:t>
            </a:r>
            <a:r>
              <a:rPr lang="de-DE" dirty="0" err="1"/>
              <a:t>into</a:t>
            </a:r>
            <a:r>
              <a:rPr lang="de-DE" dirty="0"/>
              <a:t> 4-sec-parts</a:t>
            </a:r>
          </a:p>
        </p:txBody>
      </p:sp>
      <p:sp>
        <p:nvSpPr>
          <p:cNvPr id="26" name="Textfeld 25">
            <a:extLst>
              <a:ext uri="{FF2B5EF4-FFF2-40B4-BE49-F238E27FC236}">
                <a16:creationId xmlns:a16="http://schemas.microsoft.com/office/drawing/2014/main" id="{4B63156B-0B78-48D1-990D-2ED724FDFC4E}"/>
              </a:ext>
            </a:extLst>
          </p:cNvPr>
          <p:cNvSpPr txBox="1"/>
          <p:nvPr/>
        </p:nvSpPr>
        <p:spPr>
          <a:xfrm>
            <a:off x="7489372" y="1605204"/>
            <a:ext cx="2645228" cy="880369"/>
          </a:xfrm>
          <a:prstGeom prst="rect">
            <a:avLst/>
          </a:prstGeom>
          <a:noFill/>
        </p:spPr>
        <p:txBody>
          <a:bodyPr wrap="square" rtlCol="0">
            <a:spAutoFit/>
          </a:bodyPr>
          <a:lstStyle/>
          <a:p>
            <a:pPr algn="ctr">
              <a:lnSpc>
                <a:spcPct val="150000"/>
              </a:lnSpc>
            </a:pPr>
            <a:r>
              <a:rPr lang="de-DE" dirty="0">
                <a:solidFill>
                  <a:schemeClr val="bg2">
                    <a:lumMod val="75000"/>
                  </a:schemeClr>
                </a:solidFill>
              </a:rPr>
              <a:t>270 </a:t>
            </a:r>
            <a:r>
              <a:rPr lang="de-DE" dirty="0" err="1">
                <a:solidFill>
                  <a:schemeClr val="bg2">
                    <a:lumMod val="75000"/>
                  </a:schemeClr>
                </a:solidFill>
              </a:rPr>
              <a:t>seizure</a:t>
            </a:r>
            <a:r>
              <a:rPr lang="de-DE" dirty="0">
                <a:solidFill>
                  <a:schemeClr val="bg2">
                    <a:lumMod val="75000"/>
                  </a:schemeClr>
                </a:solidFill>
              </a:rPr>
              <a:t> </a:t>
            </a:r>
            <a:r>
              <a:rPr lang="de-DE" dirty="0" err="1">
                <a:solidFill>
                  <a:schemeClr val="bg2">
                    <a:lumMod val="75000"/>
                  </a:schemeClr>
                </a:solidFill>
              </a:rPr>
              <a:t>segments</a:t>
            </a:r>
            <a:endParaRPr lang="de-DE" dirty="0">
              <a:solidFill>
                <a:schemeClr val="bg2">
                  <a:lumMod val="75000"/>
                </a:schemeClr>
              </a:solidFill>
            </a:endParaRPr>
          </a:p>
          <a:p>
            <a:pPr algn="ctr">
              <a:lnSpc>
                <a:spcPct val="150000"/>
              </a:lnSpc>
            </a:pPr>
            <a:r>
              <a:rPr lang="de-DE" dirty="0">
                <a:solidFill>
                  <a:schemeClr val="bg2">
                    <a:lumMod val="75000"/>
                  </a:schemeClr>
                </a:solidFill>
              </a:rPr>
              <a:t>270 non-</a:t>
            </a:r>
            <a:r>
              <a:rPr lang="de-DE" dirty="0" err="1">
                <a:solidFill>
                  <a:schemeClr val="bg2">
                    <a:lumMod val="75000"/>
                  </a:schemeClr>
                </a:solidFill>
              </a:rPr>
              <a:t>seizure</a:t>
            </a:r>
            <a:r>
              <a:rPr lang="de-DE" dirty="0">
                <a:solidFill>
                  <a:schemeClr val="bg2">
                    <a:lumMod val="75000"/>
                  </a:schemeClr>
                </a:solidFill>
              </a:rPr>
              <a:t> </a:t>
            </a:r>
            <a:r>
              <a:rPr lang="de-DE" dirty="0" err="1">
                <a:solidFill>
                  <a:schemeClr val="bg2">
                    <a:lumMod val="75000"/>
                  </a:schemeClr>
                </a:solidFill>
              </a:rPr>
              <a:t>segments</a:t>
            </a:r>
            <a:endParaRPr lang="de-DE" dirty="0">
              <a:solidFill>
                <a:schemeClr val="bg2">
                  <a:lumMod val="75000"/>
                </a:schemeClr>
              </a:solidFill>
            </a:endParaRPr>
          </a:p>
        </p:txBody>
      </p:sp>
      <p:sp>
        <p:nvSpPr>
          <p:cNvPr id="27" name="Textfeld 26">
            <a:extLst>
              <a:ext uri="{FF2B5EF4-FFF2-40B4-BE49-F238E27FC236}">
                <a16:creationId xmlns:a16="http://schemas.microsoft.com/office/drawing/2014/main" id="{2482C41E-37BE-4019-B6FE-5CA6BDCF2A94}"/>
              </a:ext>
            </a:extLst>
          </p:cNvPr>
          <p:cNvSpPr txBox="1"/>
          <p:nvPr/>
        </p:nvSpPr>
        <p:spPr>
          <a:xfrm>
            <a:off x="4410138" y="1600162"/>
            <a:ext cx="2460171" cy="880369"/>
          </a:xfrm>
          <a:prstGeom prst="rect">
            <a:avLst/>
          </a:prstGeom>
          <a:noFill/>
        </p:spPr>
        <p:txBody>
          <a:bodyPr wrap="square" rtlCol="0">
            <a:spAutoFit/>
          </a:bodyPr>
          <a:lstStyle/>
          <a:p>
            <a:pPr algn="ctr">
              <a:lnSpc>
                <a:spcPct val="150000"/>
              </a:lnSpc>
            </a:pPr>
            <a:r>
              <a:rPr lang="de-DE" dirty="0" err="1">
                <a:solidFill>
                  <a:schemeClr val="bg2">
                    <a:lumMod val="75000"/>
                  </a:schemeClr>
                </a:solidFill>
              </a:rPr>
              <a:t>input</a:t>
            </a:r>
            <a:r>
              <a:rPr lang="de-DE" dirty="0">
                <a:solidFill>
                  <a:schemeClr val="bg2">
                    <a:lumMod val="75000"/>
                  </a:schemeClr>
                </a:solidFill>
              </a:rPr>
              <a:t> </a:t>
            </a:r>
            <a:r>
              <a:rPr lang="de-DE" dirty="0" err="1">
                <a:solidFill>
                  <a:schemeClr val="bg2">
                    <a:lumMod val="75000"/>
                  </a:schemeClr>
                </a:solidFill>
              </a:rPr>
              <a:t>size</a:t>
            </a:r>
            <a:r>
              <a:rPr lang="de-DE" dirty="0">
                <a:solidFill>
                  <a:schemeClr val="bg2">
                    <a:lumMod val="75000"/>
                  </a:schemeClr>
                </a:solidFill>
              </a:rPr>
              <a:t>: 2048</a:t>
            </a:r>
            <a:br>
              <a:rPr lang="de-DE" dirty="0">
                <a:solidFill>
                  <a:schemeClr val="bg2">
                    <a:lumMod val="75000"/>
                  </a:schemeClr>
                </a:solidFill>
              </a:rPr>
            </a:br>
            <a:r>
              <a:rPr lang="de-DE" dirty="0" err="1">
                <a:solidFill>
                  <a:schemeClr val="bg2">
                    <a:lumMod val="75000"/>
                  </a:schemeClr>
                </a:solidFill>
              </a:rPr>
              <a:t>sampling</a:t>
            </a:r>
            <a:r>
              <a:rPr lang="de-DE" dirty="0">
                <a:solidFill>
                  <a:schemeClr val="bg2">
                    <a:lumMod val="75000"/>
                  </a:schemeClr>
                </a:solidFill>
              </a:rPr>
              <a:t> rate: 512 Hz</a:t>
            </a:r>
          </a:p>
        </p:txBody>
      </p:sp>
      <p:sp>
        <p:nvSpPr>
          <p:cNvPr id="28" name="Textfeld 27">
            <a:extLst>
              <a:ext uri="{FF2B5EF4-FFF2-40B4-BE49-F238E27FC236}">
                <a16:creationId xmlns:a16="http://schemas.microsoft.com/office/drawing/2014/main" id="{B5E34595-3D65-4E9B-9DD1-C8B3B5CA0397}"/>
              </a:ext>
            </a:extLst>
          </p:cNvPr>
          <p:cNvSpPr txBox="1"/>
          <p:nvPr/>
        </p:nvSpPr>
        <p:spPr>
          <a:xfrm>
            <a:off x="10398656" y="1786431"/>
            <a:ext cx="1838456" cy="464871"/>
          </a:xfrm>
          <a:prstGeom prst="rect">
            <a:avLst/>
          </a:prstGeom>
          <a:noFill/>
        </p:spPr>
        <p:txBody>
          <a:bodyPr wrap="square" rtlCol="0">
            <a:spAutoFit/>
          </a:bodyPr>
          <a:lstStyle/>
          <a:p>
            <a:pPr algn="ctr">
              <a:lnSpc>
                <a:spcPct val="150000"/>
              </a:lnSpc>
            </a:pPr>
            <a:r>
              <a:rPr lang="de-DE" dirty="0" err="1">
                <a:solidFill>
                  <a:schemeClr val="bg2">
                    <a:lumMod val="75000"/>
                  </a:schemeClr>
                </a:solidFill>
              </a:rPr>
              <a:t>normalize</a:t>
            </a:r>
            <a:r>
              <a:rPr lang="de-DE" dirty="0">
                <a:solidFill>
                  <a:schemeClr val="bg2">
                    <a:lumMod val="75000"/>
                  </a:schemeClr>
                </a:solidFill>
              </a:rPr>
              <a:t> </a:t>
            </a:r>
            <a:r>
              <a:rPr lang="de-DE" dirty="0" err="1">
                <a:solidFill>
                  <a:schemeClr val="bg2">
                    <a:lumMod val="75000"/>
                  </a:schemeClr>
                </a:solidFill>
              </a:rPr>
              <a:t>data</a:t>
            </a:r>
            <a:endParaRPr lang="de-DE" dirty="0">
              <a:solidFill>
                <a:schemeClr val="bg2">
                  <a:lumMod val="75000"/>
                </a:schemeClr>
              </a:solidFill>
            </a:endParaRPr>
          </a:p>
        </p:txBody>
      </p:sp>
      <p:sp>
        <p:nvSpPr>
          <p:cNvPr id="20" name="Textfeld 19">
            <a:extLst>
              <a:ext uri="{FF2B5EF4-FFF2-40B4-BE49-F238E27FC236}">
                <a16:creationId xmlns:a16="http://schemas.microsoft.com/office/drawing/2014/main" id="{4E2F90B9-6084-4D9B-9648-B4E0BB76356D}"/>
              </a:ext>
            </a:extLst>
          </p:cNvPr>
          <p:cNvSpPr txBox="1"/>
          <p:nvPr/>
        </p:nvSpPr>
        <p:spPr>
          <a:xfrm>
            <a:off x="4872719" y="6084726"/>
            <a:ext cx="2446559" cy="307777"/>
          </a:xfrm>
          <a:prstGeom prst="rect">
            <a:avLst/>
          </a:prstGeom>
          <a:noFill/>
        </p:spPr>
        <p:txBody>
          <a:bodyPr wrap="square" rtlCol="0">
            <a:spAutoFit/>
          </a:bodyPr>
          <a:lstStyle/>
          <a:p>
            <a:r>
              <a:rPr lang="de-DE" sz="1400" dirty="0">
                <a:solidFill>
                  <a:schemeClr val="tx1">
                    <a:lumMod val="50000"/>
                    <a:lumOff val="50000"/>
                  </a:schemeClr>
                </a:solidFill>
              </a:rPr>
              <a:t>Figure 10 | </a:t>
            </a:r>
            <a:r>
              <a:rPr lang="en-US" sz="1400" dirty="0">
                <a:solidFill>
                  <a:schemeClr val="tx1">
                    <a:lumMod val="50000"/>
                    <a:lumOff val="50000"/>
                  </a:schemeClr>
                </a:solidFill>
              </a:rPr>
              <a:t>Segmented Data</a:t>
            </a:r>
          </a:p>
        </p:txBody>
      </p:sp>
    </p:spTree>
    <p:extLst>
      <p:ext uri="{BB962C8B-B14F-4D97-AF65-F5344CB8AC3E}">
        <p14:creationId xmlns:p14="http://schemas.microsoft.com/office/powerpoint/2010/main" val="1039439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198"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err="1"/>
              <a:t>Prepocessing</a:t>
            </a:r>
            <a:endParaRPr lang="de-DE" sz="4000" b="1" dirty="0"/>
          </a:p>
        </p:txBody>
      </p:sp>
      <p:pic>
        <p:nvPicPr>
          <p:cNvPr id="12" name="Grafik 11">
            <a:extLst>
              <a:ext uri="{FF2B5EF4-FFF2-40B4-BE49-F238E27FC236}">
                <a16:creationId xmlns:a16="http://schemas.microsoft.com/office/drawing/2014/main" id="{AA4FF082-AD10-4594-82C8-E8A0C2914103}"/>
              </a:ext>
            </a:extLst>
          </p:cNvPr>
          <p:cNvPicPr>
            <a:picLocks noChangeAspect="1"/>
          </p:cNvPicPr>
          <p:nvPr/>
        </p:nvPicPr>
        <p:blipFill rotWithShape="1">
          <a:blip r:embed="rId7"/>
          <a:srcRect l="49587"/>
          <a:stretch/>
        </p:blipFill>
        <p:spPr>
          <a:xfrm>
            <a:off x="6462480" y="3212234"/>
            <a:ext cx="5261434" cy="2776327"/>
          </a:xfrm>
          <a:prstGeom prst="rect">
            <a:avLst/>
          </a:prstGeom>
        </p:spPr>
      </p:pic>
      <p:sp>
        <p:nvSpPr>
          <p:cNvPr id="2" name="Rechteck 1">
            <a:extLst>
              <a:ext uri="{FF2B5EF4-FFF2-40B4-BE49-F238E27FC236}">
                <a16:creationId xmlns:a16="http://schemas.microsoft.com/office/drawing/2014/main" id="{52DC4FDE-6FDA-43DD-81AB-F6A590749416}"/>
              </a:ext>
            </a:extLst>
          </p:cNvPr>
          <p:cNvSpPr/>
          <p:nvPr/>
        </p:nvSpPr>
        <p:spPr>
          <a:xfrm>
            <a:off x="6462481" y="3212234"/>
            <a:ext cx="5261434" cy="2776327"/>
          </a:xfrm>
          <a:prstGeom prst="rect">
            <a:avLst/>
          </a:prstGeom>
          <a:solidFill>
            <a:schemeClr val="accent6">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a:extLst>
              <a:ext uri="{FF2B5EF4-FFF2-40B4-BE49-F238E27FC236}">
                <a16:creationId xmlns:a16="http://schemas.microsoft.com/office/drawing/2014/main" id="{065B7CB7-2DF5-419D-91F5-B0C4D8221425}"/>
              </a:ext>
            </a:extLst>
          </p:cNvPr>
          <p:cNvPicPr>
            <a:picLocks noChangeAspect="1"/>
          </p:cNvPicPr>
          <p:nvPr/>
        </p:nvPicPr>
        <p:blipFill rotWithShape="1">
          <a:blip r:embed="rId7"/>
          <a:srcRect r="50000"/>
          <a:stretch/>
        </p:blipFill>
        <p:spPr>
          <a:xfrm>
            <a:off x="514247" y="3212234"/>
            <a:ext cx="5218279" cy="2776327"/>
          </a:xfrm>
          <a:prstGeom prst="rect">
            <a:avLst/>
          </a:prstGeom>
        </p:spPr>
      </p:pic>
      <p:sp>
        <p:nvSpPr>
          <p:cNvPr id="34" name="Textfeld 33">
            <a:extLst>
              <a:ext uri="{FF2B5EF4-FFF2-40B4-BE49-F238E27FC236}">
                <a16:creationId xmlns:a16="http://schemas.microsoft.com/office/drawing/2014/main" id="{34274134-5924-4F6A-96F4-8B4805981317}"/>
              </a:ext>
            </a:extLst>
          </p:cNvPr>
          <p:cNvSpPr txBox="1"/>
          <p:nvPr/>
        </p:nvSpPr>
        <p:spPr>
          <a:xfrm>
            <a:off x="2394043" y="3256973"/>
            <a:ext cx="1458685" cy="369332"/>
          </a:xfrm>
          <a:prstGeom prst="rect">
            <a:avLst/>
          </a:prstGeom>
          <a:noFill/>
        </p:spPr>
        <p:txBody>
          <a:bodyPr wrap="square" rtlCol="0">
            <a:spAutoFit/>
          </a:bodyPr>
          <a:lstStyle/>
          <a:p>
            <a:r>
              <a:rPr lang="de-DE" b="1" dirty="0">
                <a:solidFill>
                  <a:schemeClr val="bg1"/>
                </a:solidFill>
              </a:rPr>
              <a:t>Non-</a:t>
            </a:r>
            <a:r>
              <a:rPr lang="de-DE" b="1" dirty="0" err="1">
                <a:solidFill>
                  <a:schemeClr val="bg1"/>
                </a:solidFill>
              </a:rPr>
              <a:t>seizure</a:t>
            </a:r>
            <a:endParaRPr lang="de-DE" sz="1600" b="1" dirty="0">
              <a:solidFill>
                <a:schemeClr val="bg1"/>
              </a:solidFill>
            </a:endParaRPr>
          </a:p>
        </p:txBody>
      </p:sp>
      <p:sp>
        <p:nvSpPr>
          <p:cNvPr id="35" name="Textfeld 34">
            <a:extLst>
              <a:ext uri="{FF2B5EF4-FFF2-40B4-BE49-F238E27FC236}">
                <a16:creationId xmlns:a16="http://schemas.microsoft.com/office/drawing/2014/main" id="{FFF9F95C-3B2F-4076-B2CD-1F7E3A268592}"/>
              </a:ext>
            </a:extLst>
          </p:cNvPr>
          <p:cNvSpPr txBox="1"/>
          <p:nvPr/>
        </p:nvSpPr>
        <p:spPr>
          <a:xfrm>
            <a:off x="8585701" y="3228945"/>
            <a:ext cx="1014991" cy="369332"/>
          </a:xfrm>
          <a:prstGeom prst="rect">
            <a:avLst/>
          </a:prstGeom>
          <a:noFill/>
        </p:spPr>
        <p:txBody>
          <a:bodyPr wrap="square" rtlCol="0">
            <a:spAutoFit/>
          </a:bodyPr>
          <a:lstStyle/>
          <a:p>
            <a:r>
              <a:rPr lang="de-DE" b="1" dirty="0" err="1">
                <a:solidFill>
                  <a:schemeClr val="bg1"/>
                </a:solidFill>
              </a:rPr>
              <a:t>Seizure</a:t>
            </a:r>
            <a:endParaRPr lang="de-DE" sz="1600" b="1" dirty="0">
              <a:solidFill>
                <a:schemeClr val="bg1"/>
              </a:solidFill>
            </a:endParaRPr>
          </a:p>
        </p:txBody>
      </p:sp>
      <p:sp>
        <p:nvSpPr>
          <p:cNvPr id="22" name="Textfeld 21">
            <a:extLst>
              <a:ext uri="{FF2B5EF4-FFF2-40B4-BE49-F238E27FC236}">
                <a16:creationId xmlns:a16="http://schemas.microsoft.com/office/drawing/2014/main" id="{75D7234A-5A9B-4F58-A742-9C7792963318}"/>
              </a:ext>
            </a:extLst>
          </p:cNvPr>
          <p:cNvSpPr txBox="1"/>
          <p:nvPr/>
        </p:nvSpPr>
        <p:spPr>
          <a:xfrm>
            <a:off x="117892" y="1741057"/>
            <a:ext cx="1692932" cy="507831"/>
          </a:xfrm>
          <a:prstGeom prst="rect">
            <a:avLst/>
          </a:prstGeom>
          <a:noFill/>
        </p:spPr>
        <p:txBody>
          <a:bodyPr wrap="square" rtlCol="0">
            <a:spAutoFit/>
          </a:bodyPr>
          <a:lstStyle/>
          <a:p>
            <a:pPr>
              <a:lnSpc>
                <a:spcPct val="150000"/>
              </a:lnSpc>
            </a:pPr>
            <a:r>
              <a:rPr lang="de-DE" dirty="0" err="1">
                <a:solidFill>
                  <a:schemeClr val="bg2">
                    <a:lumMod val="75000"/>
                  </a:schemeClr>
                </a:solidFill>
              </a:rPr>
              <a:t>label</a:t>
            </a:r>
            <a:r>
              <a:rPr lang="de-DE" dirty="0">
                <a:solidFill>
                  <a:schemeClr val="bg2">
                    <a:lumMod val="75000"/>
                  </a:schemeClr>
                </a:solidFill>
              </a:rPr>
              <a:t> </a:t>
            </a:r>
            <a:r>
              <a:rPr lang="de-DE" dirty="0" err="1">
                <a:solidFill>
                  <a:schemeClr val="bg2">
                    <a:lumMod val="75000"/>
                  </a:schemeClr>
                </a:solidFill>
              </a:rPr>
              <a:t>data</a:t>
            </a:r>
            <a:endParaRPr lang="de-DE" dirty="0">
              <a:solidFill>
                <a:schemeClr val="bg2">
                  <a:lumMod val="75000"/>
                </a:schemeClr>
              </a:solidFill>
            </a:endParaRPr>
          </a:p>
        </p:txBody>
      </p:sp>
      <p:sp>
        <p:nvSpPr>
          <p:cNvPr id="23" name="Textfeld 22">
            <a:extLst>
              <a:ext uri="{FF2B5EF4-FFF2-40B4-BE49-F238E27FC236}">
                <a16:creationId xmlns:a16="http://schemas.microsoft.com/office/drawing/2014/main" id="{02E1EE5B-80CA-411B-A0B7-76428AD88817}"/>
              </a:ext>
            </a:extLst>
          </p:cNvPr>
          <p:cNvSpPr txBox="1"/>
          <p:nvPr/>
        </p:nvSpPr>
        <p:spPr>
          <a:xfrm>
            <a:off x="1793343" y="1602883"/>
            <a:ext cx="1997732" cy="923330"/>
          </a:xfrm>
          <a:prstGeom prst="rect">
            <a:avLst/>
          </a:prstGeom>
          <a:noFill/>
        </p:spPr>
        <p:txBody>
          <a:bodyPr wrap="square" rtlCol="0">
            <a:spAutoFit/>
          </a:bodyPr>
          <a:lstStyle/>
          <a:p>
            <a:pPr algn="ctr">
              <a:lnSpc>
                <a:spcPct val="150000"/>
              </a:lnSpc>
            </a:pPr>
            <a:r>
              <a:rPr lang="de-DE" dirty="0" err="1">
                <a:solidFill>
                  <a:schemeClr val="bg2">
                    <a:lumMod val="75000"/>
                  </a:schemeClr>
                </a:solidFill>
              </a:rPr>
              <a:t>segment</a:t>
            </a:r>
            <a:r>
              <a:rPr lang="de-DE" dirty="0">
                <a:solidFill>
                  <a:schemeClr val="bg2">
                    <a:lumMod val="75000"/>
                  </a:schemeClr>
                </a:solidFill>
              </a:rPr>
              <a:t> </a:t>
            </a:r>
            <a:r>
              <a:rPr lang="de-DE" dirty="0" err="1">
                <a:solidFill>
                  <a:schemeClr val="bg2">
                    <a:lumMod val="75000"/>
                  </a:schemeClr>
                </a:solidFill>
              </a:rPr>
              <a:t>data</a:t>
            </a:r>
            <a:r>
              <a:rPr lang="de-DE" dirty="0">
                <a:solidFill>
                  <a:schemeClr val="bg2">
                    <a:lumMod val="75000"/>
                  </a:schemeClr>
                </a:solidFill>
              </a:rPr>
              <a:t> </a:t>
            </a:r>
            <a:r>
              <a:rPr lang="de-DE" dirty="0" err="1">
                <a:solidFill>
                  <a:schemeClr val="bg2">
                    <a:lumMod val="75000"/>
                  </a:schemeClr>
                </a:solidFill>
              </a:rPr>
              <a:t>into</a:t>
            </a:r>
            <a:r>
              <a:rPr lang="de-DE" dirty="0">
                <a:solidFill>
                  <a:schemeClr val="bg2">
                    <a:lumMod val="75000"/>
                  </a:schemeClr>
                </a:solidFill>
              </a:rPr>
              <a:t> 4-sec-parts</a:t>
            </a:r>
          </a:p>
        </p:txBody>
      </p:sp>
      <p:sp>
        <p:nvSpPr>
          <p:cNvPr id="24" name="Textfeld 23">
            <a:extLst>
              <a:ext uri="{FF2B5EF4-FFF2-40B4-BE49-F238E27FC236}">
                <a16:creationId xmlns:a16="http://schemas.microsoft.com/office/drawing/2014/main" id="{CD8F60B0-E923-477F-840E-D1AF2B3E1C8B}"/>
              </a:ext>
            </a:extLst>
          </p:cNvPr>
          <p:cNvSpPr txBox="1"/>
          <p:nvPr/>
        </p:nvSpPr>
        <p:spPr>
          <a:xfrm>
            <a:off x="7489372" y="1605204"/>
            <a:ext cx="2645228" cy="880369"/>
          </a:xfrm>
          <a:prstGeom prst="rect">
            <a:avLst/>
          </a:prstGeom>
          <a:noFill/>
        </p:spPr>
        <p:txBody>
          <a:bodyPr wrap="square" rtlCol="0">
            <a:spAutoFit/>
          </a:bodyPr>
          <a:lstStyle/>
          <a:p>
            <a:pPr algn="ctr">
              <a:lnSpc>
                <a:spcPct val="150000"/>
              </a:lnSpc>
            </a:pPr>
            <a:r>
              <a:rPr lang="de-DE" dirty="0">
                <a:solidFill>
                  <a:schemeClr val="bg2">
                    <a:lumMod val="75000"/>
                  </a:schemeClr>
                </a:solidFill>
              </a:rPr>
              <a:t>270 </a:t>
            </a:r>
            <a:r>
              <a:rPr lang="de-DE" dirty="0" err="1">
                <a:solidFill>
                  <a:schemeClr val="bg2">
                    <a:lumMod val="75000"/>
                  </a:schemeClr>
                </a:solidFill>
              </a:rPr>
              <a:t>seizure</a:t>
            </a:r>
            <a:r>
              <a:rPr lang="de-DE" dirty="0">
                <a:solidFill>
                  <a:schemeClr val="bg2">
                    <a:lumMod val="75000"/>
                  </a:schemeClr>
                </a:solidFill>
              </a:rPr>
              <a:t> </a:t>
            </a:r>
            <a:r>
              <a:rPr lang="de-DE" dirty="0" err="1">
                <a:solidFill>
                  <a:schemeClr val="bg2">
                    <a:lumMod val="75000"/>
                  </a:schemeClr>
                </a:solidFill>
              </a:rPr>
              <a:t>segments</a:t>
            </a:r>
            <a:endParaRPr lang="de-DE" dirty="0">
              <a:solidFill>
                <a:schemeClr val="bg2">
                  <a:lumMod val="75000"/>
                </a:schemeClr>
              </a:solidFill>
            </a:endParaRPr>
          </a:p>
          <a:p>
            <a:pPr algn="ctr">
              <a:lnSpc>
                <a:spcPct val="150000"/>
              </a:lnSpc>
            </a:pPr>
            <a:r>
              <a:rPr lang="de-DE" dirty="0">
                <a:solidFill>
                  <a:schemeClr val="bg2">
                    <a:lumMod val="75000"/>
                  </a:schemeClr>
                </a:solidFill>
              </a:rPr>
              <a:t>270 non-</a:t>
            </a:r>
            <a:r>
              <a:rPr lang="de-DE" dirty="0" err="1">
                <a:solidFill>
                  <a:schemeClr val="bg2">
                    <a:lumMod val="75000"/>
                  </a:schemeClr>
                </a:solidFill>
              </a:rPr>
              <a:t>seizure</a:t>
            </a:r>
            <a:r>
              <a:rPr lang="de-DE" dirty="0">
                <a:solidFill>
                  <a:schemeClr val="bg2">
                    <a:lumMod val="75000"/>
                  </a:schemeClr>
                </a:solidFill>
              </a:rPr>
              <a:t> </a:t>
            </a:r>
            <a:r>
              <a:rPr lang="de-DE" dirty="0" err="1">
                <a:solidFill>
                  <a:schemeClr val="bg2">
                    <a:lumMod val="75000"/>
                  </a:schemeClr>
                </a:solidFill>
              </a:rPr>
              <a:t>segments</a:t>
            </a:r>
            <a:endParaRPr lang="de-DE" dirty="0">
              <a:solidFill>
                <a:schemeClr val="bg2">
                  <a:lumMod val="75000"/>
                </a:schemeClr>
              </a:solidFill>
            </a:endParaRPr>
          </a:p>
        </p:txBody>
      </p:sp>
      <p:sp>
        <p:nvSpPr>
          <p:cNvPr id="25" name="Textfeld 24">
            <a:extLst>
              <a:ext uri="{FF2B5EF4-FFF2-40B4-BE49-F238E27FC236}">
                <a16:creationId xmlns:a16="http://schemas.microsoft.com/office/drawing/2014/main" id="{1B29C4D9-9A15-467B-A643-845AFA2D9185}"/>
              </a:ext>
            </a:extLst>
          </p:cNvPr>
          <p:cNvSpPr txBox="1"/>
          <p:nvPr/>
        </p:nvSpPr>
        <p:spPr>
          <a:xfrm>
            <a:off x="4410138" y="1600162"/>
            <a:ext cx="2460171" cy="880369"/>
          </a:xfrm>
          <a:prstGeom prst="rect">
            <a:avLst/>
          </a:prstGeom>
          <a:noFill/>
        </p:spPr>
        <p:txBody>
          <a:bodyPr wrap="square" rtlCol="0">
            <a:spAutoFit/>
          </a:bodyPr>
          <a:lstStyle/>
          <a:p>
            <a:pPr algn="ctr">
              <a:lnSpc>
                <a:spcPct val="150000"/>
              </a:lnSpc>
            </a:pPr>
            <a:r>
              <a:rPr lang="de-DE" dirty="0" err="1"/>
              <a:t>input</a:t>
            </a:r>
            <a:r>
              <a:rPr lang="de-DE" dirty="0"/>
              <a:t> </a:t>
            </a:r>
            <a:r>
              <a:rPr lang="de-DE" dirty="0" err="1"/>
              <a:t>size</a:t>
            </a:r>
            <a:r>
              <a:rPr lang="de-DE" dirty="0"/>
              <a:t>: 2048</a:t>
            </a:r>
            <a:br>
              <a:rPr lang="de-DE" dirty="0"/>
            </a:br>
            <a:r>
              <a:rPr lang="de-DE" dirty="0" err="1"/>
              <a:t>sampling</a:t>
            </a:r>
            <a:r>
              <a:rPr lang="de-DE" dirty="0"/>
              <a:t> rate: 512 Hz</a:t>
            </a:r>
          </a:p>
        </p:txBody>
      </p:sp>
      <p:sp>
        <p:nvSpPr>
          <p:cNvPr id="26" name="Textfeld 25">
            <a:extLst>
              <a:ext uri="{FF2B5EF4-FFF2-40B4-BE49-F238E27FC236}">
                <a16:creationId xmlns:a16="http://schemas.microsoft.com/office/drawing/2014/main" id="{F490C743-8BC1-4D5B-903D-174B792E8039}"/>
              </a:ext>
            </a:extLst>
          </p:cNvPr>
          <p:cNvSpPr txBox="1"/>
          <p:nvPr/>
        </p:nvSpPr>
        <p:spPr>
          <a:xfrm>
            <a:off x="10398656" y="1786431"/>
            <a:ext cx="1838456" cy="464871"/>
          </a:xfrm>
          <a:prstGeom prst="rect">
            <a:avLst/>
          </a:prstGeom>
          <a:noFill/>
        </p:spPr>
        <p:txBody>
          <a:bodyPr wrap="square" rtlCol="0">
            <a:spAutoFit/>
          </a:bodyPr>
          <a:lstStyle/>
          <a:p>
            <a:pPr algn="ctr">
              <a:lnSpc>
                <a:spcPct val="150000"/>
              </a:lnSpc>
            </a:pPr>
            <a:r>
              <a:rPr lang="de-DE" dirty="0" err="1">
                <a:solidFill>
                  <a:schemeClr val="bg2">
                    <a:lumMod val="75000"/>
                  </a:schemeClr>
                </a:solidFill>
              </a:rPr>
              <a:t>normalize</a:t>
            </a:r>
            <a:r>
              <a:rPr lang="de-DE" dirty="0">
                <a:solidFill>
                  <a:schemeClr val="bg2">
                    <a:lumMod val="75000"/>
                  </a:schemeClr>
                </a:solidFill>
              </a:rPr>
              <a:t> </a:t>
            </a:r>
            <a:r>
              <a:rPr lang="de-DE" dirty="0" err="1">
                <a:solidFill>
                  <a:schemeClr val="bg2">
                    <a:lumMod val="75000"/>
                  </a:schemeClr>
                </a:solidFill>
              </a:rPr>
              <a:t>data</a:t>
            </a:r>
            <a:endParaRPr lang="de-DE" dirty="0">
              <a:solidFill>
                <a:schemeClr val="bg2">
                  <a:lumMod val="75000"/>
                </a:schemeClr>
              </a:solidFill>
            </a:endParaRPr>
          </a:p>
        </p:txBody>
      </p:sp>
      <p:sp>
        <p:nvSpPr>
          <p:cNvPr id="18" name="Textfeld 17">
            <a:extLst>
              <a:ext uri="{FF2B5EF4-FFF2-40B4-BE49-F238E27FC236}">
                <a16:creationId xmlns:a16="http://schemas.microsoft.com/office/drawing/2014/main" id="{6C2AC859-6B29-418D-B491-A421BDC96670}"/>
              </a:ext>
            </a:extLst>
          </p:cNvPr>
          <p:cNvSpPr txBox="1"/>
          <p:nvPr/>
        </p:nvSpPr>
        <p:spPr>
          <a:xfrm>
            <a:off x="4872719" y="6084726"/>
            <a:ext cx="2446559" cy="307777"/>
          </a:xfrm>
          <a:prstGeom prst="rect">
            <a:avLst/>
          </a:prstGeom>
          <a:noFill/>
        </p:spPr>
        <p:txBody>
          <a:bodyPr wrap="square" rtlCol="0">
            <a:spAutoFit/>
          </a:bodyPr>
          <a:lstStyle/>
          <a:p>
            <a:r>
              <a:rPr lang="de-DE" sz="1400" dirty="0">
                <a:solidFill>
                  <a:schemeClr val="tx1">
                    <a:lumMod val="50000"/>
                    <a:lumOff val="50000"/>
                  </a:schemeClr>
                </a:solidFill>
              </a:rPr>
              <a:t>Figure 10 | </a:t>
            </a:r>
            <a:r>
              <a:rPr lang="en-US" sz="1400" dirty="0">
                <a:solidFill>
                  <a:schemeClr val="tx1">
                    <a:lumMod val="50000"/>
                    <a:lumOff val="50000"/>
                  </a:schemeClr>
                </a:solidFill>
              </a:rPr>
              <a:t>Segmented Data</a:t>
            </a:r>
          </a:p>
        </p:txBody>
      </p:sp>
    </p:spTree>
    <p:extLst>
      <p:ext uri="{BB962C8B-B14F-4D97-AF65-F5344CB8AC3E}">
        <p14:creationId xmlns:p14="http://schemas.microsoft.com/office/powerpoint/2010/main" val="1940368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4221"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err="1"/>
              <a:t>Prepocessing</a:t>
            </a:r>
            <a:endParaRPr lang="de-DE" sz="4000" b="1" dirty="0"/>
          </a:p>
        </p:txBody>
      </p:sp>
      <p:pic>
        <p:nvPicPr>
          <p:cNvPr id="12" name="Grafik 11">
            <a:extLst>
              <a:ext uri="{FF2B5EF4-FFF2-40B4-BE49-F238E27FC236}">
                <a16:creationId xmlns:a16="http://schemas.microsoft.com/office/drawing/2014/main" id="{AA4FF082-AD10-4594-82C8-E8A0C2914103}"/>
              </a:ext>
            </a:extLst>
          </p:cNvPr>
          <p:cNvPicPr>
            <a:picLocks noChangeAspect="1"/>
          </p:cNvPicPr>
          <p:nvPr/>
        </p:nvPicPr>
        <p:blipFill rotWithShape="1">
          <a:blip r:embed="rId7"/>
          <a:srcRect l="49587"/>
          <a:stretch/>
        </p:blipFill>
        <p:spPr>
          <a:xfrm>
            <a:off x="6462480" y="3212234"/>
            <a:ext cx="5261434" cy="2776327"/>
          </a:xfrm>
          <a:prstGeom prst="rect">
            <a:avLst/>
          </a:prstGeom>
        </p:spPr>
      </p:pic>
      <p:sp>
        <p:nvSpPr>
          <p:cNvPr id="2" name="Rechteck 1">
            <a:extLst>
              <a:ext uri="{FF2B5EF4-FFF2-40B4-BE49-F238E27FC236}">
                <a16:creationId xmlns:a16="http://schemas.microsoft.com/office/drawing/2014/main" id="{52DC4FDE-6FDA-43DD-81AB-F6A590749416}"/>
              </a:ext>
            </a:extLst>
          </p:cNvPr>
          <p:cNvSpPr/>
          <p:nvPr/>
        </p:nvSpPr>
        <p:spPr>
          <a:xfrm>
            <a:off x="6462481" y="3212234"/>
            <a:ext cx="5261434" cy="2776327"/>
          </a:xfrm>
          <a:prstGeom prst="rect">
            <a:avLst/>
          </a:prstGeom>
          <a:solidFill>
            <a:schemeClr val="accent6">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a:extLst>
              <a:ext uri="{FF2B5EF4-FFF2-40B4-BE49-F238E27FC236}">
                <a16:creationId xmlns:a16="http://schemas.microsoft.com/office/drawing/2014/main" id="{065B7CB7-2DF5-419D-91F5-B0C4D8221425}"/>
              </a:ext>
            </a:extLst>
          </p:cNvPr>
          <p:cNvPicPr>
            <a:picLocks noChangeAspect="1"/>
          </p:cNvPicPr>
          <p:nvPr/>
        </p:nvPicPr>
        <p:blipFill rotWithShape="1">
          <a:blip r:embed="rId7"/>
          <a:srcRect r="50000"/>
          <a:stretch/>
        </p:blipFill>
        <p:spPr>
          <a:xfrm>
            <a:off x="514247" y="3212234"/>
            <a:ext cx="5218279" cy="2776327"/>
          </a:xfrm>
          <a:prstGeom prst="rect">
            <a:avLst/>
          </a:prstGeom>
        </p:spPr>
      </p:pic>
      <p:sp>
        <p:nvSpPr>
          <p:cNvPr id="18" name="Textfeld 17">
            <a:extLst>
              <a:ext uri="{FF2B5EF4-FFF2-40B4-BE49-F238E27FC236}">
                <a16:creationId xmlns:a16="http://schemas.microsoft.com/office/drawing/2014/main" id="{2662E238-3E28-489A-A721-2DCAF96A6F53}"/>
              </a:ext>
            </a:extLst>
          </p:cNvPr>
          <p:cNvSpPr txBox="1"/>
          <p:nvPr/>
        </p:nvSpPr>
        <p:spPr>
          <a:xfrm>
            <a:off x="2394043" y="3256973"/>
            <a:ext cx="1945215" cy="369332"/>
          </a:xfrm>
          <a:prstGeom prst="rect">
            <a:avLst/>
          </a:prstGeom>
          <a:noFill/>
        </p:spPr>
        <p:txBody>
          <a:bodyPr wrap="square" rtlCol="0">
            <a:spAutoFit/>
          </a:bodyPr>
          <a:lstStyle/>
          <a:p>
            <a:r>
              <a:rPr lang="de-DE" b="1" dirty="0">
                <a:solidFill>
                  <a:schemeClr val="bg1"/>
                </a:solidFill>
              </a:rPr>
              <a:t>270 x Non-</a:t>
            </a:r>
            <a:r>
              <a:rPr lang="de-DE" b="1" dirty="0" err="1">
                <a:solidFill>
                  <a:schemeClr val="bg1"/>
                </a:solidFill>
              </a:rPr>
              <a:t>seizure</a:t>
            </a:r>
            <a:endParaRPr lang="de-DE" sz="1600" b="1" dirty="0">
              <a:solidFill>
                <a:schemeClr val="bg1"/>
              </a:solidFill>
            </a:endParaRPr>
          </a:p>
        </p:txBody>
      </p:sp>
      <p:sp>
        <p:nvSpPr>
          <p:cNvPr id="19" name="Textfeld 18">
            <a:extLst>
              <a:ext uri="{FF2B5EF4-FFF2-40B4-BE49-F238E27FC236}">
                <a16:creationId xmlns:a16="http://schemas.microsoft.com/office/drawing/2014/main" id="{6FC40917-688B-4633-89FF-4000C6A9B2D1}"/>
              </a:ext>
            </a:extLst>
          </p:cNvPr>
          <p:cNvSpPr txBox="1"/>
          <p:nvPr/>
        </p:nvSpPr>
        <p:spPr>
          <a:xfrm>
            <a:off x="8585701" y="3228945"/>
            <a:ext cx="1548899" cy="369332"/>
          </a:xfrm>
          <a:prstGeom prst="rect">
            <a:avLst/>
          </a:prstGeom>
          <a:noFill/>
        </p:spPr>
        <p:txBody>
          <a:bodyPr wrap="square" rtlCol="0">
            <a:spAutoFit/>
          </a:bodyPr>
          <a:lstStyle/>
          <a:p>
            <a:r>
              <a:rPr lang="de-DE" b="1" dirty="0">
                <a:solidFill>
                  <a:schemeClr val="bg1"/>
                </a:solidFill>
              </a:rPr>
              <a:t>270 x </a:t>
            </a:r>
            <a:r>
              <a:rPr lang="de-DE" b="1" dirty="0" err="1">
                <a:solidFill>
                  <a:schemeClr val="bg1"/>
                </a:solidFill>
              </a:rPr>
              <a:t>Seizure</a:t>
            </a:r>
            <a:endParaRPr lang="de-DE" sz="1600" b="1" dirty="0">
              <a:solidFill>
                <a:schemeClr val="bg1"/>
              </a:solidFill>
            </a:endParaRPr>
          </a:p>
        </p:txBody>
      </p:sp>
      <p:sp>
        <p:nvSpPr>
          <p:cNvPr id="20" name="Textfeld 19">
            <a:extLst>
              <a:ext uri="{FF2B5EF4-FFF2-40B4-BE49-F238E27FC236}">
                <a16:creationId xmlns:a16="http://schemas.microsoft.com/office/drawing/2014/main" id="{778B9561-20E8-40FD-8945-87E8F62539C3}"/>
              </a:ext>
            </a:extLst>
          </p:cNvPr>
          <p:cNvSpPr txBox="1"/>
          <p:nvPr/>
        </p:nvSpPr>
        <p:spPr>
          <a:xfrm>
            <a:off x="117892" y="1741057"/>
            <a:ext cx="1692932" cy="507831"/>
          </a:xfrm>
          <a:prstGeom prst="rect">
            <a:avLst/>
          </a:prstGeom>
          <a:noFill/>
        </p:spPr>
        <p:txBody>
          <a:bodyPr wrap="square" rtlCol="0">
            <a:spAutoFit/>
          </a:bodyPr>
          <a:lstStyle/>
          <a:p>
            <a:pPr>
              <a:lnSpc>
                <a:spcPct val="150000"/>
              </a:lnSpc>
            </a:pPr>
            <a:r>
              <a:rPr lang="de-DE" dirty="0" err="1">
                <a:solidFill>
                  <a:schemeClr val="bg2">
                    <a:lumMod val="75000"/>
                  </a:schemeClr>
                </a:solidFill>
              </a:rPr>
              <a:t>label</a:t>
            </a:r>
            <a:r>
              <a:rPr lang="de-DE" dirty="0">
                <a:solidFill>
                  <a:schemeClr val="bg2">
                    <a:lumMod val="75000"/>
                  </a:schemeClr>
                </a:solidFill>
              </a:rPr>
              <a:t> </a:t>
            </a:r>
            <a:r>
              <a:rPr lang="de-DE" dirty="0" err="1">
                <a:solidFill>
                  <a:schemeClr val="bg2">
                    <a:lumMod val="75000"/>
                  </a:schemeClr>
                </a:solidFill>
              </a:rPr>
              <a:t>data</a:t>
            </a:r>
            <a:endParaRPr lang="de-DE" dirty="0">
              <a:solidFill>
                <a:schemeClr val="bg2">
                  <a:lumMod val="75000"/>
                </a:schemeClr>
              </a:solidFill>
            </a:endParaRPr>
          </a:p>
        </p:txBody>
      </p:sp>
      <p:sp>
        <p:nvSpPr>
          <p:cNvPr id="21" name="Textfeld 20">
            <a:extLst>
              <a:ext uri="{FF2B5EF4-FFF2-40B4-BE49-F238E27FC236}">
                <a16:creationId xmlns:a16="http://schemas.microsoft.com/office/drawing/2014/main" id="{0EE77416-2D9A-498A-B025-A5DC9182D0E7}"/>
              </a:ext>
            </a:extLst>
          </p:cNvPr>
          <p:cNvSpPr txBox="1"/>
          <p:nvPr/>
        </p:nvSpPr>
        <p:spPr>
          <a:xfrm>
            <a:off x="1793343" y="1602883"/>
            <a:ext cx="1997732" cy="923330"/>
          </a:xfrm>
          <a:prstGeom prst="rect">
            <a:avLst/>
          </a:prstGeom>
          <a:noFill/>
        </p:spPr>
        <p:txBody>
          <a:bodyPr wrap="square" rtlCol="0">
            <a:spAutoFit/>
          </a:bodyPr>
          <a:lstStyle/>
          <a:p>
            <a:pPr algn="ctr">
              <a:lnSpc>
                <a:spcPct val="150000"/>
              </a:lnSpc>
            </a:pPr>
            <a:r>
              <a:rPr lang="de-DE" dirty="0" err="1">
                <a:solidFill>
                  <a:schemeClr val="bg2">
                    <a:lumMod val="75000"/>
                  </a:schemeClr>
                </a:solidFill>
              </a:rPr>
              <a:t>segment</a:t>
            </a:r>
            <a:r>
              <a:rPr lang="de-DE" dirty="0">
                <a:solidFill>
                  <a:schemeClr val="bg2">
                    <a:lumMod val="75000"/>
                  </a:schemeClr>
                </a:solidFill>
              </a:rPr>
              <a:t> </a:t>
            </a:r>
            <a:r>
              <a:rPr lang="de-DE" dirty="0" err="1">
                <a:solidFill>
                  <a:schemeClr val="bg2">
                    <a:lumMod val="75000"/>
                  </a:schemeClr>
                </a:solidFill>
              </a:rPr>
              <a:t>data</a:t>
            </a:r>
            <a:r>
              <a:rPr lang="de-DE" dirty="0">
                <a:solidFill>
                  <a:schemeClr val="bg2">
                    <a:lumMod val="75000"/>
                  </a:schemeClr>
                </a:solidFill>
              </a:rPr>
              <a:t> </a:t>
            </a:r>
            <a:r>
              <a:rPr lang="de-DE" dirty="0" err="1">
                <a:solidFill>
                  <a:schemeClr val="bg2">
                    <a:lumMod val="75000"/>
                  </a:schemeClr>
                </a:solidFill>
              </a:rPr>
              <a:t>into</a:t>
            </a:r>
            <a:r>
              <a:rPr lang="de-DE" dirty="0">
                <a:solidFill>
                  <a:schemeClr val="bg2">
                    <a:lumMod val="75000"/>
                  </a:schemeClr>
                </a:solidFill>
              </a:rPr>
              <a:t> 4-sec-parts</a:t>
            </a:r>
          </a:p>
        </p:txBody>
      </p:sp>
      <p:sp>
        <p:nvSpPr>
          <p:cNvPr id="22" name="Textfeld 21">
            <a:extLst>
              <a:ext uri="{FF2B5EF4-FFF2-40B4-BE49-F238E27FC236}">
                <a16:creationId xmlns:a16="http://schemas.microsoft.com/office/drawing/2014/main" id="{E85B5246-0AFB-4C59-9701-A8CCF3324AAD}"/>
              </a:ext>
            </a:extLst>
          </p:cNvPr>
          <p:cNvSpPr txBox="1"/>
          <p:nvPr/>
        </p:nvSpPr>
        <p:spPr>
          <a:xfrm>
            <a:off x="7489372" y="1605204"/>
            <a:ext cx="2645228" cy="880369"/>
          </a:xfrm>
          <a:prstGeom prst="rect">
            <a:avLst/>
          </a:prstGeom>
          <a:noFill/>
        </p:spPr>
        <p:txBody>
          <a:bodyPr wrap="square" rtlCol="0">
            <a:spAutoFit/>
          </a:bodyPr>
          <a:lstStyle/>
          <a:p>
            <a:pPr algn="ctr">
              <a:lnSpc>
                <a:spcPct val="150000"/>
              </a:lnSpc>
            </a:pPr>
            <a:r>
              <a:rPr lang="de-DE" dirty="0"/>
              <a:t>270 </a:t>
            </a:r>
            <a:r>
              <a:rPr lang="de-DE" dirty="0" err="1"/>
              <a:t>seizure</a:t>
            </a:r>
            <a:r>
              <a:rPr lang="de-DE" dirty="0"/>
              <a:t> </a:t>
            </a:r>
            <a:r>
              <a:rPr lang="de-DE" dirty="0" err="1"/>
              <a:t>segments</a:t>
            </a:r>
            <a:endParaRPr lang="de-DE" dirty="0"/>
          </a:p>
          <a:p>
            <a:pPr algn="ctr">
              <a:lnSpc>
                <a:spcPct val="150000"/>
              </a:lnSpc>
            </a:pPr>
            <a:r>
              <a:rPr lang="de-DE" dirty="0"/>
              <a:t>270 non-</a:t>
            </a:r>
            <a:r>
              <a:rPr lang="de-DE" dirty="0" err="1"/>
              <a:t>seizure</a:t>
            </a:r>
            <a:r>
              <a:rPr lang="de-DE" dirty="0"/>
              <a:t> </a:t>
            </a:r>
            <a:r>
              <a:rPr lang="de-DE" dirty="0" err="1"/>
              <a:t>segments</a:t>
            </a:r>
            <a:endParaRPr lang="de-DE" dirty="0"/>
          </a:p>
        </p:txBody>
      </p:sp>
      <p:sp>
        <p:nvSpPr>
          <p:cNvPr id="23" name="Textfeld 22">
            <a:extLst>
              <a:ext uri="{FF2B5EF4-FFF2-40B4-BE49-F238E27FC236}">
                <a16:creationId xmlns:a16="http://schemas.microsoft.com/office/drawing/2014/main" id="{7996DBEE-B904-4854-8046-BEED39955B5D}"/>
              </a:ext>
            </a:extLst>
          </p:cNvPr>
          <p:cNvSpPr txBox="1"/>
          <p:nvPr/>
        </p:nvSpPr>
        <p:spPr>
          <a:xfrm>
            <a:off x="4410138" y="1600162"/>
            <a:ext cx="2460171" cy="880369"/>
          </a:xfrm>
          <a:prstGeom prst="rect">
            <a:avLst/>
          </a:prstGeom>
          <a:noFill/>
        </p:spPr>
        <p:txBody>
          <a:bodyPr wrap="square" rtlCol="0">
            <a:spAutoFit/>
          </a:bodyPr>
          <a:lstStyle/>
          <a:p>
            <a:pPr algn="ctr">
              <a:lnSpc>
                <a:spcPct val="150000"/>
              </a:lnSpc>
            </a:pPr>
            <a:r>
              <a:rPr lang="de-DE" dirty="0" err="1">
                <a:solidFill>
                  <a:schemeClr val="bg2">
                    <a:lumMod val="75000"/>
                  </a:schemeClr>
                </a:solidFill>
              </a:rPr>
              <a:t>input</a:t>
            </a:r>
            <a:r>
              <a:rPr lang="de-DE" dirty="0">
                <a:solidFill>
                  <a:schemeClr val="bg2">
                    <a:lumMod val="75000"/>
                  </a:schemeClr>
                </a:solidFill>
              </a:rPr>
              <a:t> </a:t>
            </a:r>
            <a:r>
              <a:rPr lang="de-DE" dirty="0" err="1">
                <a:solidFill>
                  <a:schemeClr val="bg2">
                    <a:lumMod val="75000"/>
                  </a:schemeClr>
                </a:solidFill>
              </a:rPr>
              <a:t>size</a:t>
            </a:r>
            <a:r>
              <a:rPr lang="de-DE" dirty="0">
                <a:solidFill>
                  <a:schemeClr val="bg2">
                    <a:lumMod val="75000"/>
                  </a:schemeClr>
                </a:solidFill>
              </a:rPr>
              <a:t>: 2048</a:t>
            </a:r>
            <a:br>
              <a:rPr lang="de-DE" dirty="0">
                <a:solidFill>
                  <a:schemeClr val="bg2">
                    <a:lumMod val="75000"/>
                  </a:schemeClr>
                </a:solidFill>
              </a:rPr>
            </a:br>
            <a:r>
              <a:rPr lang="de-DE" dirty="0" err="1">
                <a:solidFill>
                  <a:schemeClr val="bg2">
                    <a:lumMod val="75000"/>
                  </a:schemeClr>
                </a:solidFill>
              </a:rPr>
              <a:t>sampling</a:t>
            </a:r>
            <a:r>
              <a:rPr lang="de-DE" dirty="0">
                <a:solidFill>
                  <a:schemeClr val="bg2">
                    <a:lumMod val="75000"/>
                  </a:schemeClr>
                </a:solidFill>
              </a:rPr>
              <a:t> rate: 512 Hz</a:t>
            </a:r>
          </a:p>
        </p:txBody>
      </p:sp>
      <p:sp>
        <p:nvSpPr>
          <p:cNvPr id="24" name="Textfeld 23">
            <a:extLst>
              <a:ext uri="{FF2B5EF4-FFF2-40B4-BE49-F238E27FC236}">
                <a16:creationId xmlns:a16="http://schemas.microsoft.com/office/drawing/2014/main" id="{F0C0397C-7BC0-46ED-8C44-58B5019000E0}"/>
              </a:ext>
            </a:extLst>
          </p:cNvPr>
          <p:cNvSpPr txBox="1"/>
          <p:nvPr/>
        </p:nvSpPr>
        <p:spPr>
          <a:xfrm>
            <a:off x="10398656" y="1786431"/>
            <a:ext cx="1838456" cy="464871"/>
          </a:xfrm>
          <a:prstGeom prst="rect">
            <a:avLst/>
          </a:prstGeom>
          <a:noFill/>
        </p:spPr>
        <p:txBody>
          <a:bodyPr wrap="square" rtlCol="0">
            <a:spAutoFit/>
          </a:bodyPr>
          <a:lstStyle/>
          <a:p>
            <a:pPr algn="ctr">
              <a:lnSpc>
                <a:spcPct val="150000"/>
              </a:lnSpc>
            </a:pPr>
            <a:r>
              <a:rPr lang="de-DE" dirty="0" err="1">
                <a:solidFill>
                  <a:schemeClr val="bg2">
                    <a:lumMod val="75000"/>
                  </a:schemeClr>
                </a:solidFill>
              </a:rPr>
              <a:t>normalize</a:t>
            </a:r>
            <a:r>
              <a:rPr lang="de-DE" dirty="0">
                <a:solidFill>
                  <a:schemeClr val="bg2">
                    <a:lumMod val="75000"/>
                  </a:schemeClr>
                </a:solidFill>
              </a:rPr>
              <a:t> </a:t>
            </a:r>
            <a:r>
              <a:rPr lang="de-DE" dirty="0" err="1">
                <a:solidFill>
                  <a:schemeClr val="bg2">
                    <a:lumMod val="75000"/>
                  </a:schemeClr>
                </a:solidFill>
              </a:rPr>
              <a:t>data</a:t>
            </a:r>
            <a:endParaRPr lang="de-DE" dirty="0">
              <a:solidFill>
                <a:schemeClr val="bg2">
                  <a:lumMod val="75000"/>
                </a:schemeClr>
              </a:solidFill>
            </a:endParaRPr>
          </a:p>
        </p:txBody>
      </p:sp>
      <p:sp>
        <p:nvSpPr>
          <p:cNvPr id="25" name="Textfeld 24">
            <a:extLst>
              <a:ext uri="{FF2B5EF4-FFF2-40B4-BE49-F238E27FC236}">
                <a16:creationId xmlns:a16="http://schemas.microsoft.com/office/drawing/2014/main" id="{AC507D0E-C143-42C0-8FB1-D96BB0894409}"/>
              </a:ext>
            </a:extLst>
          </p:cNvPr>
          <p:cNvSpPr txBox="1"/>
          <p:nvPr/>
        </p:nvSpPr>
        <p:spPr>
          <a:xfrm>
            <a:off x="4872719" y="6084726"/>
            <a:ext cx="2446559" cy="307777"/>
          </a:xfrm>
          <a:prstGeom prst="rect">
            <a:avLst/>
          </a:prstGeom>
          <a:noFill/>
        </p:spPr>
        <p:txBody>
          <a:bodyPr wrap="square" rtlCol="0">
            <a:spAutoFit/>
          </a:bodyPr>
          <a:lstStyle/>
          <a:p>
            <a:r>
              <a:rPr lang="de-DE" sz="1400" dirty="0">
                <a:solidFill>
                  <a:schemeClr val="tx1">
                    <a:lumMod val="50000"/>
                    <a:lumOff val="50000"/>
                  </a:schemeClr>
                </a:solidFill>
              </a:rPr>
              <a:t>Figure 10 | </a:t>
            </a:r>
            <a:r>
              <a:rPr lang="en-US" sz="1400" dirty="0">
                <a:solidFill>
                  <a:schemeClr val="tx1">
                    <a:lumMod val="50000"/>
                    <a:lumOff val="50000"/>
                  </a:schemeClr>
                </a:solidFill>
              </a:rPr>
              <a:t>Segmented Data</a:t>
            </a:r>
          </a:p>
        </p:txBody>
      </p:sp>
    </p:spTree>
    <p:extLst>
      <p:ext uri="{BB962C8B-B14F-4D97-AF65-F5344CB8AC3E}">
        <p14:creationId xmlns:p14="http://schemas.microsoft.com/office/powerpoint/2010/main" val="3291552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6700"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err="1"/>
              <a:t>Prepocessing</a:t>
            </a:r>
            <a:endParaRPr lang="de-DE" sz="4000" b="1" dirty="0"/>
          </a:p>
        </p:txBody>
      </p:sp>
      <p:pic>
        <p:nvPicPr>
          <p:cNvPr id="24" name="Grafik 23">
            <a:extLst>
              <a:ext uri="{FF2B5EF4-FFF2-40B4-BE49-F238E27FC236}">
                <a16:creationId xmlns:a16="http://schemas.microsoft.com/office/drawing/2014/main" id="{9C782591-4C90-4EE4-BD66-34E7F29B3C54}"/>
              </a:ext>
            </a:extLst>
          </p:cNvPr>
          <p:cNvPicPr>
            <a:picLocks noChangeAspect="1"/>
          </p:cNvPicPr>
          <p:nvPr/>
        </p:nvPicPr>
        <p:blipFill>
          <a:blip r:embed="rId7"/>
          <a:stretch>
            <a:fillRect/>
          </a:stretch>
        </p:blipFill>
        <p:spPr>
          <a:xfrm>
            <a:off x="6436479" y="2998294"/>
            <a:ext cx="4733535" cy="3259319"/>
          </a:xfrm>
          <a:prstGeom prst="rect">
            <a:avLst/>
          </a:prstGeom>
        </p:spPr>
      </p:pic>
      <p:pic>
        <p:nvPicPr>
          <p:cNvPr id="25" name="Grafik 24">
            <a:extLst>
              <a:ext uri="{FF2B5EF4-FFF2-40B4-BE49-F238E27FC236}">
                <a16:creationId xmlns:a16="http://schemas.microsoft.com/office/drawing/2014/main" id="{995AE9A1-DB87-4FA6-93B6-7668F8007D34}"/>
              </a:ext>
            </a:extLst>
          </p:cNvPr>
          <p:cNvPicPr>
            <a:picLocks noChangeAspect="1"/>
          </p:cNvPicPr>
          <p:nvPr/>
        </p:nvPicPr>
        <p:blipFill rotWithShape="1">
          <a:blip r:embed="rId8"/>
          <a:srcRect t="1974"/>
          <a:stretch/>
        </p:blipFill>
        <p:spPr>
          <a:xfrm>
            <a:off x="920555" y="2998293"/>
            <a:ext cx="4926966" cy="3259319"/>
          </a:xfrm>
          <a:prstGeom prst="rect">
            <a:avLst/>
          </a:prstGeom>
        </p:spPr>
      </p:pic>
      <p:sp>
        <p:nvSpPr>
          <p:cNvPr id="28" name="Textfeld 27">
            <a:extLst>
              <a:ext uri="{FF2B5EF4-FFF2-40B4-BE49-F238E27FC236}">
                <a16:creationId xmlns:a16="http://schemas.microsoft.com/office/drawing/2014/main" id="{A2BB9C37-B2F1-456F-8A37-9588B297E196}"/>
              </a:ext>
            </a:extLst>
          </p:cNvPr>
          <p:cNvSpPr txBox="1"/>
          <p:nvPr/>
        </p:nvSpPr>
        <p:spPr>
          <a:xfrm>
            <a:off x="117892" y="1741057"/>
            <a:ext cx="1692932" cy="507831"/>
          </a:xfrm>
          <a:prstGeom prst="rect">
            <a:avLst/>
          </a:prstGeom>
          <a:noFill/>
        </p:spPr>
        <p:txBody>
          <a:bodyPr wrap="square" rtlCol="0">
            <a:spAutoFit/>
          </a:bodyPr>
          <a:lstStyle/>
          <a:p>
            <a:pPr>
              <a:lnSpc>
                <a:spcPct val="150000"/>
              </a:lnSpc>
            </a:pPr>
            <a:r>
              <a:rPr lang="de-DE" dirty="0" err="1">
                <a:solidFill>
                  <a:schemeClr val="bg2">
                    <a:lumMod val="75000"/>
                  </a:schemeClr>
                </a:solidFill>
              </a:rPr>
              <a:t>label</a:t>
            </a:r>
            <a:r>
              <a:rPr lang="de-DE" dirty="0">
                <a:solidFill>
                  <a:schemeClr val="bg2">
                    <a:lumMod val="75000"/>
                  </a:schemeClr>
                </a:solidFill>
              </a:rPr>
              <a:t> </a:t>
            </a:r>
            <a:r>
              <a:rPr lang="de-DE" dirty="0" err="1">
                <a:solidFill>
                  <a:schemeClr val="bg2">
                    <a:lumMod val="75000"/>
                  </a:schemeClr>
                </a:solidFill>
              </a:rPr>
              <a:t>data</a:t>
            </a:r>
            <a:endParaRPr lang="de-DE" dirty="0">
              <a:solidFill>
                <a:schemeClr val="bg2">
                  <a:lumMod val="75000"/>
                </a:schemeClr>
              </a:solidFill>
            </a:endParaRPr>
          </a:p>
        </p:txBody>
      </p:sp>
      <p:sp>
        <p:nvSpPr>
          <p:cNvPr id="29" name="Textfeld 28">
            <a:extLst>
              <a:ext uri="{FF2B5EF4-FFF2-40B4-BE49-F238E27FC236}">
                <a16:creationId xmlns:a16="http://schemas.microsoft.com/office/drawing/2014/main" id="{E6FB948B-5C0E-4073-A942-4EE78FADC6DF}"/>
              </a:ext>
            </a:extLst>
          </p:cNvPr>
          <p:cNvSpPr txBox="1"/>
          <p:nvPr/>
        </p:nvSpPr>
        <p:spPr>
          <a:xfrm>
            <a:off x="1793343" y="1602883"/>
            <a:ext cx="1997732" cy="923330"/>
          </a:xfrm>
          <a:prstGeom prst="rect">
            <a:avLst/>
          </a:prstGeom>
          <a:noFill/>
        </p:spPr>
        <p:txBody>
          <a:bodyPr wrap="square" rtlCol="0">
            <a:spAutoFit/>
          </a:bodyPr>
          <a:lstStyle/>
          <a:p>
            <a:pPr algn="ctr">
              <a:lnSpc>
                <a:spcPct val="150000"/>
              </a:lnSpc>
            </a:pPr>
            <a:r>
              <a:rPr lang="de-DE" dirty="0" err="1">
                <a:solidFill>
                  <a:schemeClr val="bg2">
                    <a:lumMod val="75000"/>
                  </a:schemeClr>
                </a:solidFill>
              </a:rPr>
              <a:t>segment</a:t>
            </a:r>
            <a:r>
              <a:rPr lang="de-DE" dirty="0">
                <a:solidFill>
                  <a:schemeClr val="bg2">
                    <a:lumMod val="75000"/>
                  </a:schemeClr>
                </a:solidFill>
              </a:rPr>
              <a:t> </a:t>
            </a:r>
            <a:r>
              <a:rPr lang="de-DE" dirty="0" err="1">
                <a:solidFill>
                  <a:schemeClr val="bg2">
                    <a:lumMod val="75000"/>
                  </a:schemeClr>
                </a:solidFill>
              </a:rPr>
              <a:t>data</a:t>
            </a:r>
            <a:r>
              <a:rPr lang="de-DE" dirty="0">
                <a:solidFill>
                  <a:schemeClr val="bg2">
                    <a:lumMod val="75000"/>
                  </a:schemeClr>
                </a:solidFill>
              </a:rPr>
              <a:t> </a:t>
            </a:r>
            <a:r>
              <a:rPr lang="de-DE" dirty="0" err="1">
                <a:solidFill>
                  <a:schemeClr val="bg2">
                    <a:lumMod val="75000"/>
                  </a:schemeClr>
                </a:solidFill>
              </a:rPr>
              <a:t>into</a:t>
            </a:r>
            <a:r>
              <a:rPr lang="de-DE" dirty="0">
                <a:solidFill>
                  <a:schemeClr val="bg2">
                    <a:lumMod val="75000"/>
                  </a:schemeClr>
                </a:solidFill>
              </a:rPr>
              <a:t> 4-sec-parts</a:t>
            </a:r>
          </a:p>
        </p:txBody>
      </p:sp>
      <p:sp>
        <p:nvSpPr>
          <p:cNvPr id="30" name="Textfeld 29">
            <a:extLst>
              <a:ext uri="{FF2B5EF4-FFF2-40B4-BE49-F238E27FC236}">
                <a16:creationId xmlns:a16="http://schemas.microsoft.com/office/drawing/2014/main" id="{F2278604-60D0-40B1-A7A9-EDA6E7C556E6}"/>
              </a:ext>
            </a:extLst>
          </p:cNvPr>
          <p:cNvSpPr txBox="1"/>
          <p:nvPr/>
        </p:nvSpPr>
        <p:spPr>
          <a:xfrm>
            <a:off x="7489372" y="1605204"/>
            <a:ext cx="2645228" cy="880369"/>
          </a:xfrm>
          <a:prstGeom prst="rect">
            <a:avLst/>
          </a:prstGeom>
          <a:noFill/>
        </p:spPr>
        <p:txBody>
          <a:bodyPr wrap="square" rtlCol="0">
            <a:spAutoFit/>
          </a:bodyPr>
          <a:lstStyle/>
          <a:p>
            <a:pPr algn="ctr">
              <a:lnSpc>
                <a:spcPct val="150000"/>
              </a:lnSpc>
            </a:pPr>
            <a:r>
              <a:rPr lang="de-DE" dirty="0">
                <a:solidFill>
                  <a:schemeClr val="bg2">
                    <a:lumMod val="75000"/>
                  </a:schemeClr>
                </a:solidFill>
              </a:rPr>
              <a:t>270 </a:t>
            </a:r>
            <a:r>
              <a:rPr lang="de-DE" dirty="0" err="1">
                <a:solidFill>
                  <a:schemeClr val="bg2">
                    <a:lumMod val="75000"/>
                  </a:schemeClr>
                </a:solidFill>
              </a:rPr>
              <a:t>seizure</a:t>
            </a:r>
            <a:r>
              <a:rPr lang="de-DE" dirty="0">
                <a:solidFill>
                  <a:schemeClr val="bg2">
                    <a:lumMod val="75000"/>
                  </a:schemeClr>
                </a:solidFill>
              </a:rPr>
              <a:t> </a:t>
            </a:r>
            <a:r>
              <a:rPr lang="de-DE" dirty="0" err="1">
                <a:solidFill>
                  <a:schemeClr val="bg2">
                    <a:lumMod val="75000"/>
                  </a:schemeClr>
                </a:solidFill>
              </a:rPr>
              <a:t>segments</a:t>
            </a:r>
            <a:endParaRPr lang="de-DE" dirty="0">
              <a:solidFill>
                <a:schemeClr val="bg2">
                  <a:lumMod val="75000"/>
                </a:schemeClr>
              </a:solidFill>
            </a:endParaRPr>
          </a:p>
          <a:p>
            <a:pPr algn="ctr">
              <a:lnSpc>
                <a:spcPct val="150000"/>
              </a:lnSpc>
            </a:pPr>
            <a:r>
              <a:rPr lang="de-DE" dirty="0">
                <a:solidFill>
                  <a:schemeClr val="bg2">
                    <a:lumMod val="75000"/>
                  </a:schemeClr>
                </a:solidFill>
              </a:rPr>
              <a:t>270 non-</a:t>
            </a:r>
            <a:r>
              <a:rPr lang="de-DE" dirty="0" err="1">
                <a:solidFill>
                  <a:schemeClr val="bg2">
                    <a:lumMod val="75000"/>
                  </a:schemeClr>
                </a:solidFill>
              </a:rPr>
              <a:t>seizure</a:t>
            </a:r>
            <a:r>
              <a:rPr lang="de-DE" dirty="0">
                <a:solidFill>
                  <a:schemeClr val="bg2">
                    <a:lumMod val="75000"/>
                  </a:schemeClr>
                </a:solidFill>
              </a:rPr>
              <a:t> </a:t>
            </a:r>
            <a:r>
              <a:rPr lang="de-DE" dirty="0" err="1">
                <a:solidFill>
                  <a:schemeClr val="bg2">
                    <a:lumMod val="75000"/>
                  </a:schemeClr>
                </a:solidFill>
              </a:rPr>
              <a:t>segments</a:t>
            </a:r>
            <a:endParaRPr lang="de-DE" dirty="0">
              <a:solidFill>
                <a:schemeClr val="bg2">
                  <a:lumMod val="75000"/>
                </a:schemeClr>
              </a:solidFill>
            </a:endParaRPr>
          </a:p>
        </p:txBody>
      </p:sp>
      <p:sp>
        <p:nvSpPr>
          <p:cNvPr id="31" name="Textfeld 30">
            <a:extLst>
              <a:ext uri="{FF2B5EF4-FFF2-40B4-BE49-F238E27FC236}">
                <a16:creationId xmlns:a16="http://schemas.microsoft.com/office/drawing/2014/main" id="{C480C3F3-55C3-4D8B-BD66-BF9771C683F1}"/>
              </a:ext>
            </a:extLst>
          </p:cNvPr>
          <p:cNvSpPr txBox="1"/>
          <p:nvPr/>
        </p:nvSpPr>
        <p:spPr>
          <a:xfrm>
            <a:off x="4410138" y="1600162"/>
            <a:ext cx="2460171" cy="880369"/>
          </a:xfrm>
          <a:prstGeom prst="rect">
            <a:avLst/>
          </a:prstGeom>
          <a:noFill/>
        </p:spPr>
        <p:txBody>
          <a:bodyPr wrap="square" rtlCol="0">
            <a:spAutoFit/>
          </a:bodyPr>
          <a:lstStyle/>
          <a:p>
            <a:pPr algn="ctr">
              <a:lnSpc>
                <a:spcPct val="150000"/>
              </a:lnSpc>
            </a:pPr>
            <a:r>
              <a:rPr lang="de-DE" dirty="0" err="1">
                <a:solidFill>
                  <a:schemeClr val="bg2">
                    <a:lumMod val="75000"/>
                  </a:schemeClr>
                </a:solidFill>
              </a:rPr>
              <a:t>input</a:t>
            </a:r>
            <a:r>
              <a:rPr lang="de-DE" dirty="0">
                <a:solidFill>
                  <a:schemeClr val="bg2">
                    <a:lumMod val="75000"/>
                  </a:schemeClr>
                </a:solidFill>
              </a:rPr>
              <a:t> </a:t>
            </a:r>
            <a:r>
              <a:rPr lang="de-DE" dirty="0" err="1">
                <a:solidFill>
                  <a:schemeClr val="bg2">
                    <a:lumMod val="75000"/>
                  </a:schemeClr>
                </a:solidFill>
              </a:rPr>
              <a:t>size</a:t>
            </a:r>
            <a:r>
              <a:rPr lang="de-DE" dirty="0">
                <a:solidFill>
                  <a:schemeClr val="bg2">
                    <a:lumMod val="75000"/>
                  </a:schemeClr>
                </a:solidFill>
              </a:rPr>
              <a:t>: 2048</a:t>
            </a:r>
            <a:br>
              <a:rPr lang="de-DE" dirty="0">
                <a:solidFill>
                  <a:schemeClr val="bg2">
                    <a:lumMod val="75000"/>
                  </a:schemeClr>
                </a:solidFill>
              </a:rPr>
            </a:br>
            <a:r>
              <a:rPr lang="de-DE" dirty="0" err="1">
                <a:solidFill>
                  <a:schemeClr val="bg2">
                    <a:lumMod val="75000"/>
                  </a:schemeClr>
                </a:solidFill>
              </a:rPr>
              <a:t>sampling</a:t>
            </a:r>
            <a:r>
              <a:rPr lang="de-DE" dirty="0">
                <a:solidFill>
                  <a:schemeClr val="bg2">
                    <a:lumMod val="75000"/>
                  </a:schemeClr>
                </a:solidFill>
              </a:rPr>
              <a:t> rate: 512 Hz</a:t>
            </a:r>
          </a:p>
        </p:txBody>
      </p:sp>
      <p:sp>
        <p:nvSpPr>
          <p:cNvPr id="32" name="Textfeld 31">
            <a:extLst>
              <a:ext uri="{FF2B5EF4-FFF2-40B4-BE49-F238E27FC236}">
                <a16:creationId xmlns:a16="http://schemas.microsoft.com/office/drawing/2014/main" id="{2A8C15BF-80A2-4694-AF0E-84EFD8874897}"/>
              </a:ext>
            </a:extLst>
          </p:cNvPr>
          <p:cNvSpPr txBox="1"/>
          <p:nvPr/>
        </p:nvSpPr>
        <p:spPr>
          <a:xfrm>
            <a:off x="10398656" y="1786431"/>
            <a:ext cx="1838456" cy="464871"/>
          </a:xfrm>
          <a:prstGeom prst="rect">
            <a:avLst/>
          </a:prstGeom>
          <a:noFill/>
        </p:spPr>
        <p:txBody>
          <a:bodyPr wrap="square" rtlCol="0">
            <a:spAutoFit/>
          </a:bodyPr>
          <a:lstStyle/>
          <a:p>
            <a:pPr algn="ctr">
              <a:lnSpc>
                <a:spcPct val="150000"/>
              </a:lnSpc>
            </a:pPr>
            <a:r>
              <a:rPr lang="de-DE" dirty="0" err="1"/>
              <a:t>normalize</a:t>
            </a:r>
            <a:r>
              <a:rPr lang="de-DE" dirty="0"/>
              <a:t> </a:t>
            </a:r>
            <a:r>
              <a:rPr lang="de-DE" dirty="0" err="1"/>
              <a:t>data</a:t>
            </a:r>
            <a:endParaRPr lang="de-DE" dirty="0"/>
          </a:p>
        </p:txBody>
      </p:sp>
      <p:sp>
        <p:nvSpPr>
          <p:cNvPr id="14" name="Textfeld 13">
            <a:extLst>
              <a:ext uri="{FF2B5EF4-FFF2-40B4-BE49-F238E27FC236}">
                <a16:creationId xmlns:a16="http://schemas.microsoft.com/office/drawing/2014/main" id="{771961AA-8680-4C33-9786-8237389F0E16}"/>
              </a:ext>
            </a:extLst>
          </p:cNvPr>
          <p:cNvSpPr txBox="1"/>
          <p:nvPr/>
        </p:nvSpPr>
        <p:spPr>
          <a:xfrm>
            <a:off x="4430835" y="6180890"/>
            <a:ext cx="3330327" cy="307777"/>
          </a:xfrm>
          <a:prstGeom prst="rect">
            <a:avLst/>
          </a:prstGeom>
          <a:noFill/>
        </p:spPr>
        <p:txBody>
          <a:bodyPr wrap="square" rtlCol="0">
            <a:spAutoFit/>
          </a:bodyPr>
          <a:lstStyle/>
          <a:p>
            <a:r>
              <a:rPr lang="de-DE" sz="1400" dirty="0">
                <a:solidFill>
                  <a:schemeClr val="tx1">
                    <a:lumMod val="50000"/>
                    <a:lumOff val="50000"/>
                  </a:schemeClr>
                </a:solidFill>
              </a:rPr>
              <a:t>Figure 11 | </a:t>
            </a:r>
            <a:r>
              <a:rPr lang="de-DE" sz="1400" dirty="0" err="1">
                <a:solidFill>
                  <a:schemeClr val="tx1">
                    <a:lumMod val="50000"/>
                    <a:lumOff val="50000"/>
                  </a:schemeClr>
                </a:solidFill>
              </a:rPr>
              <a:t>Normalized</a:t>
            </a:r>
            <a:r>
              <a:rPr lang="de-DE" sz="1400" dirty="0">
                <a:solidFill>
                  <a:schemeClr val="tx1">
                    <a:lumMod val="50000"/>
                    <a:lumOff val="50000"/>
                  </a:schemeClr>
                </a:solidFill>
              </a:rPr>
              <a:t> </a:t>
            </a:r>
            <a:r>
              <a:rPr lang="en-US" sz="1400" dirty="0">
                <a:solidFill>
                  <a:schemeClr val="tx1">
                    <a:lumMod val="50000"/>
                    <a:lumOff val="50000"/>
                  </a:schemeClr>
                </a:solidFill>
              </a:rPr>
              <a:t>Input Segments</a:t>
            </a:r>
          </a:p>
        </p:txBody>
      </p:sp>
    </p:spTree>
    <p:extLst>
      <p:ext uri="{BB962C8B-B14F-4D97-AF65-F5344CB8AC3E}">
        <p14:creationId xmlns:p14="http://schemas.microsoft.com/office/powerpoint/2010/main" val="970330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6935"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feld 6">
            <a:extLst>
              <a:ext uri="{FF2B5EF4-FFF2-40B4-BE49-F238E27FC236}">
                <a16:creationId xmlns:a16="http://schemas.microsoft.com/office/drawing/2014/main" id="{F4B093AA-9DC2-489D-A5D0-D93B7A053D8D}"/>
              </a:ext>
            </a:extLst>
          </p:cNvPr>
          <p:cNvSpPr txBox="1"/>
          <p:nvPr/>
        </p:nvSpPr>
        <p:spPr>
          <a:xfrm>
            <a:off x="1352550" y="2523392"/>
            <a:ext cx="9486899" cy="1323439"/>
          </a:xfrm>
          <a:prstGeom prst="rect">
            <a:avLst/>
          </a:prstGeom>
          <a:noFill/>
        </p:spPr>
        <p:txBody>
          <a:bodyPr wrap="square" rtlCol="0">
            <a:spAutoFit/>
          </a:bodyPr>
          <a:lstStyle/>
          <a:p>
            <a:pPr algn="ctr"/>
            <a:r>
              <a:rPr lang="de-DE" sz="4000" b="1" dirty="0">
                <a:solidFill>
                  <a:schemeClr val="accent1">
                    <a:lumMod val="50000"/>
                  </a:schemeClr>
                </a:solidFill>
              </a:rPr>
              <a:t>Models</a:t>
            </a:r>
          </a:p>
          <a:p>
            <a:pPr algn="ctr"/>
            <a:endParaRPr lang="de-DE" sz="4000" b="1" dirty="0">
              <a:solidFill>
                <a:schemeClr val="accent1">
                  <a:lumMod val="50000"/>
                </a:schemeClr>
              </a:solidFill>
            </a:endParaRPr>
          </a:p>
        </p:txBody>
      </p:sp>
      <p:cxnSp>
        <p:nvCxnSpPr>
          <p:cNvPr id="3" name="Gerader Verbinder 2">
            <a:extLst>
              <a:ext uri="{FF2B5EF4-FFF2-40B4-BE49-F238E27FC236}">
                <a16:creationId xmlns:a16="http://schemas.microsoft.com/office/drawing/2014/main" id="{9274EE33-57BC-4B0D-BAFD-CD04BFFACDF5}"/>
              </a:ext>
            </a:extLst>
          </p:cNvPr>
          <p:cNvCxnSpPr>
            <a:cxnSpLocks/>
            <a:stCxn id="7" idx="1"/>
            <a:endCxn id="7" idx="3"/>
          </p:cNvCxnSpPr>
          <p:nvPr/>
        </p:nvCxnSpPr>
        <p:spPr>
          <a:xfrm>
            <a:off x="1352550" y="3185112"/>
            <a:ext cx="948689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hteck 7">
            <a:extLst>
              <a:ext uri="{FF2B5EF4-FFF2-40B4-BE49-F238E27FC236}">
                <a16:creationId xmlns:a16="http://schemas.microsoft.com/office/drawing/2014/main" id="{21C0575E-EA01-4F14-B4C6-E5705E1CBACE}"/>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feld 8">
            <a:extLst>
              <a:ext uri="{FF2B5EF4-FFF2-40B4-BE49-F238E27FC236}">
                <a16:creationId xmlns:a16="http://schemas.microsoft.com/office/drawing/2014/main" id="{D802ABCC-0343-4C68-9BEA-C42C900F002E}"/>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Tree>
    <p:extLst>
      <p:ext uri="{BB962C8B-B14F-4D97-AF65-F5344CB8AC3E}">
        <p14:creationId xmlns:p14="http://schemas.microsoft.com/office/powerpoint/2010/main" val="3604452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1713"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Models</a:t>
            </a:r>
          </a:p>
        </p:txBody>
      </p:sp>
      <p:sp>
        <p:nvSpPr>
          <p:cNvPr id="2" name="Textfeld 1">
            <a:extLst>
              <a:ext uri="{FF2B5EF4-FFF2-40B4-BE49-F238E27FC236}">
                <a16:creationId xmlns:a16="http://schemas.microsoft.com/office/drawing/2014/main" id="{A299F25B-1603-4513-8D60-5D2761ABC1FB}"/>
              </a:ext>
            </a:extLst>
          </p:cNvPr>
          <p:cNvSpPr txBox="1"/>
          <p:nvPr/>
        </p:nvSpPr>
        <p:spPr>
          <a:xfrm>
            <a:off x="4251810" y="993553"/>
            <a:ext cx="3688378" cy="400110"/>
          </a:xfrm>
          <a:prstGeom prst="rect">
            <a:avLst/>
          </a:prstGeom>
          <a:noFill/>
        </p:spPr>
        <p:txBody>
          <a:bodyPr wrap="square" rtlCol="0">
            <a:spAutoFit/>
          </a:bodyPr>
          <a:lstStyle/>
          <a:p>
            <a:r>
              <a:rPr lang="de-DE" sz="2000" b="1" dirty="0"/>
              <a:t>Fully </a:t>
            </a:r>
            <a:r>
              <a:rPr lang="de-DE" sz="2000" b="1" dirty="0" err="1"/>
              <a:t>Connected</a:t>
            </a:r>
            <a:r>
              <a:rPr lang="de-DE" sz="2000" b="1" dirty="0"/>
              <a:t> </a:t>
            </a:r>
            <a:r>
              <a:rPr lang="de-DE" sz="2000" b="1" dirty="0" err="1"/>
              <a:t>Neural</a:t>
            </a:r>
            <a:r>
              <a:rPr lang="de-DE" sz="2000" b="1" dirty="0"/>
              <a:t> Network</a:t>
            </a:r>
          </a:p>
        </p:txBody>
      </p:sp>
      <p:pic>
        <p:nvPicPr>
          <p:cNvPr id="25" name="Grafik 24">
            <a:extLst>
              <a:ext uri="{FF2B5EF4-FFF2-40B4-BE49-F238E27FC236}">
                <a16:creationId xmlns:a16="http://schemas.microsoft.com/office/drawing/2014/main" id="{B6449D2A-3193-4A8A-9737-837130A38ACB}"/>
              </a:ext>
            </a:extLst>
          </p:cNvPr>
          <p:cNvPicPr>
            <a:picLocks noChangeAspect="1"/>
          </p:cNvPicPr>
          <p:nvPr/>
        </p:nvPicPr>
        <p:blipFill rotWithShape="1">
          <a:blip r:embed="rId7"/>
          <a:srcRect b="16378"/>
          <a:stretch/>
        </p:blipFill>
        <p:spPr>
          <a:xfrm>
            <a:off x="0" y="1662481"/>
            <a:ext cx="7266245" cy="3551776"/>
          </a:xfrm>
          <a:prstGeom prst="rect">
            <a:avLst/>
          </a:prstGeom>
        </p:spPr>
      </p:pic>
      <p:sp>
        <p:nvSpPr>
          <p:cNvPr id="20" name="Textfeld 19">
            <a:extLst>
              <a:ext uri="{FF2B5EF4-FFF2-40B4-BE49-F238E27FC236}">
                <a16:creationId xmlns:a16="http://schemas.microsoft.com/office/drawing/2014/main" id="{F2448502-F68E-4AEA-A4C6-B8EC11D97148}"/>
              </a:ext>
            </a:extLst>
          </p:cNvPr>
          <p:cNvSpPr txBox="1"/>
          <p:nvPr/>
        </p:nvSpPr>
        <p:spPr>
          <a:xfrm>
            <a:off x="205684" y="5181589"/>
            <a:ext cx="1282211" cy="369332"/>
          </a:xfrm>
          <a:prstGeom prst="rect">
            <a:avLst/>
          </a:prstGeom>
          <a:noFill/>
        </p:spPr>
        <p:txBody>
          <a:bodyPr wrap="square" rtlCol="0">
            <a:spAutoFit/>
          </a:bodyPr>
          <a:lstStyle/>
          <a:p>
            <a:r>
              <a:rPr lang="de-DE" dirty="0" err="1"/>
              <a:t>input</a:t>
            </a:r>
            <a:r>
              <a:rPr lang="de-DE" dirty="0"/>
              <a:t> </a:t>
            </a:r>
          </a:p>
        </p:txBody>
      </p:sp>
      <p:sp>
        <p:nvSpPr>
          <p:cNvPr id="21" name="Textfeld 20">
            <a:extLst>
              <a:ext uri="{FF2B5EF4-FFF2-40B4-BE49-F238E27FC236}">
                <a16:creationId xmlns:a16="http://schemas.microsoft.com/office/drawing/2014/main" id="{463667A9-7847-4919-931C-AAA89FF48DFB}"/>
              </a:ext>
            </a:extLst>
          </p:cNvPr>
          <p:cNvSpPr txBox="1"/>
          <p:nvPr/>
        </p:nvSpPr>
        <p:spPr>
          <a:xfrm>
            <a:off x="3111093" y="5181589"/>
            <a:ext cx="1282211" cy="369332"/>
          </a:xfrm>
          <a:prstGeom prst="rect">
            <a:avLst/>
          </a:prstGeom>
          <a:noFill/>
        </p:spPr>
        <p:txBody>
          <a:bodyPr wrap="square" rtlCol="0">
            <a:spAutoFit/>
          </a:bodyPr>
          <a:lstStyle/>
          <a:p>
            <a:r>
              <a:rPr lang="de-DE" dirty="0" err="1"/>
              <a:t>hidden</a:t>
            </a:r>
            <a:r>
              <a:rPr lang="de-DE" sz="1600" dirty="0"/>
              <a:t> </a:t>
            </a:r>
          </a:p>
        </p:txBody>
      </p:sp>
      <p:sp>
        <p:nvSpPr>
          <p:cNvPr id="22" name="Textfeld 21">
            <a:extLst>
              <a:ext uri="{FF2B5EF4-FFF2-40B4-BE49-F238E27FC236}">
                <a16:creationId xmlns:a16="http://schemas.microsoft.com/office/drawing/2014/main" id="{F2AE0349-DFD2-4288-A119-AB174AF3C45D}"/>
              </a:ext>
            </a:extLst>
          </p:cNvPr>
          <p:cNvSpPr txBox="1"/>
          <p:nvPr/>
        </p:nvSpPr>
        <p:spPr>
          <a:xfrm>
            <a:off x="6016502" y="5181589"/>
            <a:ext cx="1282211" cy="369332"/>
          </a:xfrm>
          <a:prstGeom prst="rect">
            <a:avLst/>
          </a:prstGeom>
          <a:noFill/>
        </p:spPr>
        <p:txBody>
          <a:bodyPr wrap="square" rtlCol="0">
            <a:spAutoFit/>
          </a:bodyPr>
          <a:lstStyle/>
          <a:p>
            <a:r>
              <a:rPr lang="de-DE" dirty="0" err="1"/>
              <a:t>output</a:t>
            </a:r>
            <a:r>
              <a:rPr lang="de-DE" sz="1600" dirty="0"/>
              <a:t> </a:t>
            </a:r>
          </a:p>
        </p:txBody>
      </p:sp>
      <p:sp>
        <p:nvSpPr>
          <p:cNvPr id="12" name="Textfeld 11">
            <a:extLst>
              <a:ext uri="{FF2B5EF4-FFF2-40B4-BE49-F238E27FC236}">
                <a16:creationId xmlns:a16="http://schemas.microsoft.com/office/drawing/2014/main" id="{E862E192-49E4-4A1E-A4CB-F3D445775C31}"/>
              </a:ext>
            </a:extLst>
          </p:cNvPr>
          <p:cNvSpPr txBox="1"/>
          <p:nvPr/>
        </p:nvSpPr>
        <p:spPr>
          <a:xfrm>
            <a:off x="8110420" y="2026620"/>
            <a:ext cx="3969066" cy="30469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1-dimensional input</a:t>
            </a:r>
          </a:p>
          <a:p>
            <a:pPr marL="285750" indent="-285750">
              <a:lnSpc>
                <a:spcPct val="150000"/>
              </a:lnSpc>
              <a:buFont typeface="Arial" panose="020B0604020202020204" pitchFamily="34" charset="0"/>
              <a:buChar char="•"/>
            </a:pPr>
            <a:r>
              <a:rPr lang="en-US" dirty="0"/>
              <a:t>multiple layers of neurons, interconnected in a feed-forward way </a:t>
            </a:r>
          </a:p>
          <a:p>
            <a:pPr marL="285750" indent="-285750">
              <a:lnSpc>
                <a:spcPct val="150000"/>
              </a:lnSpc>
              <a:buFont typeface="Arial" panose="020B0604020202020204" pitchFamily="34" charset="0"/>
              <a:buChar char="•"/>
            </a:pPr>
            <a:r>
              <a:rPr lang="en-US" dirty="0"/>
              <a:t>each neuron in one layer has directed connections to all the neurons of the subsequent layer</a:t>
            </a:r>
          </a:p>
          <a:p>
            <a:pPr>
              <a:lnSpc>
                <a:spcPct val="150000"/>
              </a:lnSpc>
            </a:pPr>
            <a:endParaRPr lang="en-US" sz="2000" dirty="0"/>
          </a:p>
        </p:txBody>
      </p:sp>
    </p:spTree>
    <p:extLst>
      <p:ext uri="{BB962C8B-B14F-4D97-AF65-F5344CB8AC3E}">
        <p14:creationId xmlns:p14="http://schemas.microsoft.com/office/powerpoint/2010/main" val="2950734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5239"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Models</a:t>
            </a:r>
          </a:p>
        </p:txBody>
      </p:sp>
      <p:pic>
        <p:nvPicPr>
          <p:cNvPr id="25" name="Grafik 24">
            <a:extLst>
              <a:ext uri="{FF2B5EF4-FFF2-40B4-BE49-F238E27FC236}">
                <a16:creationId xmlns:a16="http://schemas.microsoft.com/office/drawing/2014/main" id="{B6449D2A-3193-4A8A-9737-837130A38ACB}"/>
              </a:ext>
            </a:extLst>
          </p:cNvPr>
          <p:cNvPicPr>
            <a:picLocks noChangeAspect="1"/>
          </p:cNvPicPr>
          <p:nvPr/>
        </p:nvPicPr>
        <p:blipFill rotWithShape="1">
          <a:blip r:embed="rId7"/>
          <a:srcRect t="-15479" b="15479"/>
          <a:stretch/>
        </p:blipFill>
        <p:spPr>
          <a:xfrm>
            <a:off x="0" y="1005039"/>
            <a:ext cx="7266245" cy="4247418"/>
          </a:xfrm>
          <a:prstGeom prst="rect">
            <a:avLst/>
          </a:prstGeom>
        </p:spPr>
      </p:pic>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13F52CCA-3C33-4553-979E-67BE66BC4510}"/>
                  </a:ext>
                </a:extLst>
              </p:cNvPr>
              <p:cNvSpPr txBox="1"/>
              <p:nvPr/>
            </p:nvSpPr>
            <p:spPr>
              <a:xfrm>
                <a:off x="8110420" y="2026620"/>
                <a:ext cx="3969066" cy="41778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1-dimensional input</a:t>
                </a:r>
              </a:p>
              <a:p>
                <a:pPr marL="285750" indent="-285750">
                  <a:lnSpc>
                    <a:spcPct val="150000"/>
                  </a:lnSpc>
                  <a:buFont typeface="Arial" panose="020B0604020202020204" pitchFamily="34" charset="0"/>
                  <a:buChar char="•"/>
                </a:pPr>
                <a:r>
                  <a:rPr lang="en-US" dirty="0"/>
                  <a:t>multiple layers of neurons, interconnected in a feed-forward way </a:t>
                </a:r>
              </a:p>
              <a:p>
                <a:pPr marL="285750" indent="-285750">
                  <a:lnSpc>
                    <a:spcPct val="150000"/>
                  </a:lnSpc>
                  <a:buFont typeface="Arial" panose="020B0604020202020204" pitchFamily="34" charset="0"/>
                  <a:buChar char="•"/>
                </a:pPr>
                <a:r>
                  <a:rPr lang="en-US" dirty="0"/>
                  <a:t>each neuron in one layer has directed connections to all the neurons of the subsequent layer</a:t>
                </a:r>
              </a:p>
              <a:p>
                <a:pPr marL="342900" indent="-342900">
                  <a:buFont typeface="Arial" panose="020B0604020202020204" pitchFamily="34" charset="0"/>
                  <a:buChar char="•"/>
                </a:pPr>
                <a:r>
                  <a:rPr lang="de-DE" dirty="0"/>
                  <a:t>Softmax :</a:t>
                </a:r>
              </a:p>
              <a:p>
                <a:r>
                  <a:rPr lang="de-DE"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𝑝</m:t>
                        </m:r>
                      </m:e>
                      <m:sub>
                        <m:r>
                          <a:rPr lang="de-DE" i="1">
                            <a:latin typeface="Cambria Math" panose="02040503050406030204" pitchFamily="18" charset="0"/>
                          </a:rPr>
                          <m:t>𝑗</m:t>
                        </m:r>
                      </m:sub>
                    </m:sSub>
                    <m:r>
                      <a:rPr lang="de-DE" i="1">
                        <a:latin typeface="Cambria Math" panose="02040503050406030204" pitchFamily="18" charset="0"/>
                      </a:rPr>
                      <m:t>= </m:t>
                    </m:r>
                    <m:f>
                      <m:fPr>
                        <m:ctrlPr>
                          <a:rPr lang="de-DE" i="1">
                            <a:latin typeface="Cambria Math" panose="02040503050406030204" pitchFamily="18" charset="0"/>
                          </a:rPr>
                        </m:ctrlPr>
                      </m:fPr>
                      <m:num>
                        <m:sSup>
                          <m:sSupPr>
                            <m:ctrlPr>
                              <a:rPr lang="de-DE" i="1">
                                <a:latin typeface="Cambria Math" panose="02040503050406030204" pitchFamily="18" charset="0"/>
                              </a:rPr>
                            </m:ctrlPr>
                          </m:sSupPr>
                          <m:e>
                            <m:r>
                              <a:rPr lang="de-DE" i="1">
                                <a:latin typeface="Cambria Math" panose="02040503050406030204" pitchFamily="18" charset="0"/>
                              </a:rPr>
                              <m:t>𝑒</m:t>
                            </m:r>
                          </m:e>
                          <m:sup>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𝑗</m:t>
                                </m:r>
                              </m:sub>
                            </m:sSub>
                          </m:sup>
                        </m:sSup>
                      </m:num>
                      <m:den>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𝑙</m:t>
                            </m:r>
                          </m:sub>
                          <m:sup>
                            <m:r>
                              <a:rPr lang="de-DE" i="1">
                                <a:latin typeface="Cambria Math" panose="02040503050406030204" pitchFamily="18" charset="0"/>
                              </a:rPr>
                              <m:t>𝑘</m:t>
                            </m:r>
                          </m:sup>
                          <m:e>
                            <m:sSup>
                              <m:sSupPr>
                                <m:ctrlPr>
                                  <a:rPr lang="de-DE" i="1">
                                    <a:latin typeface="Cambria Math" panose="02040503050406030204" pitchFamily="18" charset="0"/>
                                  </a:rPr>
                                </m:ctrlPr>
                              </m:sSupPr>
                              <m:e>
                                <m:r>
                                  <a:rPr lang="de-DE" i="1">
                                    <a:latin typeface="Cambria Math" panose="02040503050406030204" pitchFamily="18" charset="0"/>
                                  </a:rPr>
                                  <m:t>𝑒</m:t>
                                </m:r>
                              </m:e>
                              <m:sup>
                                <m:sSub>
                                  <m:sSubPr>
                                    <m:ctrlPr>
                                      <a:rPr lang="de-DE" i="1">
                                        <a:latin typeface="Cambria Math" panose="02040503050406030204" pitchFamily="18" charset="0"/>
                                      </a:rPr>
                                    </m:ctrlPr>
                                  </m:sSubPr>
                                  <m:e>
                                    <m:r>
                                      <a:rPr lang="de-DE" i="1">
                                        <a:latin typeface="Cambria Math" panose="02040503050406030204" pitchFamily="18" charset="0"/>
                                      </a:rPr>
                                      <m:t>𝑥</m:t>
                                    </m:r>
                                  </m:e>
                                  <m:sub>
                                    <m:r>
                                      <a:rPr lang="de-DE" i="1">
                                        <a:latin typeface="Cambria Math" panose="02040503050406030204" pitchFamily="18" charset="0"/>
                                      </a:rPr>
                                      <m:t>𝑘</m:t>
                                    </m:r>
                                  </m:sub>
                                </m:sSub>
                              </m:sup>
                            </m:sSup>
                          </m:e>
                        </m:nary>
                      </m:den>
                    </m:f>
                  </m:oMath>
                </a14:m>
                <a:r>
                  <a:rPr lang="de-DE" dirty="0"/>
                  <a:t>  ,</a:t>
                </a:r>
              </a:p>
              <a:p>
                <a:r>
                  <a:rPr lang="de-DE" dirty="0"/>
                  <a:t>	</a:t>
                </a:r>
                <a:br>
                  <a:rPr lang="de-DE" dirty="0"/>
                </a:br>
                <a:r>
                  <a:rPr lang="de-DE" dirty="0"/>
                  <a:t>	</a:t>
                </a:r>
                <a:r>
                  <a:rPr lang="de-DE" sz="1600" dirty="0"/>
                  <a:t>where  </a:t>
                </a:r>
                <a:r>
                  <a:rPr lang="en-US" sz="1600" dirty="0"/>
                  <a:t>x is the input value, k is 	the number of output classes</a:t>
                </a:r>
                <a:endParaRPr lang="de-DE" sz="1600" dirty="0"/>
              </a:p>
            </p:txBody>
          </p:sp>
        </mc:Choice>
        <mc:Fallback xmlns="">
          <p:sp>
            <p:nvSpPr>
              <p:cNvPr id="3" name="Textfeld 2">
                <a:extLst>
                  <a:ext uri="{FF2B5EF4-FFF2-40B4-BE49-F238E27FC236}">
                    <a16:creationId xmlns:a16="http://schemas.microsoft.com/office/drawing/2014/main" id="{13F52CCA-3C33-4553-979E-67BE66BC4510}"/>
                  </a:ext>
                </a:extLst>
              </p:cNvPr>
              <p:cNvSpPr txBox="1">
                <a:spLocks noRot="1" noChangeAspect="1" noMove="1" noResize="1" noEditPoints="1" noAdjustHandles="1" noChangeArrowheads="1" noChangeShapeType="1" noTextEdit="1"/>
              </p:cNvSpPr>
              <p:nvPr/>
            </p:nvSpPr>
            <p:spPr>
              <a:xfrm>
                <a:off x="8110420" y="2026620"/>
                <a:ext cx="3969066" cy="4177875"/>
              </a:xfrm>
              <a:prstGeom prst="rect">
                <a:avLst/>
              </a:prstGeom>
              <a:blipFill>
                <a:blip r:embed="rId8"/>
                <a:stretch>
                  <a:fillRect l="-920" r="-2301" b="-87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7535CF3F-C3D1-4975-A12C-2A20E09514A8}"/>
                  </a:ext>
                </a:extLst>
              </p:cNvPr>
              <p:cNvSpPr txBox="1"/>
              <p:nvPr/>
            </p:nvSpPr>
            <p:spPr>
              <a:xfrm>
                <a:off x="6755636" y="1984874"/>
                <a:ext cx="10212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1</m:t>
                          </m:r>
                        </m:sub>
                      </m:sSub>
                      <m:r>
                        <a:rPr lang="de-DE" b="0" i="1" smtClean="0">
                          <a:latin typeface="Cambria Math" panose="02040503050406030204" pitchFamily="18" charset="0"/>
                        </a:rPr>
                        <m:t>=0.2</m:t>
                      </m:r>
                    </m:oMath>
                  </m:oMathPara>
                </a14:m>
                <a:endParaRPr lang="de-DE" dirty="0"/>
              </a:p>
            </p:txBody>
          </p:sp>
        </mc:Choice>
        <mc:Fallback xmlns="">
          <p:sp>
            <p:nvSpPr>
              <p:cNvPr id="5" name="Textfeld 4">
                <a:extLst>
                  <a:ext uri="{FF2B5EF4-FFF2-40B4-BE49-F238E27FC236}">
                    <a16:creationId xmlns:a16="http://schemas.microsoft.com/office/drawing/2014/main" id="{7535CF3F-C3D1-4975-A12C-2A20E09514A8}"/>
                  </a:ext>
                </a:extLst>
              </p:cNvPr>
              <p:cNvSpPr txBox="1">
                <a:spLocks noRot="1" noChangeAspect="1" noMove="1" noResize="1" noEditPoints="1" noAdjustHandles="1" noChangeArrowheads="1" noChangeShapeType="1" noTextEdit="1"/>
              </p:cNvSpPr>
              <p:nvPr/>
            </p:nvSpPr>
            <p:spPr>
              <a:xfrm>
                <a:off x="6755636" y="1984874"/>
                <a:ext cx="1021217" cy="369332"/>
              </a:xfrm>
              <a:prstGeom prst="rect">
                <a:avLst/>
              </a:prstGeom>
              <a:blipFill>
                <a:blip r:embed="rId9"/>
                <a:stretch>
                  <a:fillRect b="-666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C146009A-F774-4F0B-B33A-A0BE83318111}"/>
                  </a:ext>
                </a:extLst>
              </p:cNvPr>
              <p:cNvSpPr txBox="1"/>
              <p:nvPr/>
            </p:nvSpPr>
            <p:spPr>
              <a:xfrm>
                <a:off x="6755635" y="2708064"/>
                <a:ext cx="10212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2</m:t>
                          </m:r>
                        </m:sub>
                      </m:sSub>
                      <m:r>
                        <a:rPr lang="de-DE" b="0" i="1" smtClean="0">
                          <a:latin typeface="Cambria Math" panose="02040503050406030204" pitchFamily="18" charset="0"/>
                        </a:rPr>
                        <m:t>=0.1</m:t>
                      </m:r>
                    </m:oMath>
                  </m:oMathPara>
                </a14:m>
                <a:endParaRPr lang="de-DE" dirty="0"/>
              </a:p>
            </p:txBody>
          </p:sp>
        </mc:Choice>
        <mc:Fallback xmlns="">
          <p:sp>
            <p:nvSpPr>
              <p:cNvPr id="18" name="Textfeld 17">
                <a:extLst>
                  <a:ext uri="{FF2B5EF4-FFF2-40B4-BE49-F238E27FC236}">
                    <a16:creationId xmlns:a16="http://schemas.microsoft.com/office/drawing/2014/main" id="{C146009A-F774-4F0B-B33A-A0BE83318111}"/>
                  </a:ext>
                </a:extLst>
              </p:cNvPr>
              <p:cNvSpPr txBox="1">
                <a:spLocks noRot="1" noChangeAspect="1" noMove="1" noResize="1" noEditPoints="1" noAdjustHandles="1" noChangeArrowheads="1" noChangeShapeType="1" noTextEdit="1"/>
              </p:cNvSpPr>
              <p:nvPr/>
            </p:nvSpPr>
            <p:spPr>
              <a:xfrm>
                <a:off x="6755635" y="2708064"/>
                <a:ext cx="1021217" cy="369332"/>
              </a:xfrm>
              <a:prstGeom prst="rect">
                <a:avLst/>
              </a:prstGeom>
              <a:blipFill>
                <a:blip r:embed="rId10"/>
                <a:stretch>
                  <a:fillRect b="-655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97524749-FCC5-4E47-A130-CF99ADDA1CF9}"/>
                  </a:ext>
                </a:extLst>
              </p:cNvPr>
              <p:cNvSpPr txBox="1"/>
              <p:nvPr/>
            </p:nvSpPr>
            <p:spPr>
              <a:xfrm>
                <a:off x="6755635" y="4148632"/>
                <a:ext cx="11365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𝑛</m:t>
                          </m:r>
                        </m:sub>
                      </m:sSub>
                      <m:r>
                        <a:rPr lang="de-DE" b="0" i="1" smtClean="0">
                          <a:latin typeface="Cambria Math" panose="02040503050406030204" pitchFamily="18" charset="0"/>
                        </a:rPr>
                        <m:t>=0.6</m:t>
                      </m:r>
                    </m:oMath>
                  </m:oMathPara>
                </a14:m>
                <a:endParaRPr lang="de-DE" dirty="0"/>
              </a:p>
            </p:txBody>
          </p:sp>
        </mc:Choice>
        <mc:Fallback xmlns="">
          <p:sp>
            <p:nvSpPr>
              <p:cNvPr id="19" name="Textfeld 18">
                <a:extLst>
                  <a:ext uri="{FF2B5EF4-FFF2-40B4-BE49-F238E27FC236}">
                    <a16:creationId xmlns:a16="http://schemas.microsoft.com/office/drawing/2014/main" id="{97524749-FCC5-4E47-A130-CF99ADDA1CF9}"/>
                  </a:ext>
                </a:extLst>
              </p:cNvPr>
              <p:cNvSpPr txBox="1">
                <a:spLocks noRot="1" noChangeAspect="1" noMove="1" noResize="1" noEditPoints="1" noAdjustHandles="1" noChangeArrowheads="1" noChangeShapeType="1" noTextEdit="1"/>
              </p:cNvSpPr>
              <p:nvPr/>
            </p:nvSpPr>
            <p:spPr>
              <a:xfrm>
                <a:off x="6755635" y="4148632"/>
                <a:ext cx="1136508" cy="369332"/>
              </a:xfrm>
              <a:prstGeom prst="rect">
                <a:avLst/>
              </a:prstGeom>
              <a:blipFill>
                <a:blip r:embed="rId11"/>
                <a:stretch>
                  <a:fillRect b="-6667"/>
                </a:stretch>
              </a:blipFill>
            </p:spPr>
            <p:txBody>
              <a:bodyPr/>
              <a:lstStyle/>
              <a:p>
                <a:r>
                  <a:rPr lang="de-DE">
                    <a:noFill/>
                  </a:rPr>
                  <a:t> </a:t>
                </a:r>
              </a:p>
            </p:txBody>
          </p:sp>
        </mc:Fallback>
      </mc:AlternateContent>
      <p:sp>
        <p:nvSpPr>
          <p:cNvPr id="12" name="Textfeld 11">
            <a:extLst>
              <a:ext uri="{FF2B5EF4-FFF2-40B4-BE49-F238E27FC236}">
                <a16:creationId xmlns:a16="http://schemas.microsoft.com/office/drawing/2014/main" id="{CC11025A-38DF-4D0A-84B4-78B282E40C6E}"/>
              </a:ext>
            </a:extLst>
          </p:cNvPr>
          <p:cNvSpPr txBox="1"/>
          <p:nvPr/>
        </p:nvSpPr>
        <p:spPr>
          <a:xfrm>
            <a:off x="205684" y="5181589"/>
            <a:ext cx="1282211" cy="369332"/>
          </a:xfrm>
          <a:prstGeom prst="rect">
            <a:avLst/>
          </a:prstGeom>
          <a:noFill/>
        </p:spPr>
        <p:txBody>
          <a:bodyPr wrap="square" rtlCol="0">
            <a:spAutoFit/>
          </a:bodyPr>
          <a:lstStyle/>
          <a:p>
            <a:r>
              <a:rPr lang="de-DE" dirty="0" err="1"/>
              <a:t>input</a:t>
            </a:r>
            <a:r>
              <a:rPr lang="de-DE" dirty="0"/>
              <a:t> </a:t>
            </a:r>
          </a:p>
        </p:txBody>
      </p:sp>
      <p:sp>
        <p:nvSpPr>
          <p:cNvPr id="14" name="Textfeld 13">
            <a:extLst>
              <a:ext uri="{FF2B5EF4-FFF2-40B4-BE49-F238E27FC236}">
                <a16:creationId xmlns:a16="http://schemas.microsoft.com/office/drawing/2014/main" id="{CCF31623-652B-41E1-957E-B3939C92C448}"/>
              </a:ext>
            </a:extLst>
          </p:cNvPr>
          <p:cNvSpPr txBox="1"/>
          <p:nvPr/>
        </p:nvSpPr>
        <p:spPr>
          <a:xfrm>
            <a:off x="3111093" y="5181589"/>
            <a:ext cx="1282211" cy="369332"/>
          </a:xfrm>
          <a:prstGeom prst="rect">
            <a:avLst/>
          </a:prstGeom>
          <a:noFill/>
        </p:spPr>
        <p:txBody>
          <a:bodyPr wrap="square" rtlCol="0">
            <a:spAutoFit/>
          </a:bodyPr>
          <a:lstStyle/>
          <a:p>
            <a:r>
              <a:rPr lang="de-DE" dirty="0" err="1"/>
              <a:t>hidden</a:t>
            </a:r>
            <a:r>
              <a:rPr lang="de-DE" dirty="0"/>
              <a:t> </a:t>
            </a:r>
          </a:p>
        </p:txBody>
      </p:sp>
      <p:sp>
        <p:nvSpPr>
          <p:cNvPr id="20" name="Textfeld 19">
            <a:extLst>
              <a:ext uri="{FF2B5EF4-FFF2-40B4-BE49-F238E27FC236}">
                <a16:creationId xmlns:a16="http://schemas.microsoft.com/office/drawing/2014/main" id="{363F305E-F002-4171-9D0F-9FB35893B4D5}"/>
              </a:ext>
            </a:extLst>
          </p:cNvPr>
          <p:cNvSpPr txBox="1"/>
          <p:nvPr/>
        </p:nvSpPr>
        <p:spPr>
          <a:xfrm>
            <a:off x="6016502" y="5181589"/>
            <a:ext cx="1282211" cy="369332"/>
          </a:xfrm>
          <a:prstGeom prst="rect">
            <a:avLst/>
          </a:prstGeom>
          <a:noFill/>
        </p:spPr>
        <p:txBody>
          <a:bodyPr wrap="square" rtlCol="0">
            <a:spAutoFit/>
          </a:bodyPr>
          <a:lstStyle/>
          <a:p>
            <a:r>
              <a:rPr lang="de-DE" dirty="0" err="1"/>
              <a:t>output</a:t>
            </a:r>
            <a:r>
              <a:rPr lang="de-DE" dirty="0"/>
              <a:t> </a:t>
            </a:r>
          </a:p>
        </p:txBody>
      </p:sp>
      <p:sp>
        <p:nvSpPr>
          <p:cNvPr id="21" name="Textfeld 20">
            <a:extLst>
              <a:ext uri="{FF2B5EF4-FFF2-40B4-BE49-F238E27FC236}">
                <a16:creationId xmlns:a16="http://schemas.microsoft.com/office/drawing/2014/main" id="{D947669E-2A4A-4720-AACD-EC206DFBFD66}"/>
              </a:ext>
            </a:extLst>
          </p:cNvPr>
          <p:cNvSpPr txBox="1"/>
          <p:nvPr/>
        </p:nvSpPr>
        <p:spPr>
          <a:xfrm>
            <a:off x="4251810" y="993553"/>
            <a:ext cx="3688378" cy="400110"/>
          </a:xfrm>
          <a:prstGeom prst="rect">
            <a:avLst/>
          </a:prstGeom>
          <a:noFill/>
        </p:spPr>
        <p:txBody>
          <a:bodyPr wrap="square" rtlCol="0">
            <a:spAutoFit/>
          </a:bodyPr>
          <a:lstStyle/>
          <a:p>
            <a:r>
              <a:rPr lang="de-DE" sz="2000" b="1" dirty="0"/>
              <a:t>Fully </a:t>
            </a:r>
            <a:r>
              <a:rPr lang="de-DE" sz="2000" b="1" dirty="0" err="1"/>
              <a:t>Connected</a:t>
            </a:r>
            <a:r>
              <a:rPr lang="de-DE" sz="2000" b="1" dirty="0"/>
              <a:t> </a:t>
            </a:r>
            <a:r>
              <a:rPr lang="de-DE" sz="2000" b="1" dirty="0" err="1"/>
              <a:t>Neural</a:t>
            </a:r>
            <a:r>
              <a:rPr lang="de-DE" sz="2000" b="1" dirty="0"/>
              <a:t> Network</a:t>
            </a:r>
          </a:p>
        </p:txBody>
      </p:sp>
    </p:spTree>
    <p:extLst>
      <p:ext uri="{BB962C8B-B14F-4D97-AF65-F5344CB8AC3E}">
        <p14:creationId xmlns:p14="http://schemas.microsoft.com/office/powerpoint/2010/main" val="2218051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9554"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Models</a:t>
            </a:r>
          </a:p>
        </p:txBody>
      </p:sp>
      <p:sp>
        <p:nvSpPr>
          <p:cNvPr id="3" name="Rechteck 2">
            <a:extLst>
              <a:ext uri="{FF2B5EF4-FFF2-40B4-BE49-F238E27FC236}">
                <a16:creationId xmlns:a16="http://schemas.microsoft.com/office/drawing/2014/main" id="{941133BB-FBB2-4DF9-9E5F-201BCFD80ABC}"/>
              </a:ext>
            </a:extLst>
          </p:cNvPr>
          <p:cNvSpPr/>
          <p:nvPr/>
        </p:nvSpPr>
        <p:spPr>
          <a:xfrm>
            <a:off x="3710855" y="1948078"/>
            <a:ext cx="1779815" cy="52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A3A6EFFD-175A-4C11-9F79-53947056964A}"/>
              </a:ext>
            </a:extLst>
          </p:cNvPr>
          <p:cNvSpPr/>
          <p:nvPr/>
        </p:nvSpPr>
        <p:spPr>
          <a:xfrm>
            <a:off x="3710855" y="2995477"/>
            <a:ext cx="1779815" cy="52610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F0256912-8174-46D5-AAE0-3A116F2153AD}"/>
              </a:ext>
            </a:extLst>
          </p:cNvPr>
          <p:cNvSpPr/>
          <p:nvPr/>
        </p:nvSpPr>
        <p:spPr>
          <a:xfrm>
            <a:off x="3710855" y="4112380"/>
            <a:ext cx="1779815" cy="52610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2623D6F4-96D3-46B2-B554-82CA9750A226}"/>
              </a:ext>
            </a:extLst>
          </p:cNvPr>
          <p:cNvSpPr txBox="1"/>
          <p:nvPr/>
        </p:nvSpPr>
        <p:spPr>
          <a:xfrm>
            <a:off x="3914384" y="4165919"/>
            <a:ext cx="1363761" cy="369332"/>
          </a:xfrm>
          <a:prstGeom prst="rect">
            <a:avLst/>
          </a:prstGeom>
          <a:noFill/>
        </p:spPr>
        <p:txBody>
          <a:bodyPr wrap="square" rtlCol="0">
            <a:spAutoFit/>
          </a:bodyPr>
          <a:lstStyle/>
          <a:p>
            <a:pPr algn="ctr"/>
            <a:r>
              <a:rPr lang="de-DE" b="1" dirty="0">
                <a:solidFill>
                  <a:schemeClr val="bg1"/>
                </a:solidFill>
              </a:rPr>
              <a:t>Output</a:t>
            </a:r>
          </a:p>
        </p:txBody>
      </p:sp>
      <p:sp>
        <p:nvSpPr>
          <p:cNvPr id="14" name="Textfeld 13">
            <a:extLst>
              <a:ext uri="{FF2B5EF4-FFF2-40B4-BE49-F238E27FC236}">
                <a16:creationId xmlns:a16="http://schemas.microsoft.com/office/drawing/2014/main" id="{52A31119-CA1D-4799-8CC8-84293F6BB2C8}"/>
              </a:ext>
            </a:extLst>
          </p:cNvPr>
          <p:cNvSpPr txBox="1"/>
          <p:nvPr/>
        </p:nvSpPr>
        <p:spPr>
          <a:xfrm>
            <a:off x="3710854" y="3048439"/>
            <a:ext cx="1779814" cy="369332"/>
          </a:xfrm>
          <a:prstGeom prst="rect">
            <a:avLst/>
          </a:prstGeom>
          <a:noFill/>
        </p:spPr>
        <p:txBody>
          <a:bodyPr wrap="square" rtlCol="0">
            <a:spAutoFit/>
          </a:bodyPr>
          <a:lstStyle/>
          <a:p>
            <a:pPr algn="ctr"/>
            <a:r>
              <a:rPr lang="de-DE" b="1" dirty="0">
                <a:solidFill>
                  <a:schemeClr val="bg1"/>
                </a:solidFill>
              </a:rPr>
              <a:t>Fully </a:t>
            </a:r>
            <a:r>
              <a:rPr lang="de-DE" b="1" dirty="0" err="1">
                <a:solidFill>
                  <a:schemeClr val="bg1"/>
                </a:solidFill>
              </a:rPr>
              <a:t>connected</a:t>
            </a:r>
            <a:endParaRPr lang="de-DE" b="1" dirty="0">
              <a:solidFill>
                <a:schemeClr val="bg1"/>
              </a:solidFill>
            </a:endParaRPr>
          </a:p>
        </p:txBody>
      </p:sp>
      <p:sp>
        <p:nvSpPr>
          <p:cNvPr id="20" name="Textfeld 19">
            <a:extLst>
              <a:ext uri="{FF2B5EF4-FFF2-40B4-BE49-F238E27FC236}">
                <a16:creationId xmlns:a16="http://schemas.microsoft.com/office/drawing/2014/main" id="{70DCE163-1DD6-4AC3-BC7E-416F2B2DD74D}"/>
              </a:ext>
            </a:extLst>
          </p:cNvPr>
          <p:cNvSpPr txBox="1"/>
          <p:nvPr/>
        </p:nvSpPr>
        <p:spPr>
          <a:xfrm>
            <a:off x="3914384" y="2006539"/>
            <a:ext cx="1371504" cy="369332"/>
          </a:xfrm>
          <a:prstGeom prst="rect">
            <a:avLst/>
          </a:prstGeom>
          <a:noFill/>
        </p:spPr>
        <p:txBody>
          <a:bodyPr wrap="square" rtlCol="0">
            <a:spAutoFit/>
          </a:bodyPr>
          <a:lstStyle/>
          <a:p>
            <a:pPr algn="ctr"/>
            <a:r>
              <a:rPr lang="de-DE" b="1" dirty="0">
                <a:solidFill>
                  <a:schemeClr val="bg1"/>
                </a:solidFill>
              </a:rPr>
              <a:t>Input</a:t>
            </a:r>
          </a:p>
        </p:txBody>
      </p:sp>
      <p:cxnSp>
        <p:nvCxnSpPr>
          <p:cNvPr id="6" name="Gerade Verbindung mit Pfeil 5">
            <a:extLst>
              <a:ext uri="{FF2B5EF4-FFF2-40B4-BE49-F238E27FC236}">
                <a16:creationId xmlns:a16="http://schemas.microsoft.com/office/drawing/2014/main" id="{05793CED-748D-4F0F-AE7B-108D9D8183C6}"/>
              </a:ext>
            </a:extLst>
          </p:cNvPr>
          <p:cNvCxnSpPr>
            <a:cxnSpLocks/>
            <a:stCxn id="3" idx="2"/>
            <a:endCxn id="8" idx="0"/>
          </p:cNvCxnSpPr>
          <p:nvPr/>
        </p:nvCxnSpPr>
        <p:spPr>
          <a:xfrm>
            <a:off x="4600763" y="2474182"/>
            <a:ext cx="0" cy="521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9F2C1ADE-33DF-4897-9A54-A4A05CA98384}"/>
              </a:ext>
            </a:extLst>
          </p:cNvPr>
          <p:cNvCxnSpPr>
            <a:cxnSpLocks/>
            <a:stCxn id="8" idx="2"/>
          </p:cNvCxnSpPr>
          <p:nvPr/>
        </p:nvCxnSpPr>
        <p:spPr>
          <a:xfrm>
            <a:off x="4600763" y="3521581"/>
            <a:ext cx="1" cy="58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E474AFD6-4867-491A-81B8-13F1736775BA}"/>
              </a:ext>
            </a:extLst>
          </p:cNvPr>
          <p:cNvSpPr txBox="1"/>
          <p:nvPr/>
        </p:nvSpPr>
        <p:spPr>
          <a:xfrm>
            <a:off x="5956032" y="1995371"/>
            <a:ext cx="3820600" cy="3323987"/>
          </a:xfrm>
          <a:prstGeom prst="rect">
            <a:avLst/>
          </a:prstGeom>
          <a:noFill/>
        </p:spPr>
        <p:txBody>
          <a:bodyPr wrap="square" rtlCol="0">
            <a:spAutoFit/>
          </a:bodyPr>
          <a:lstStyle/>
          <a:p>
            <a:pPr marL="285750" indent="-285750">
              <a:buFont typeface="Wingdings" panose="05000000000000000000" pitchFamily="2" charset="2"/>
              <a:buChar char="ß"/>
            </a:pPr>
            <a:r>
              <a:rPr lang="de-DE" dirty="0" err="1">
                <a:sym typeface="Wingdings" panose="05000000000000000000" pitchFamily="2" charset="2"/>
              </a:rPr>
              <a:t>input</a:t>
            </a:r>
            <a:r>
              <a:rPr lang="de-DE" dirty="0">
                <a:sym typeface="Wingdings" panose="05000000000000000000" pitchFamily="2" charset="2"/>
              </a:rPr>
              <a:t>: 270 </a:t>
            </a:r>
            <a:r>
              <a:rPr lang="de-DE" dirty="0" err="1">
                <a:sym typeface="Wingdings" panose="05000000000000000000" pitchFamily="2" charset="2"/>
              </a:rPr>
              <a:t>segments</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seizure</a:t>
            </a:r>
            <a:r>
              <a:rPr lang="de-DE" dirty="0">
                <a:sym typeface="Wingdings" panose="05000000000000000000" pitchFamily="2" charset="2"/>
              </a:rPr>
              <a:t>  </a:t>
            </a:r>
            <a:br>
              <a:rPr lang="de-DE" dirty="0">
                <a:sym typeface="Wingdings" panose="05000000000000000000" pitchFamily="2" charset="2"/>
              </a:rPr>
            </a:br>
            <a:r>
              <a:rPr lang="de-DE" dirty="0">
                <a:sym typeface="Wingdings" panose="05000000000000000000" pitchFamily="2" charset="2"/>
              </a:rPr>
              <a:t>and non-</a:t>
            </a:r>
            <a:r>
              <a:rPr lang="de-DE" dirty="0" err="1">
                <a:sym typeface="Wingdings" panose="05000000000000000000" pitchFamily="2" charset="2"/>
              </a:rPr>
              <a:t>seizure</a:t>
            </a:r>
            <a:r>
              <a:rPr lang="de-DE" dirty="0">
                <a:sym typeface="Wingdings" panose="05000000000000000000" pitchFamily="2" charset="2"/>
              </a:rPr>
              <a:t> </a:t>
            </a:r>
            <a:r>
              <a:rPr lang="de-DE" dirty="0" err="1">
                <a:sym typeface="Wingdings" panose="05000000000000000000" pitchFamily="2" charset="2"/>
              </a:rPr>
              <a:t>signal</a:t>
            </a:r>
            <a:r>
              <a:rPr lang="de-DE" dirty="0">
                <a:sym typeface="Wingdings" panose="05000000000000000000" pitchFamily="2" charset="2"/>
              </a:rPr>
              <a:t> </a:t>
            </a:r>
            <a:r>
              <a:rPr lang="de-DE" dirty="0" err="1">
                <a:sym typeface="Wingdings" panose="05000000000000000000" pitchFamily="2" charset="2"/>
              </a:rPr>
              <a:t>respectively</a:t>
            </a:r>
            <a:endParaRPr lang="de-DE" dirty="0"/>
          </a:p>
          <a:p>
            <a:endParaRPr lang="de-DE" sz="2000" dirty="0"/>
          </a:p>
          <a:p>
            <a:endParaRPr lang="de-DE" sz="1600" dirty="0"/>
          </a:p>
          <a:p>
            <a:pPr marL="285750" indent="-285750">
              <a:buFont typeface="Wingdings" panose="05000000000000000000" pitchFamily="2" charset="2"/>
              <a:buChar char="ß"/>
            </a:pPr>
            <a:r>
              <a:rPr lang="de-DE" dirty="0" err="1"/>
              <a:t>activation</a:t>
            </a:r>
            <a:r>
              <a:rPr lang="de-DE" dirty="0"/>
              <a:t> </a:t>
            </a:r>
            <a:r>
              <a:rPr lang="de-DE" dirty="0" err="1"/>
              <a:t>function</a:t>
            </a:r>
            <a:r>
              <a:rPr lang="de-DE" dirty="0"/>
              <a:t>: </a:t>
            </a:r>
            <a:r>
              <a:rPr lang="de-DE" dirty="0" err="1"/>
              <a:t>ReLU</a:t>
            </a:r>
            <a:endParaRPr lang="de-DE" dirty="0"/>
          </a:p>
          <a:p>
            <a:pPr marL="285750" indent="-285750">
              <a:buFont typeface="Wingdings" panose="05000000000000000000" pitchFamily="2" charset="2"/>
              <a:buChar char="ß"/>
            </a:pPr>
            <a:endParaRPr lang="de-DE" sz="1600" dirty="0"/>
          </a:p>
          <a:p>
            <a:endParaRPr lang="de-DE" sz="1100" dirty="0"/>
          </a:p>
          <a:p>
            <a:endParaRPr lang="de-DE" sz="1100" dirty="0"/>
          </a:p>
          <a:p>
            <a:pPr marL="285750" indent="-285750">
              <a:buFont typeface="Wingdings" panose="05000000000000000000" pitchFamily="2" charset="2"/>
              <a:buChar char="ß"/>
            </a:pPr>
            <a:endParaRPr lang="de-DE" sz="1600" dirty="0"/>
          </a:p>
          <a:p>
            <a:pPr marL="285750" indent="-285750">
              <a:buFont typeface="Wingdings" panose="05000000000000000000" pitchFamily="2" charset="2"/>
              <a:buChar char="ß"/>
            </a:pPr>
            <a:r>
              <a:rPr lang="de-DE" dirty="0" err="1"/>
              <a:t>activation</a:t>
            </a:r>
            <a:r>
              <a:rPr lang="de-DE" dirty="0"/>
              <a:t> </a:t>
            </a:r>
            <a:r>
              <a:rPr lang="de-DE" dirty="0" err="1"/>
              <a:t>function</a:t>
            </a:r>
            <a:r>
              <a:rPr lang="de-DE" dirty="0"/>
              <a:t>: </a:t>
            </a:r>
            <a:r>
              <a:rPr lang="de-DE" dirty="0" err="1"/>
              <a:t>Softmax</a:t>
            </a:r>
            <a:endParaRPr lang="de-DE" dirty="0"/>
          </a:p>
          <a:p>
            <a:endParaRPr lang="de-DE" sz="1600" dirty="0"/>
          </a:p>
          <a:p>
            <a:pPr marL="285750" indent="-285750">
              <a:buFont typeface="Wingdings" panose="05000000000000000000" pitchFamily="2" charset="2"/>
              <a:buChar char="ß"/>
            </a:pPr>
            <a:endParaRPr lang="de-DE" sz="1600" dirty="0"/>
          </a:p>
          <a:p>
            <a:endParaRPr lang="de-DE" sz="1600" dirty="0"/>
          </a:p>
        </p:txBody>
      </p:sp>
      <p:sp>
        <p:nvSpPr>
          <p:cNvPr id="25" name="Textfeld 24">
            <a:extLst>
              <a:ext uri="{FF2B5EF4-FFF2-40B4-BE49-F238E27FC236}">
                <a16:creationId xmlns:a16="http://schemas.microsoft.com/office/drawing/2014/main" id="{9E667111-CF66-4D40-A9DA-7CCC373A1444}"/>
              </a:ext>
            </a:extLst>
          </p:cNvPr>
          <p:cNvSpPr txBox="1"/>
          <p:nvPr/>
        </p:nvSpPr>
        <p:spPr>
          <a:xfrm>
            <a:off x="4251810" y="993553"/>
            <a:ext cx="3688378" cy="400110"/>
          </a:xfrm>
          <a:prstGeom prst="rect">
            <a:avLst/>
          </a:prstGeom>
          <a:noFill/>
        </p:spPr>
        <p:txBody>
          <a:bodyPr wrap="square" rtlCol="0">
            <a:spAutoFit/>
          </a:bodyPr>
          <a:lstStyle/>
          <a:p>
            <a:r>
              <a:rPr lang="de-DE" sz="2000" b="1" dirty="0"/>
              <a:t>Fully </a:t>
            </a:r>
            <a:r>
              <a:rPr lang="de-DE" sz="2000" b="1" dirty="0" err="1"/>
              <a:t>Connected</a:t>
            </a:r>
            <a:r>
              <a:rPr lang="de-DE" sz="2000" b="1" dirty="0"/>
              <a:t> </a:t>
            </a:r>
            <a:r>
              <a:rPr lang="de-DE" sz="2000" b="1" dirty="0" err="1"/>
              <a:t>Neural</a:t>
            </a:r>
            <a:r>
              <a:rPr lang="de-DE" sz="2000" b="1" dirty="0"/>
              <a:t> Network</a:t>
            </a:r>
          </a:p>
        </p:txBody>
      </p:sp>
      <p:sp>
        <p:nvSpPr>
          <p:cNvPr id="19" name="Rechteck 18">
            <a:extLst>
              <a:ext uri="{FF2B5EF4-FFF2-40B4-BE49-F238E27FC236}">
                <a16:creationId xmlns:a16="http://schemas.microsoft.com/office/drawing/2014/main" id="{0A203654-C17C-4DF1-A077-66413E888EBE}"/>
              </a:ext>
            </a:extLst>
          </p:cNvPr>
          <p:cNvSpPr/>
          <p:nvPr/>
        </p:nvSpPr>
        <p:spPr>
          <a:xfrm>
            <a:off x="3053629" y="5191200"/>
            <a:ext cx="1227053" cy="5261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feld 20">
            <a:extLst>
              <a:ext uri="{FF2B5EF4-FFF2-40B4-BE49-F238E27FC236}">
                <a16:creationId xmlns:a16="http://schemas.microsoft.com/office/drawing/2014/main" id="{1B5AE589-0C8B-46E9-A17B-8D7021AE1CE3}"/>
              </a:ext>
            </a:extLst>
          </p:cNvPr>
          <p:cNvSpPr txBox="1"/>
          <p:nvPr/>
        </p:nvSpPr>
        <p:spPr>
          <a:xfrm>
            <a:off x="3257159" y="5244739"/>
            <a:ext cx="874054" cy="369332"/>
          </a:xfrm>
          <a:prstGeom prst="rect">
            <a:avLst/>
          </a:prstGeom>
          <a:noFill/>
        </p:spPr>
        <p:txBody>
          <a:bodyPr wrap="square" rtlCol="0">
            <a:spAutoFit/>
          </a:bodyPr>
          <a:lstStyle/>
          <a:p>
            <a:pPr algn="ctr"/>
            <a:r>
              <a:rPr lang="de-DE" b="1" dirty="0" err="1">
                <a:solidFill>
                  <a:schemeClr val="bg1"/>
                </a:solidFill>
              </a:rPr>
              <a:t>Seizure</a:t>
            </a:r>
            <a:endParaRPr lang="de-DE" b="1" dirty="0">
              <a:solidFill>
                <a:schemeClr val="bg1"/>
              </a:solidFill>
            </a:endParaRPr>
          </a:p>
        </p:txBody>
      </p:sp>
      <p:sp>
        <p:nvSpPr>
          <p:cNvPr id="23" name="Rechteck 22">
            <a:extLst>
              <a:ext uri="{FF2B5EF4-FFF2-40B4-BE49-F238E27FC236}">
                <a16:creationId xmlns:a16="http://schemas.microsoft.com/office/drawing/2014/main" id="{46652214-F143-49BC-8365-76D08EBD0404}"/>
              </a:ext>
            </a:extLst>
          </p:cNvPr>
          <p:cNvSpPr/>
          <p:nvPr/>
        </p:nvSpPr>
        <p:spPr>
          <a:xfrm>
            <a:off x="4964547" y="5191200"/>
            <a:ext cx="1227053" cy="5261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1FA95D19-312A-49B4-98BC-0FE64310B43F}"/>
              </a:ext>
            </a:extLst>
          </p:cNvPr>
          <p:cNvSpPr txBox="1"/>
          <p:nvPr/>
        </p:nvSpPr>
        <p:spPr>
          <a:xfrm>
            <a:off x="4833630" y="5271010"/>
            <a:ext cx="1488885" cy="369332"/>
          </a:xfrm>
          <a:prstGeom prst="rect">
            <a:avLst/>
          </a:prstGeom>
          <a:noFill/>
        </p:spPr>
        <p:txBody>
          <a:bodyPr wrap="square" rtlCol="0">
            <a:spAutoFit/>
          </a:bodyPr>
          <a:lstStyle/>
          <a:p>
            <a:pPr algn="ctr"/>
            <a:r>
              <a:rPr lang="de-DE" b="1" dirty="0">
                <a:solidFill>
                  <a:schemeClr val="bg1"/>
                </a:solidFill>
              </a:rPr>
              <a:t>Non-</a:t>
            </a:r>
            <a:r>
              <a:rPr lang="de-DE" b="1" dirty="0" err="1">
                <a:solidFill>
                  <a:schemeClr val="bg1"/>
                </a:solidFill>
              </a:rPr>
              <a:t>Seizure</a:t>
            </a:r>
            <a:endParaRPr lang="de-DE" b="1" dirty="0">
              <a:solidFill>
                <a:schemeClr val="bg1"/>
              </a:solidFill>
            </a:endParaRPr>
          </a:p>
        </p:txBody>
      </p:sp>
      <p:cxnSp>
        <p:nvCxnSpPr>
          <p:cNvPr id="28" name="Gerade Verbindung mit Pfeil 27">
            <a:extLst>
              <a:ext uri="{FF2B5EF4-FFF2-40B4-BE49-F238E27FC236}">
                <a16:creationId xmlns:a16="http://schemas.microsoft.com/office/drawing/2014/main" id="{5D9763A6-8803-4750-8579-14248DCD6611}"/>
              </a:ext>
            </a:extLst>
          </p:cNvPr>
          <p:cNvCxnSpPr>
            <a:cxnSpLocks/>
          </p:cNvCxnSpPr>
          <p:nvPr/>
        </p:nvCxnSpPr>
        <p:spPr>
          <a:xfrm flipH="1">
            <a:off x="3667156" y="4638484"/>
            <a:ext cx="683864" cy="552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D08AFC60-156C-4B68-BB58-67E0162C2B88}"/>
              </a:ext>
            </a:extLst>
          </p:cNvPr>
          <p:cNvCxnSpPr>
            <a:cxnSpLocks/>
          </p:cNvCxnSpPr>
          <p:nvPr/>
        </p:nvCxnSpPr>
        <p:spPr>
          <a:xfrm>
            <a:off x="4891506" y="4638484"/>
            <a:ext cx="686568" cy="552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id="{4CDE8CC8-11C7-41BB-93E1-87CC142BDA36}"/>
              </a:ext>
            </a:extLst>
          </p:cNvPr>
          <p:cNvSpPr/>
          <p:nvPr/>
        </p:nvSpPr>
        <p:spPr>
          <a:xfrm>
            <a:off x="2957854" y="5847507"/>
            <a:ext cx="3820599" cy="307777"/>
          </a:xfrm>
          <a:prstGeom prst="rect">
            <a:avLst/>
          </a:prstGeom>
        </p:spPr>
        <p:txBody>
          <a:bodyPr wrap="square">
            <a:spAutoFit/>
          </a:bodyPr>
          <a:lstStyle/>
          <a:p>
            <a:r>
              <a:rPr lang="de-DE" sz="1400" dirty="0">
                <a:solidFill>
                  <a:schemeClr val="tx1">
                    <a:lumMod val="50000"/>
                    <a:lumOff val="50000"/>
                  </a:schemeClr>
                </a:solidFill>
              </a:rPr>
              <a:t>Figure 12 | Fully </a:t>
            </a:r>
            <a:r>
              <a:rPr lang="de-DE" sz="1400" dirty="0" err="1">
                <a:solidFill>
                  <a:schemeClr val="tx1">
                    <a:lumMod val="50000"/>
                    <a:lumOff val="50000"/>
                  </a:schemeClr>
                </a:solidFill>
              </a:rPr>
              <a:t>Connected</a:t>
            </a:r>
            <a:r>
              <a:rPr lang="de-DE" sz="1400" dirty="0">
                <a:solidFill>
                  <a:schemeClr val="tx1">
                    <a:lumMod val="50000"/>
                    <a:lumOff val="50000"/>
                  </a:schemeClr>
                </a:solidFill>
              </a:rPr>
              <a:t> Network Architecture</a:t>
            </a:r>
            <a:endParaRPr lang="en-US" sz="14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26" name="Textfeld 25">
                <a:extLst>
                  <a:ext uri="{FF2B5EF4-FFF2-40B4-BE49-F238E27FC236}">
                    <a16:creationId xmlns:a16="http://schemas.microsoft.com/office/drawing/2014/main" id="{A5A0D705-DCEA-48FF-B215-0CCBA0D13F7E}"/>
                  </a:ext>
                </a:extLst>
              </p:cNvPr>
              <p:cNvSpPr txBox="1"/>
              <p:nvPr/>
            </p:nvSpPr>
            <p:spPr>
              <a:xfrm>
                <a:off x="7029653" y="3441626"/>
                <a:ext cx="2997200" cy="7101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eqArr>
                            <m:eqArrPr>
                              <m:ctrlPr>
                                <a:rPr lang="de-DE" b="0" i="1" smtClean="0">
                                  <a:latin typeface="Cambria Math" panose="02040503050406030204" pitchFamily="18" charset="0"/>
                                </a:rPr>
                              </m:ctrlPr>
                            </m:eqArrPr>
                            <m:e>
                              <m:r>
                                <a:rPr lang="de-DE" b="0" i="1" smtClean="0">
                                  <a:latin typeface="Cambria Math" panose="02040503050406030204" pitchFamily="18" charset="0"/>
                                </a:rPr>
                                <m:t>0    </m:t>
                              </m:r>
                              <m:r>
                                <m:rPr>
                                  <m:sty m:val="p"/>
                                </m:rPr>
                                <a:rPr lang="de-DE" b="0" i="0" smtClean="0">
                                  <a:latin typeface="Cambria Math" panose="02040503050406030204" pitchFamily="18" charset="0"/>
                                </a:rPr>
                                <m:t>for</m:t>
                              </m:r>
                              <m:r>
                                <a:rPr lang="de-DE" b="0" i="0" smtClean="0">
                                  <a:latin typeface="Cambria Math" panose="02040503050406030204" pitchFamily="18" charset="0"/>
                                </a:rPr>
                                <m:t> </m:t>
                              </m:r>
                              <m:r>
                                <a:rPr lang="de-DE" b="0" i="1" smtClean="0">
                                  <a:latin typeface="Cambria Math" panose="02040503050406030204" pitchFamily="18" charset="0"/>
                                </a:rPr>
                                <m:t>𝑥</m:t>
                              </m:r>
                              <m:r>
                                <a:rPr lang="de-DE" b="0" i="1" smtClean="0">
                                  <a:latin typeface="Cambria Math" panose="02040503050406030204" pitchFamily="18" charset="0"/>
                                </a:rPr>
                                <m:t>&lt;0</m:t>
                              </m:r>
                            </m:e>
                            <m:e>
                              <m:r>
                                <a:rPr lang="de-DE" b="0" i="1" smtClean="0">
                                  <a:latin typeface="Cambria Math" panose="02040503050406030204" pitchFamily="18" charset="0"/>
                                </a:rPr>
                                <m:t>𝑥</m:t>
                              </m:r>
                              <m:r>
                                <a:rPr lang="de-DE" b="0" i="1" smtClean="0">
                                  <a:latin typeface="Cambria Math" panose="02040503050406030204" pitchFamily="18" charset="0"/>
                                </a:rPr>
                                <m:t>    </m:t>
                              </m:r>
                              <m:r>
                                <a:rPr lang="de-DE" b="0" i="0" smtClean="0">
                                  <a:latin typeface="Cambria Math" panose="02040503050406030204" pitchFamily="18" charset="0"/>
                                </a:rPr>
                                <m:t> </m:t>
                              </m:r>
                              <m:r>
                                <m:rPr>
                                  <m:sty m:val="p"/>
                                </m:rPr>
                                <a:rPr lang="de-DE" b="0" i="0" smtClean="0">
                                  <a:latin typeface="Cambria Math" panose="02040503050406030204" pitchFamily="18" charset="0"/>
                                </a:rPr>
                                <m:t>for</m:t>
                              </m:r>
                              <m:r>
                                <a:rPr lang="de-DE" b="0" i="1" smtClean="0">
                                  <a:latin typeface="Cambria Math" panose="02040503050406030204" pitchFamily="18" charset="0"/>
                                </a:rPr>
                                <m:t> </m:t>
                              </m:r>
                              <m:r>
                                <a:rPr lang="de-DE" b="0" i="1" smtClean="0">
                                  <a:latin typeface="Cambria Math" panose="02040503050406030204" pitchFamily="18" charset="0"/>
                                </a:rPr>
                                <m:t>𝑥</m:t>
                              </m:r>
                              <m:r>
                                <a:rPr lang="de-DE" b="0" i="1" smtClean="0">
                                  <a:latin typeface="Cambria Math" panose="02040503050406030204" pitchFamily="18" charset="0"/>
                                </a:rPr>
                                <m:t> ≥0</m:t>
                              </m:r>
                            </m:e>
                          </m:eqArr>
                        </m:e>
                      </m:d>
                    </m:oMath>
                  </m:oMathPara>
                </a14:m>
                <a:endParaRPr lang="de-DE" dirty="0"/>
              </a:p>
            </p:txBody>
          </p:sp>
        </mc:Choice>
        <mc:Fallback xmlns="">
          <p:sp>
            <p:nvSpPr>
              <p:cNvPr id="26" name="Textfeld 25">
                <a:extLst>
                  <a:ext uri="{FF2B5EF4-FFF2-40B4-BE49-F238E27FC236}">
                    <a16:creationId xmlns:a16="http://schemas.microsoft.com/office/drawing/2014/main" id="{A5A0D705-DCEA-48FF-B215-0CCBA0D13F7E}"/>
                  </a:ext>
                </a:extLst>
              </p:cNvPr>
              <p:cNvSpPr txBox="1">
                <a:spLocks noRot="1" noChangeAspect="1" noMove="1" noResize="1" noEditPoints="1" noAdjustHandles="1" noChangeArrowheads="1" noChangeShapeType="1" noTextEdit="1"/>
              </p:cNvSpPr>
              <p:nvPr/>
            </p:nvSpPr>
            <p:spPr>
              <a:xfrm>
                <a:off x="7029653" y="3441626"/>
                <a:ext cx="2997200" cy="710194"/>
              </a:xfrm>
              <a:prstGeom prst="rect">
                <a:avLst/>
              </a:prstGeom>
              <a:blipFill>
                <a:blip r:embed="rId7"/>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857387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ext uri="{D42A27DB-BD31-4B8C-83A1-F6EECF244321}">
                <p14:modId xmlns:p14="http://schemas.microsoft.com/office/powerpoint/2010/main" val="40412188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1485"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err="1">
                <a:solidFill>
                  <a:schemeClr val="bg1"/>
                </a:solidFill>
              </a:rPr>
              <a:t>Epilepsy</a:t>
            </a:r>
            <a:endParaRPr lang="de-DE" sz="4000" b="1" dirty="0">
              <a:solidFill>
                <a:schemeClr val="bg1"/>
              </a:solidFill>
            </a:endParaRPr>
          </a:p>
        </p:txBody>
      </p:sp>
      <p:sp>
        <p:nvSpPr>
          <p:cNvPr id="2" name="Textfeld 1">
            <a:extLst>
              <a:ext uri="{FF2B5EF4-FFF2-40B4-BE49-F238E27FC236}">
                <a16:creationId xmlns:a16="http://schemas.microsoft.com/office/drawing/2014/main" id="{85523F81-7600-4FA1-B9C5-849A87934EDE}"/>
              </a:ext>
            </a:extLst>
          </p:cNvPr>
          <p:cNvSpPr txBox="1"/>
          <p:nvPr/>
        </p:nvSpPr>
        <p:spPr>
          <a:xfrm>
            <a:off x="603683" y="3767944"/>
            <a:ext cx="5133071" cy="2923877"/>
          </a:xfrm>
          <a:prstGeom prst="rect">
            <a:avLst/>
          </a:prstGeom>
          <a:noFill/>
        </p:spPr>
        <p:txBody>
          <a:bodyPr wrap="square" rtlCol="0">
            <a:spAutoFit/>
          </a:bodyPr>
          <a:lstStyle/>
          <a:p>
            <a:r>
              <a:rPr lang="de-DE" sz="2000" b="1" dirty="0" err="1"/>
              <a:t>What</a:t>
            </a:r>
            <a:r>
              <a:rPr lang="de-DE" sz="2000" b="1" dirty="0"/>
              <a:t> </a:t>
            </a:r>
            <a:r>
              <a:rPr lang="de-DE" sz="2000" b="1" dirty="0" err="1"/>
              <a:t>is</a:t>
            </a:r>
            <a:r>
              <a:rPr lang="de-DE" sz="2000" b="1" dirty="0"/>
              <a:t> </a:t>
            </a:r>
            <a:r>
              <a:rPr lang="de-DE" sz="2000" b="1" dirty="0" err="1"/>
              <a:t>Epilepsy</a:t>
            </a:r>
            <a:r>
              <a:rPr lang="de-DE" sz="2000" b="1" dirty="0"/>
              <a:t>?</a:t>
            </a:r>
          </a:p>
          <a:p>
            <a:endParaRPr lang="de-DE" b="1" dirty="0"/>
          </a:p>
          <a:p>
            <a:pPr marL="342900" indent="-342900" algn="just">
              <a:buFont typeface="Arial" panose="020B0604020202020204" pitchFamily="34" charset="0"/>
              <a:buChar char="•"/>
            </a:pPr>
            <a:r>
              <a:rPr lang="en-US" dirty="0"/>
              <a:t>at least two unprovoked seizures occurring &gt;24 h apart</a:t>
            </a:r>
          </a:p>
          <a:p>
            <a:pPr algn="just"/>
            <a:endParaRPr lang="en-US" dirty="0"/>
          </a:p>
          <a:p>
            <a:pPr marL="342900" indent="-342900" algn="just">
              <a:buFont typeface="Arial" panose="020B0604020202020204" pitchFamily="34" charset="0"/>
              <a:buChar char="•"/>
            </a:pPr>
            <a:r>
              <a:rPr lang="en-US" dirty="0"/>
              <a:t>one unprovoked seizure and a probability of at least 60% of further seizures occurring over the next 10 years</a:t>
            </a:r>
          </a:p>
          <a:p>
            <a:pPr algn="just"/>
            <a:endParaRPr lang="en-US" dirty="0"/>
          </a:p>
          <a:p>
            <a:pPr algn="r"/>
            <a:endParaRPr lang="de-DE" sz="2000" dirty="0"/>
          </a:p>
        </p:txBody>
      </p:sp>
      <p:pic>
        <p:nvPicPr>
          <p:cNvPr id="11" name="Grafik 10">
            <a:extLst>
              <a:ext uri="{FF2B5EF4-FFF2-40B4-BE49-F238E27FC236}">
                <a16:creationId xmlns:a16="http://schemas.microsoft.com/office/drawing/2014/main" id="{51DE26E8-BBF4-4300-AC4C-C11CFEC8FB87}"/>
              </a:ext>
            </a:extLst>
          </p:cNvPr>
          <p:cNvPicPr>
            <a:picLocks noChangeAspect="1"/>
          </p:cNvPicPr>
          <p:nvPr/>
        </p:nvPicPr>
        <p:blipFill rotWithShape="1">
          <a:blip r:embed="rId7"/>
          <a:srcRect l="3514" r="3929"/>
          <a:stretch/>
        </p:blipFill>
        <p:spPr>
          <a:xfrm>
            <a:off x="4694052" y="887250"/>
            <a:ext cx="2803891" cy="2529850"/>
          </a:xfrm>
          <a:prstGeom prst="rect">
            <a:avLst/>
          </a:prstGeom>
        </p:spPr>
      </p:pic>
      <p:sp>
        <p:nvSpPr>
          <p:cNvPr id="12" name="Textfeld 11">
            <a:extLst>
              <a:ext uri="{FF2B5EF4-FFF2-40B4-BE49-F238E27FC236}">
                <a16:creationId xmlns:a16="http://schemas.microsoft.com/office/drawing/2014/main" id="{EA4CC813-867B-47C1-8645-DDA669D1B75B}"/>
              </a:ext>
            </a:extLst>
          </p:cNvPr>
          <p:cNvSpPr txBox="1"/>
          <p:nvPr/>
        </p:nvSpPr>
        <p:spPr>
          <a:xfrm>
            <a:off x="3780724" y="3380121"/>
            <a:ext cx="4630545" cy="307777"/>
          </a:xfrm>
          <a:prstGeom prst="rect">
            <a:avLst/>
          </a:prstGeom>
          <a:noFill/>
        </p:spPr>
        <p:txBody>
          <a:bodyPr wrap="square" rtlCol="0">
            <a:spAutoFit/>
          </a:bodyPr>
          <a:lstStyle/>
          <a:p>
            <a:r>
              <a:rPr lang="de-DE" sz="1400" dirty="0">
                <a:solidFill>
                  <a:schemeClr val="tx1">
                    <a:lumMod val="50000"/>
                    <a:lumOff val="50000"/>
                  </a:schemeClr>
                </a:solidFill>
              </a:rPr>
              <a:t>Figure 1 | </a:t>
            </a:r>
            <a:r>
              <a:rPr lang="de-DE" sz="1400" dirty="0" err="1">
                <a:solidFill>
                  <a:schemeClr val="tx1">
                    <a:lumMod val="50000"/>
                    <a:lumOff val="50000"/>
                  </a:schemeClr>
                </a:solidFill>
              </a:rPr>
              <a:t>Epilepsy</a:t>
            </a:r>
            <a:r>
              <a:rPr lang="de-DE" sz="1400" dirty="0">
                <a:solidFill>
                  <a:schemeClr val="tx1">
                    <a:lumMod val="50000"/>
                    <a:lumOff val="50000"/>
                  </a:schemeClr>
                </a:solidFill>
              </a:rPr>
              <a:t> in Numbers („</a:t>
            </a:r>
            <a:r>
              <a:rPr lang="de-DE" sz="1400" dirty="0" err="1">
                <a:solidFill>
                  <a:schemeClr val="tx1">
                    <a:lumMod val="50000"/>
                    <a:lumOff val="50000"/>
                  </a:schemeClr>
                </a:solidFill>
              </a:rPr>
              <a:t>Seizure</a:t>
            </a:r>
            <a:r>
              <a:rPr lang="de-DE" sz="1400" dirty="0">
                <a:solidFill>
                  <a:schemeClr val="tx1">
                    <a:lumMod val="50000"/>
                    <a:lumOff val="50000"/>
                  </a:schemeClr>
                </a:solidFill>
              </a:rPr>
              <a:t> Alert Dogs“, </a:t>
            </a:r>
            <a:r>
              <a:rPr lang="de-DE" sz="1400" dirty="0" err="1">
                <a:solidFill>
                  <a:schemeClr val="tx1">
                    <a:lumMod val="50000"/>
                    <a:lumOff val="50000"/>
                  </a:schemeClr>
                </a:solidFill>
              </a:rPr>
              <a:t>n.d</a:t>
            </a:r>
            <a:r>
              <a:rPr lang="de-DE" sz="1400" dirty="0">
                <a:solidFill>
                  <a:schemeClr val="tx1">
                    <a:lumMod val="50000"/>
                    <a:lumOff val="50000"/>
                  </a:schemeClr>
                </a:solidFill>
              </a:rPr>
              <a:t>.)  </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817734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030"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Models</a:t>
            </a:r>
          </a:p>
        </p:txBody>
      </p:sp>
      <p:sp>
        <p:nvSpPr>
          <p:cNvPr id="32" name="Textfeld 31">
            <a:extLst>
              <a:ext uri="{FF2B5EF4-FFF2-40B4-BE49-F238E27FC236}">
                <a16:creationId xmlns:a16="http://schemas.microsoft.com/office/drawing/2014/main" id="{29745EBA-A5EC-4D8B-AA8B-48A0EECDCBDB}"/>
              </a:ext>
            </a:extLst>
          </p:cNvPr>
          <p:cNvSpPr txBox="1"/>
          <p:nvPr/>
        </p:nvSpPr>
        <p:spPr>
          <a:xfrm>
            <a:off x="4421996" y="941842"/>
            <a:ext cx="3571630" cy="400110"/>
          </a:xfrm>
          <a:prstGeom prst="rect">
            <a:avLst/>
          </a:prstGeom>
          <a:noFill/>
        </p:spPr>
        <p:txBody>
          <a:bodyPr wrap="square" rtlCol="0">
            <a:spAutoFit/>
          </a:bodyPr>
          <a:lstStyle/>
          <a:p>
            <a:r>
              <a:rPr lang="de-DE" sz="2000" b="1" dirty="0" err="1"/>
              <a:t>Convolutional</a:t>
            </a:r>
            <a:r>
              <a:rPr lang="de-DE" sz="2000" b="1" dirty="0"/>
              <a:t> </a:t>
            </a:r>
            <a:r>
              <a:rPr lang="de-DE" sz="2000" b="1" dirty="0" err="1"/>
              <a:t>Neural</a:t>
            </a:r>
            <a:r>
              <a:rPr lang="de-DE" sz="2000" b="1" dirty="0"/>
              <a:t> Network </a:t>
            </a:r>
          </a:p>
        </p:txBody>
      </p:sp>
      <p:sp>
        <p:nvSpPr>
          <p:cNvPr id="2" name="Textfeld 1">
            <a:extLst>
              <a:ext uri="{FF2B5EF4-FFF2-40B4-BE49-F238E27FC236}">
                <a16:creationId xmlns:a16="http://schemas.microsoft.com/office/drawing/2014/main" id="{ACDF6399-4CE9-4882-8684-19FCCC987BC5}"/>
              </a:ext>
            </a:extLst>
          </p:cNvPr>
          <p:cNvSpPr txBox="1"/>
          <p:nvPr/>
        </p:nvSpPr>
        <p:spPr>
          <a:xfrm>
            <a:off x="3460552" y="5197510"/>
            <a:ext cx="2635447"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err="1"/>
              <a:t>convolutional</a:t>
            </a:r>
            <a:r>
              <a:rPr lang="de-DE" dirty="0"/>
              <a:t> </a:t>
            </a:r>
            <a:r>
              <a:rPr lang="de-DE" dirty="0" err="1"/>
              <a:t>layer</a:t>
            </a:r>
            <a:r>
              <a:rPr lang="de-DE" dirty="0"/>
              <a:t> </a:t>
            </a:r>
            <a:r>
              <a:rPr lang="de-DE" dirty="0" err="1"/>
              <a:t>detects</a:t>
            </a:r>
            <a:r>
              <a:rPr lang="de-DE" dirty="0"/>
              <a:t> </a:t>
            </a:r>
            <a:r>
              <a:rPr lang="de-DE" dirty="0" err="1"/>
              <a:t>patterns</a:t>
            </a:r>
            <a:endParaRPr lang="de-DE" dirty="0"/>
          </a:p>
        </p:txBody>
      </p:sp>
      <p:sp>
        <p:nvSpPr>
          <p:cNvPr id="26" name="Textfeld 25">
            <a:extLst>
              <a:ext uri="{FF2B5EF4-FFF2-40B4-BE49-F238E27FC236}">
                <a16:creationId xmlns:a16="http://schemas.microsoft.com/office/drawing/2014/main" id="{E378AAB0-8A5E-4494-B901-2D9115A341F7}"/>
              </a:ext>
            </a:extLst>
          </p:cNvPr>
          <p:cNvSpPr txBox="1"/>
          <p:nvPr/>
        </p:nvSpPr>
        <p:spPr>
          <a:xfrm>
            <a:off x="6554943" y="5197510"/>
            <a:ext cx="2635447"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err="1"/>
              <a:t>pooling</a:t>
            </a:r>
            <a:r>
              <a:rPr lang="de-DE" dirty="0"/>
              <a:t> </a:t>
            </a:r>
            <a:r>
              <a:rPr lang="de-DE" dirty="0" err="1"/>
              <a:t>layer</a:t>
            </a:r>
            <a:r>
              <a:rPr lang="de-DE" dirty="0"/>
              <a:t> </a:t>
            </a:r>
            <a:r>
              <a:rPr lang="de-DE" dirty="0" err="1"/>
              <a:t>reduces</a:t>
            </a:r>
            <a:r>
              <a:rPr lang="de-DE" dirty="0"/>
              <a:t> </a:t>
            </a:r>
            <a:r>
              <a:rPr lang="de-DE" dirty="0" err="1"/>
              <a:t>input</a:t>
            </a:r>
            <a:r>
              <a:rPr lang="de-DE" dirty="0"/>
              <a:t> </a:t>
            </a:r>
            <a:r>
              <a:rPr lang="de-DE" dirty="0" err="1"/>
              <a:t>size</a:t>
            </a:r>
            <a:endParaRPr lang="de-DE" dirty="0"/>
          </a:p>
        </p:txBody>
      </p:sp>
      <p:sp>
        <p:nvSpPr>
          <p:cNvPr id="27" name="Textfeld 26">
            <a:extLst>
              <a:ext uri="{FF2B5EF4-FFF2-40B4-BE49-F238E27FC236}">
                <a16:creationId xmlns:a16="http://schemas.microsoft.com/office/drawing/2014/main" id="{97A88B63-8ABD-46F1-87BC-AE065012E69C}"/>
              </a:ext>
            </a:extLst>
          </p:cNvPr>
          <p:cNvSpPr txBox="1"/>
          <p:nvPr/>
        </p:nvSpPr>
        <p:spPr>
          <a:xfrm>
            <a:off x="9649334" y="5197510"/>
            <a:ext cx="2310963"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a:t>fully </a:t>
            </a:r>
            <a:r>
              <a:rPr lang="de-DE" dirty="0" err="1"/>
              <a:t>connected</a:t>
            </a:r>
            <a:r>
              <a:rPr lang="de-DE" dirty="0"/>
              <a:t> </a:t>
            </a:r>
            <a:r>
              <a:rPr lang="de-DE" dirty="0" err="1"/>
              <a:t>layer</a:t>
            </a:r>
            <a:endParaRPr lang="de-DE" dirty="0"/>
          </a:p>
        </p:txBody>
      </p:sp>
      <p:sp>
        <p:nvSpPr>
          <p:cNvPr id="33" name="Textfeld 32">
            <a:extLst>
              <a:ext uri="{FF2B5EF4-FFF2-40B4-BE49-F238E27FC236}">
                <a16:creationId xmlns:a16="http://schemas.microsoft.com/office/drawing/2014/main" id="{CA75BCFA-FFF3-428A-A5CE-A8D389DC2E8B}"/>
              </a:ext>
            </a:extLst>
          </p:cNvPr>
          <p:cNvSpPr txBox="1"/>
          <p:nvPr/>
        </p:nvSpPr>
        <p:spPr>
          <a:xfrm>
            <a:off x="0" y="5197510"/>
            <a:ext cx="3132882"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err="1"/>
              <a:t>input</a:t>
            </a:r>
            <a:r>
              <a:rPr lang="de-DE" dirty="0"/>
              <a:t> </a:t>
            </a:r>
            <a:r>
              <a:rPr lang="de-DE" dirty="0" err="1"/>
              <a:t>can</a:t>
            </a:r>
            <a:r>
              <a:rPr lang="de-DE" dirty="0"/>
              <a:t> </a:t>
            </a:r>
            <a:r>
              <a:rPr lang="de-DE" dirty="0" err="1"/>
              <a:t>have</a:t>
            </a:r>
            <a:r>
              <a:rPr lang="de-DE" dirty="0"/>
              <a:t> </a:t>
            </a:r>
            <a:r>
              <a:rPr lang="de-DE" dirty="0" err="1"/>
              <a:t>more</a:t>
            </a:r>
            <a:r>
              <a:rPr lang="de-DE" dirty="0"/>
              <a:t> </a:t>
            </a:r>
            <a:r>
              <a:rPr lang="de-DE" dirty="0" err="1"/>
              <a:t>than</a:t>
            </a:r>
            <a:r>
              <a:rPr lang="de-DE" dirty="0"/>
              <a:t> </a:t>
            </a:r>
            <a:r>
              <a:rPr lang="de-DE" dirty="0" err="1"/>
              <a:t>one</a:t>
            </a:r>
            <a:r>
              <a:rPr lang="de-DE" dirty="0"/>
              <a:t> </a:t>
            </a:r>
            <a:r>
              <a:rPr lang="de-DE" dirty="0" err="1"/>
              <a:t>dimension</a:t>
            </a:r>
            <a:r>
              <a:rPr lang="de-DE" dirty="0"/>
              <a:t> </a:t>
            </a:r>
          </a:p>
        </p:txBody>
      </p:sp>
      <p:pic>
        <p:nvPicPr>
          <p:cNvPr id="35" name="Grafik 34">
            <a:extLst>
              <a:ext uri="{FF2B5EF4-FFF2-40B4-BE49-F238E27FC236}">
                <a16:creationId xmlns:a16="http://schemas.microsoft.com/office/drawing/2014/main" id="{4AD2463B-4CC1-499D-8C2B-8B12176546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3596" y="1660490"/>
            <a:ext cx="2635447" cy="2546860"/>
          </a:xfrm>
          <a:prstGeom prst="rect">
            <a:avLst/>
          </a:prstGeom>
        </p:spPr>
      </p:pic>
      <p:sp>
        <p:nvSpPr>
          <p:cNvPr id="36" name="Rechteck 35">
            <a:extLst>
              <a:ext uri="{FF2B5EF4-FFF2-40B4-BE49-F238E27FC236}">
                <a16:creationId xmlns:a16="http://schemas.microsoft.com/office/drawing/2014/main" id="{BA4D7359-3A47-4DEF-AEA2-9F8D71A8597D}"/>
              </a:ext>
            </a:extLst>
          </p:cNvPr>
          <p:cNvSpPr/>
          <p:nvPr/>
        </p:nvSpPr>
        <p:spPr>
          <a:xfrm>
            <a:off x="863596" y="1616947"/>
            <a:ext cx="2635447" cy="2590403"/>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pic>
        <p:nvPicPr>
          <p:cNvPr id="34" name="Grafik 33">
            <a:extLst>
              <a:ext uri="{FF2B5EF4-FFF2-40B4-BE49-F238E27FC236}">
                <a16:creationId xmlns:a16="http://schemas.microsoft.com/office/drawing/2014/main" id="{F1111737-4AF4-4911-A861-A3E0E8EAAE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879" y="1893042"/>
            <a:ext cx="2635447" cy="2546860"/>
          </a:xfrm>
          <a:prstGeom prst="rect">
            <a:avLst/>
          </a:prstGeom>
        </p:spPr>
      </p:pic>
      <p:sp>
        <p:nvSpPr>
          <p:cNvPr id="14" name="Rechteck 13">
            <a:extLst>
              <a:ext uri="{FF2B5EF4-FFF2-40B4-BE49-F238E27FC236}">
                <a16:creationId xmlns:a16="http://schemas.microsoft.com/office/drawing/2014/main" id="{0DE6ED67-0A19-4B9E-8B51-054A824FC668}"/>
              </a:ext>
            </a:extLst>
          </p:cNvPr>
          <p:cNvSpPr/>
          <p:nvPr/>
        </p:nvSpPr>
        <p:spPr>
          <a:xfrm>
            <a:off x="614878" y="1893042"/>
            <a:ext cx="2635447" cy="2546860"/>
          </a:xfrm>
          <a:prstGeom prst="rect">
            <a:avLst/>
          </a:prstGeom>
          <a:solidFill>
            <a:schemeClr val="bg2">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pic>
        <p:nvPicPr>
          <p:cNvPr id="28" name="Grafik 27">
            <a:extLst>
              <a:ext uri="{FF2B5EF4-FFF2-40B4-BE49-F238E27FC236}">
                <a16:creationId xmlns:a16="http://schemas.microsoft.com/office/drawing/2014/main" id="{E262686C-2F7F-4719-A625-9F4BD5A030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161" y="2169137"/>
            <a:ext cx="2635447" cy="2546860"/>
          </a:xfrm>
          <a:prstGeom prst="rect">
            <a:avLst/>
          </a:prstGeom>
        </p:spPr>
      </p:pic>
      <p:pic>
        <p:nvPicPr>
          <p:cNvPr id="37" name="Grafik 36">
            <a:extLst>
              <a:ext uri="{FF2B5EF4-FFF2-40B4-BE49-F238E27FC236}">
                <a16:creationId xmlns:a16="http://schemas.microsoft.com/office/drawing/2014/main" id="{9093D219-0860-4CE1-A20F-1EDC4EE0E3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2274" y="1737066"/>
            <a:ext cx="1040221" cy="1054075"/>
          </a:xfrm>
          <a:prstGeom prst="rect">
            <a:avLst/>
          </a:prstGeom>
        </p:spPr>
      </p:pic>
      <p:sp>
        <p:nvSpPr>
          <p:cNvPr id="38" name="Rechteck 37">
            <a:extLst>
              <a:ext uri="{FF2B5EF4-FFF2-40B4-BE49-F238E27FC236}">
                <a16:creationId xmlns:a16="http://schemas.microsoft.com/office/drawing/2014/main" id="{44E75B4C-284E-417B-A6A3-6A18B7EA7638}"/>
              </a:ext>
            </a:extLst>
          </p:cNvPr>
          <p:cNvSpPr/>
          <p:nvPr/>
        </p:nvSpPr>
        <p:spPr>
          <a:xfrm>
            <a:off x="4236728" y="1735609"/>
            <a:ext cx="1053729" cy="1054074"/>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pic>
        <p:nvPicPr>
          <p:cNvPr id="39" name="Grafik 38">
            <a:extLst>
              <a:ext uri="{FF2B5EF4-FFF2-40B4-BE49-F238E27FC236}">
                <a16:creationId xmlns:a16="http://schemas.microsoft.com/office/drawing/2014/main" id="{79EBEA8C-60D8-4A88-BBE7-E3196EE92E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4299" y="3477195"/>
            <a:ext cx="1074627" cy="1126603"/>
          </a:xfrm>
          <a:prstGeom prst="rect">
            <a:avLst/>
          </a:prstGeom>
        </p:spPr>
      </p:pic>
      <p:sp>
        <p:nvSpPr>
          <p:cNvPr id="41" name="Rechteck 40">
            <a:extLst>
              <a:ext uri="{FF2B5EF4-FFF2-40B4-BE49-F238E27FC236}">
                <a16:creationId xmlns:a16="http://schemas.microsoft.com/office/drawing/2014/main" id="{64E04FBE-1BF5-445A-9BB6-3AFBDD9F06AB}"/>
              </a:ext>
            </a:extLst>
          </p:cNvPr>
          <p:cNvSpPr/>
          <p:nvPr/>
        </p:nvSpPr>
        <p:spPr>
          <a:xfrm>
            <a:off x="4965197" y="3493550"/>
            <a:ext cx="1053729" cy="1078035"/>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43" name="Rechteck 42">
            <a:extLst>
              <a:ext uri="{FF2B5EF4-FFF2-40B4-BE49-F238E27FC236}">
                <a16:creationId xmlns:a16="http://schemas.microsoft.com/office/drawing/2014/main" id="{99FE1A53-C8E8-4514-988E-E6D748E2E7BF}"/>
              </a:ext>
            </a:extLst>
          </p:cNvPr>
          <p:cNvSpPr/>
          <p:nvPr/>
        </p:nvSpPr>
        <p:spPr>
          <a:xfrm>
            <a:off x="1264054" y="3009690"/>
            <a:ext cx="847775" cy="85474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44" name="Rechteck 43">
            <a:extLst>
              <a:ext uri="{FF2B5EF4-FFF2-40B4-BE49-F238E27FC236}">
                <a16:creationId xmlns:a16="http://schemas.microsoft.com/office/drawing/2014/main" id="{1496D27D-4479-4EDB-ABF0-2ABC4CA81A6A}"/>
              </a:ext>
            </a:extLst>
          </p:cNvPr>
          <p:cNvSpPr/>
          <p:nvPr/>
        </p:nvSpPr>
        <p:spPr>
          <a:xfrm>
            <a:off x="655595" y="2431294"/>
            <a:ext cx="847775" cy="854740"/>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cxnSp>
        <p:nvCxnSpPr>
          <p:cNvPr id="46" name="Gerader Verbinder 45">
            <a:extLst>
              <a:ext uri="{FF2B5EF4-FFF2-40B4-BE49-F238E27FC236}">
                <a16:creationId xmlns:a16="http://schemas.microsoft.com/office/drawing/2014/main" id="{DED8CCE3-021A-423E-9FA3-0D17E69F034C}"/>
              </a:ext>
            </a:extLst>
          </p:cNvPr>
          <p:cNvCxnSpPr>
            <a:cxnSpLocks/>
          </p:cNvCxnSpPr>
          <p:nvPr/>
        </p:nvCxnSpPr>
        <p:spPr>
          <a:xfrm flipH="1">
            <a:off x="653558" y="1708726"/>
            <a:ext cx="3581132" cy="722568"/>
          </a:xfrm>
          <a:prstGeom prst="line">
            <a:avLst/>
          </a:prstGeom>
          <a:ln w="127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13F9E71A-7EFB-435E-88D5-3BBC4859631A}"/>
              </a:ext>
            </a:extLst>
          </p:cNvPr>
          <p:cNvCxnSpPr>
            <a:cxnSpLocks/>
          </p:cNvCxnSpPr>
          <p:nvPr/>
        </p:nvCxnSpPr>
        <p:spPr>
          <a:xfrm flipH="1">
            <a:off x="1518917" y="2806038"/>
            <a:ext cx="3787086" cy="485228"/>
          </a:xfrm>
          <a:prstGeom prst="line">
            <a:avLst/>
          </a:prstGeom>
          <a:ln w="127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BE5F2044-C6B5-4A11-BF9A-356AA467F0FA}"/>
              </a:ext>
            </a:extLst>
          </p:cNvPr>
          <p:cNvCxnSpPr>
            <a:cxnSpLocks/>
          </p:cNvCxnSpPr>
          <p:nvPr/>
        </p:nvCxnSpPr>
        <p:spPr>
          <a:xfrm>
            <a:off x="2111829" y="3009690"/>
            <a:ext cx="3922644" cy="46589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D18D72CD-E790-4154-802E-EE4412DE6B91}"/>
              </a:ext>
            </a:extLst>
          </p:cNvPr>
          <p:cNvCxnSpPr>
            <a:cxnSpLocks/>
          </p:cNvCxnSpPr>
          <p:nvPr/>
        </p:nvCxnSpPr>
        <p:spPr>
          <a:xfrm>
            <a:off x="1270965" y="3887316"/>
            <a:ext cx="3673333" cy="698444"/>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Grafik 56">
            <a:extLst>
              <a:ext uri="{FF2B5EF4-FFF2-40B4-BE49-F238E27FC236}">
                <a16:creationId xmlns:a16="http://schemas.microsoft.com/office/drawing/2014/main" id="{7139E9B2-5BA7-42DE-84C5-A7F6297069D8}"/>
              </a:ext>
            </a:extLst>
          </p:cNvPr>
          <p:cNvPicPr>
            <a:picLocks noChangeAspect="1"/>
          </p:cNvPicPr>
          <p:nvPr/>
        </p:nvPicPr>
        <p:blipFill rotWithShape="1">
          <a:blip r:embed="rId9">
            <a:extLst>
              <a:ext uri="{28A0092B-C50C-407E-A947-70E740481C1C}">
                <a14:useLocalDpi xmlns:a14="http://schemas.microsoft.com/office/drawing/2010/main" val="0"/>
              </a:ext>
            </a:extLst>
          </a:blip>
          <a:srcRect r="33168" b="33234"/>
          <a:stretch/>
        </p:blipFill>
        <p:spPr>
          <a:xfrm>
            <a:off x="7348840" y="2743018"/>
            <a:ext cx="1077634" cy="1045438"/>
          </a:xfrm>
          <a:prstGeom prst="rect">
            <a:avLst/>
          </a:prstGeom>
        </p:spPr>
      </p:pic>
      <p:sp>
        <p:nvSpPr>
          <p:cNvPr id="58" name="Rechteck 57">
            <a:extLst>
              <a:ext uri="{FF2B5EF4-FFF2-40B4-BE49-F238E27FC236}">
                <a16:creationId xmlns:a16="http://schemas.microsoft.com/office/drawing/2014/main" id="{C4569823-E125-4C56-9FF8-77D787A32474}"/>
              </a:ext>
            </a:extLst>
          </p:cNvPr>
          <p:cNvSpPr/>
          <p:nvPr/>
        </p:nvSpPr>
        <p:spPr>
          <a:xfrm>
            <a:off x="7348840" y="2743018"/>
            <a:ext cx="1077634" cy="104543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pic>
        <p:nvPicPr>
          <p:cNvPr id="67" name="Grafik 66">
            <a:extLst>
              <a:ext uri="{FF2B5EF4-FFF2-40B4-BE49-F238E27FC236}">
                <a16:creationId xmlns:a16="http://schemas.microsoft.com/office/drawing/2014/main" id="{A296CCEE-E8FF-4250-B87C-C0689BAA36E4}"/>
              </a:ext>
            </a:extLst>
          </p:cNvPr>
          <p:cNvPicPr>
            <a:picLocks noChangeAspect="1"/>
          </p:cNvPicPr>
          <p:nvPr/>
        </p:nvPicPr>
        <p:blipFill rotWithShape="1">
          <a:blip r:embed="rId10">
            <a:extLst>
              <a:ext uri="{28A0092B-C50C-407E-A947-70E740481C1C}">
                <a14:useLocalDpi xmlns:a14="http://schemas.microsoft.com/office/drawing/2010/main" val="0"/>
              </a:ext>
            </a:extLst>
          </a:blip>
          <a:srcRect l="43729" t="10912" r="43000" b="11116"/>
          <a:stretch/>
        </p:blipFill>
        <p:spPr>
          <a:xfrm>
            <a:off x="6277472" y="1660490"/>
            <a:ext cx="458241" cy="3055507"/>
          </a:xfrm>
          <a:prstGeom prst="rect">
            <a:avLst/>
          </a:prstGeom>
        </p:spPr>
      </p:pic>
      <p:pic>
        <p:nvPicPr>
          <p:cNvPr id="68" name="Grafik 67">
            <a:extLst>
              <a:ext uri="{FF2B5EF4-FFF2-40B4-BE49-F238E27FC236}">
                <a16:creationId xmlns:a16="http://schemas.microsoft.com/office/drawing/2014/main" id="{5E4B711F-6B8E-44BE-ACF3-C6E0760B36F6}"/>
              </a:ext>
            </a:extLst>
          </p:cNvPr>
          <p:cNvPicPr>
            <a:picLocks noChangeAspect="1"/>
          </p:cNvPicPr>
          <p:nvPr/>
        </p:nvPicPr>
        <p:blipFill>
          <a:blip r:embed="rId11"/>
          <a:stretch>
            <a:fillRect/>
          </a:stretch>
        </p:blipFill>
        <p:spPr>
          <a:xfrm>
            <a:off x="9311239" y="1826168"/>
            <a:ext cx="2514600" cy="2724150"/>
          </a:xfrm>
          <a:prstGeom prst="rect">
            <a:avLst/>
          </a:prstGeom>
        </p:spPr>
      </p:pic>
      <p:sp>
        <p:nvSpPr>
          <p:cNvPr id="3" name="Rechteck 2">
            <a:extLst>
              <a:ext uri="{FF2B5EF4-FFF2-40B4-BE49-F238E27FC236}">
                <a16:creationId xmlns:a16="http://schemas.microsoft.com/office/drawing/2014/main" id="{8FD53206-CFEC-4E07-9F67-BB00D52A94E6}"/>
              </a:ext>
            </a:extLst>
          </p:cNvPr>
          <p:cNvSpPr/>
          <p:nvPr/>
        </p:nvSpPr>
        <p:spPr>
          <a:xfrm>
            <a:off x="366161" y="2169137"/>
            <a:ext cx="2635447" cy="2546860"/>
          </a:xfrm>
          <a:prstGeom prst="rect">
            <a:avLst/>
          </a:prstGeom>
          <a:no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31" name="Textfeld 30">
            <a:extLst>
              <a:ext uri="{FF2B5EF4-FFF2-40B4-BE49-F238E27FC236}">
                <a16:creationId xmlns:a16="http://schemas.microsoft.com/office/drawing/2014/main" id="{83530E05-1330-4A77-8C1F-FE7F32A92B57}"/>
              </a:ext>
            </a:extLst>
          </p:cNvPr>
          <p:cNvSpPr txBox="1"/>
          <p:nvPr/>
        </p:nvSpPr>
        <p:spPr>
          <a:xfrm>
            <a:off x="3541182" y="4886397"/>
            <a:ext cx="5930820" cy="307777"/>
          </a:xfrm>
          <a:prstGeom prst="rect">
            <a:avLst/>
          </a:prstGeom>
          <a:noFill/>
        </p:spPr>
        <p:txBody>
          <a:bodyPr wrap="square" rtlCol="0">
            <a:spAutoFit/>
          </a:bodyPr>
          <a:lstStyle/>
          <a:p>
            <a:r>
              <a:rPr lang="de-DE" sz="1400" dirty="0">
                <a:solidFill>
                  <a:schemeClr val="tx1">
                    <a:lumMod val="50000"/>
                    <a:lumOff val="50000"/>
                  </a:schemeClr>
                </a:solidFill>
              </a:rPr>
              <a:t>Figure 13 | </a:t>
            </a:r>
            <a:r>
              <a:rPr lang="en-US" sz="1400" dirty="0">
                <a:solidFill>
                  <a:schemeClr val="tx1">
                    <a:lumMod val="50000"/>
                    <a:lumOff val="50000"/>
                  </a:schemeClr>
                </a:solidFill>
              </a:rPr>
              <a:t>Layers in a Convolutional Neural Network. Based on (Rohrer, 2016).</a:t>
            </a:r>
          </a:p>
        </p:txBody>
      </p:sp>
    </p:spTree>
    <p:extLst>
      <p:ext uri="{BB962C8B-B14F-4D97-AF65-F5344CB8AC3E}">
        <p14:creationId xmlns:p14="http://schemas.microsoft.com/office/powerpoint/2010/main" val="469782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5030"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Models</a:t>
            </a:r>
          </a:p>
        </p:txBody>
      </p:sp>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ACDF6399-4CE9-4882-8684-19FCCC987BC5}"/>
                  </a:ext>
                </a:extLst>
              </p:cNvPr>
              <p:cNvSpPr txBox="1"/>
              <p:nvPr/>
            </p:nvSpPr>
            <p:spPr>
              <a:xfrm>
                <a:off x="4478078" y="3098750"/>
                <a:ext cx="3250637" cy="33680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b="1" dirty="0" err="1"/>
                  <a:t>convolution</a:t>
                </a:r>
                <a:r>
                  <a:rPr lang="de-DE" b="1" dirty="0"/>
                  <a:t> </a:t>
                </a:r>
                <a:r>
                  <a:rPr lang="de-DE" b="1" dirty="0" err="1"/>
                  <a:t>operation</a:t>
                </a:r>
                <a:r>
                  <a:rPr lang="de-DE" dirty="0"/>
                  <a:t>:</a:t>
                </a:r>
                <a:br>
                  <a:rPr lang="de-DE" dirty="0"/>
                </a:br>
                <a14:m>
                  <m:oMath xmlns:m="http://schemas.openxmlformats.org/officeDocument/2006/math">
                    <m:r>
                      <m:rPr>
                        <m:sty m:val="p"/>
                      </m:rPr>
                      <a:rPr lang="de-DE" b="0" i="0" smtClean="0">
                        <a:latin typeface="Cambria Math" panose="02040503050406030204" pitchFamily="18" charset="0"/>
                      </a:rPr>
                      <m:t>y</m:t>
                    </m:r>
                    <m:r>
                      <a:rPr lang="de-DE" b="0" i="1" smtClean="0">
                        <a:latin typeface="Cambria Math" panose="02040503050406030204" pitchFamily="18" charset="0"/>
                      </a:rPr>
                      <m:t>=</m:t>
                    </m:r>
                    <m:f>
                      <m:fPr>
                        <m:ctrlPr>
                          <a:rPr lang="de-DE" b="0" i="1" smtClean="0">
                            <a:latin typeface="Cambria Math" panose="02040503050406030204" pitchFamily="18" charset="0"/>
                          </a:rPr>
                        </m:ctrlPr>
                      </m:fPr>
                      <m:num>
                        <m:nary>
                          <m:naryPr>
                            <m:chr m:val="∑"/>
                            <m:limLoc m:val="subSup"/>
                            <m:supHide m:val="on"/>
                            <m:ctrlPr>
                              <a:rPr lang="de-DE" b="0" i="1" smtClean="0">
                                <a:latin typeface="Cambria Math" panose="02040503050406030204" pitchFamily="18" charset="0"/>
                              </a:rPr>
                            </m:ctrlPr>
                          </m:naryPr>
                          <m:sub>
                            <m:r>
                              <m:rPr>
                                <m:brk m:alnAt="9"/>
                              </m:rPr>
                              <a:rPr lang="de-DE" b="0" i="1" smtClean="0">
                                <a:latin typeface="Cambria Math" panose="02040503050406030204" pitchFamily="18" charset="0"/>
                              </a:rPr>
                              <m:t>𝑖</m:t>
                            </m:r>
                            <m:r>
                              <a:rPr lang="de-DE" b="0" i="1" smtClean="0">
                                <a:latin typeface="Cambria Math" panose="02040503050406030204" pitchFamily="18" charset="0"/>
                              </a:rPr>
                              <m:t>𝑗</m:t>
                            </m:r>
                          </m:sub>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𝐴</m:t>
                                </m:r>
                              </m:e>
                              <m:sub>
                                <m:r>
                                  <a:rPr lang="de-DE" b="0" i="1" smtClean="0">
                                    <a:latin typeface="Cambria Math" panose="02040503050406030204" pitchFamily="18" charset="0"/>
                                  </a:rPr>
                                  <m:t>𝑖𝑗</m:t>
                                </m:r>
                              </m:sub>
                            </m:sSub>
                          </m:e>
                        </m:nary>
                      </m:num>
                      <m:den>
                        <m:r>
                          <a:rPr lang="de-DE" b="0" i="1" smtClean="0">
                            <a:latin typeface="Cambria Math" panose="02040503050406030204" pitchFamily="18" charset="0"/>
                          </a:rPr>
                          <m:t>𝑁</m:t>
                        </m:r>
                      </m:den>
                    </m:f>
                  </m:oMath>
                </a14:m>
                <a:br>
                  <a:rPr lang="de-DE" dirty="0"/>
                </a:br>
                <a:r>
                  <a:rPr lang="de-DE" b="1" dirty="0" err="1"/>
                  <a:t>input</a:t>
                </a:r>
                <a:r>
                  <a:rPr lang="de-DE" b="1" dirty="0"/>
                  <a:t> </a:t>
                </a:r>
                <a:r>
                  <a:rPr lang="de-DE" b="1" dirty="0" err="1"/>
                  <a:t>matrix</a:t>
                </a:r>
                <a:r>
                  <a:rPr lang="de-DE" b="1" dirty="0"/>
                  <a:t> </a:t>
                </a:r>
                <a14:m>
                  <m:oMath xmlns:m="http://schemas.openxmlformats.org/officeDocument/2006/math">
                    <m:r>
                      <a:rPr lang="de-DE" b="0" i="1" smtClean="0">
                        <a:latin typeface="Cambria Math" panose="02040503050406030204" pitchFamily="18" charset="0"/>
                      </a:rPr>
                      <m:t>𝑋</m:t>
                    </m:r>
                  </m:oMath>
                </a14:m>
                <a:br>
                  <a:rPr lang="de-DE" dirty="0"/>
                </a:br>
                <a:r>
                  <a:rPr lang="de-DE" b="1" dirty="0" err="1"/>
                  <a:t>kernel</a:t>
                </a:r>
                <a:r>
                  <a:rPr lang="de-DE" dirty="0"/>
                  <a:t> </a:t>
                </a:r>
                <a14:m>
                  <m:oMath xmlns:m="http://schemas.openxmlformats.org/officeDocument/2006/math">
                    <m:r>
                      <a:rPr lang="de-DE" b="0" i="1" smtClean="0">
                        <a:latin typeface="Cambria Math" panose="02040503050406030204" pitchFamily="18" charset="0"/>
                      </a:rPr>
                      <m:t>𝐾</m:t>
                    </m:r>
                  </m:oMath>
                </a14:m>
                <a:br>
                  <a:rPr lang="de-DE" dirty="0"/>
                </a:b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𝑋</m:t>
                        </m:r>
                      </m:e>
                      <m:sup>
                        <m:r>
                          <a:rPr lang="de-DE" i="1">
                            <a:latin typeface="Cambria Math" panose="02040503050406030204" pitchFamily="18" charset="0"/>
                          </a:rPr>
                          <m:t>𝑇</m:t>
                        </m:r>
                      </m:sup>
                    </m:sSup>
                    <m:r>
                      <a:rPr lang="de-DE" i="1">
                        <a:latin typeface="Cambria Math" panose="02040503050406030204" pitchFamily="18" charset="0"/>
                      </a:rPr>
                      <m:t>⋅</m:t>
                    </m:r>
                    <m:r>
                      <a:rPr lang="de-DE" i="1">
                        <a:latin typeface="Cambria Math" panose="02040503050406030204" pitchFamily="18" charset="0"/>
                      </a:rPr>
                      <m:t>𝐾</m:t>
                    </m:r>
                  </m:oMath>
                </a14:m>
                <a:r>
                  <a:rPr lang="de-DE" dirty="0"/>
                  <a:t> </a:t>
                </a:r>
                <a:br>
                  <a:rPr lang="de-DE" dirty="0"/>
                </a:br>
                <a14:m>
                  <m:oMath xmlns:m="http://schemas.openxmlformats.org/officeDocument/2006/math">
                    <m:r>
                      <m:rPr>
                        <m:nor/>
                      </m:rPr>
                      <a:rPr lang="de-DE" b="1" dirty="0">
                        <a:latin typeface="Cambria Math" panose="02040503050406030204" pitchFamily="18" charset="0"/>
                      </a:rPr>
                      <m:t>n</m:t>
                    </m:r>
                    <m:r>
                      <m:rPr>
                        <m:nor/>
                      </m:rPr>
                      <a:rPr lang="de-DE" b="1" dirty="0"/>
                      <m:t>umber</m:t>
                    </m:r>
                    <m:r>
                      <m:rPr>
                        <m:nor/>
                      </m:rPr>
                      <a:rPr lang="de-DE" b="1" dirty="0"/>
                      <m:t> </m:t>
                    </m:r>
                    <m:r>
                      <m:rPr>
                        <m:nor/>
                      </m:rPr>
                      <a:rPr lang="de-DE" b="1" dirty="0"/>
                      <m:t>of</m:t>
                    </m:r>
                    <m:r>
                      <m:rPr>
                        <m:nor/>
                      </m:rPr>
                      <a:rPr lang="de-DE" b="1" dirty="0"/>
                      <m:t> </m:t>
                    </m:r>
                    <m:r>
                      <m:rPr>
                        <m:nor/>
                      </m:rPr>
                      <a:rPr lang="de-DE" b="1" dirty="0"/>
                      <m:t>elements</m:t>
                    </m:r>
                    <m:r>
                      <m:rPr>
                        <m:nor/>
                      </m:rPr>
                      <a:rPr lang="de-DE" b="1" dirty="0"/>
                      <m:t> </m:t>
                    </m:r>
                    <m:r>
                      <m:rPr>
                        <m:nor/>
                      </m:rPr>
                      <a:rPr lang="de-DE" b="1" dirty="0"/>
                      <m:t>in</m:t>
                    </m:r>
                    <m:r>
                      <a:rPr lang="de-DE" b="0" i="1" dirty="0" smtClean="0">
                        <a:latin typeface="Cambria Math" panose="02040503050406030204" pitchFamily="18" charset="0"/>
                      </a:rPr>
                      <m:t> </m:t>
                    </m:r>
                    <m:r>
                      <a:rPr lang="de-DE" b="1" i="1">
                        <a:latin typeface="Cambria Math" panose="02040503050406030204" pitchFamily="18" charset="0"/>
                      </a:rPr>
                      <m:t>𝑿</m:t>
                    </m:r>
                    <m:r>
                      <a:rPr lang="de-DE" b="0" i="1" smtClean="0">
                        <a:latin typeface="Cambria Math" panose="02040503050406030204" pitchFamily="18" charset="0"/>
                      </a:rPr>
                      <m:t> </m:t>
                    </m:r>
                    <m:r>
                      <a:rPr lang="de-DE" i="1" dirty="0">
                        <a:latin typeface="Cambria Math" panose="02040503050406030204" pitchFamily="18" charset="0"/>
                      </a:rPr>
                      <m:t>𝑁</m:t>
                    </m:r>
                  </m:oMath>
                </a14:m>
                <a:br>
                  <a:rPr lang="de-DE" dirty="0"/>
                </a:br>
                <a:r>
                  <a:rPr lang="de-DE" b="1" dirty="0" err="1"/>
                  <a:t>output</a:t>
                </a:r>
                <a:r>
                  <a:rPr lang="de-DE" b="1" dirty="0"/>
                  <a:t> </a:t>
                </a:r>
                <a14:m>
                  <m:oMath xmlns:m="http://schemas.openxmlformats.org/officeDocument/2006/math">
                    <m:r>
                      <a:rPr lang="de-DE" b="0" i="1" smtClean="0">
                        <a:latin typeface="Cambria Math" panose="02040503050406030204" pitchFamily="18" charset="0"/>
                      </a:rPr>
                      <m:t>𝑦</m:t>
                    </m:r>
                  </m:oMath>
                </a14:m>
                <a:endParaRPr lang="de-DE" dirty="0"/>
              </a:p>
            </p:txBody>
          </p:sp>
        </mc:Choice>
        <mc:Fallback xmlns="">
          <p:sp>
            <p:nvSpPr>
              <p:cNvPr id="2" name="Textfeld 1">
                <a:extLst>
                  <a:ext uri="{FF2B5EF4-FFF2-40B4-BE49-F238E27FC236}">
                    <a16:creationId xmlns:a16="http://schemas.microsoft.com/office/drawing/2014/main" id="{ACDF6399-4CE9-4882-8684-19FCCC987BC5}"/>
                  </a:ext>
                </a:extLst>
              </p:cNvPr>
              <p:cNvSpPr txBox="1">
                <a:spLocks noRot="1" noChangeAspect="1" noMove="1" noResize="1" noEditPoints="1" noAdjustHandles="1" noChangeArrowheads="1" noChangeShapeType="1" noTextEdit="1"/>
              </p:cNvSpPr>
              <p:nvPr/>
            </p:nvSpPr>
            <p:spPr>
              <a:xfrm>
                <a:off x="4478078" y="3098750"/>
                <a:ext cx="3250637" cy="3368038"/>
              </a:xfrm>
              <a:prstGeom prst="rect">
                <a:avLst/>
              </a:prstGeom>
              <a:blipFill>
                <a:blip r:embed="rId7"/>
                <a:stretch>
                  <a:fillRect l="-1313" b="-1808"/>
                </a:stretch>
              </a:blipFill>
            </p:spPr>
            <p:txBody>
              <a:bodyPr/>
              <a:lstStyle/>
              <a:p>
                <a:r>
                  <a:rPr lang="de-DE">
                    <a:noFill/>
                  </a:rPr>
                  <a:t> </a:t>
                </a:r>
              </a:p>
            </p:txBody>
          </p:sp>
        </mc:Fallback>
      </mc:AlternateContent>
      <p:pic>
        <p:nvPicPr>
          <p:cNvPr id="4" name="Grafik 3">
            <a:extLst>
              <a:ext uri="{FF2B5EF4-FFF2-40B4-BE49-F238E27FC236}">
                <a16:creationId xmlns:a16="http://schemas.microsoft.com/office/drawing/2014/main" id="{5E314B4E-38F0-4787-903F-97E46CDCA1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9704" y="1892326"/>
            <a:ext cx="4047320" cy="3911275"/>
          </a:xfrm>
          <a:prstGeom prst="rect">
            <a:avLst/>
          </a:prstGeom>
        </p:spPr>
      </p:pic>
      <p:pic>
        <p:nvPicPr>
          <p:cNvPr id="6" name="Grafik 5">
            <a:extLst>
              <a:ext uri="{FF2B5EF4-FFF2-40B4-BE49-F238E27FC236}">
                <a16:creationId xmlns:a16="http://schemas.microsoft.com/office/drawing/2014/main" id="{7BE5AC7C-9A8C-4905-91D3-252D9C18E5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2246" y="1635452"/>
            <a:ext cx="1398874" cy="1347064"/>
          </a:xfrm>
          <a:prstGeom prst="rect">
            <a:avLst/>
          </a:prstGeom>
        </p:spPr>
      </p:pic>
      <p:sp>
        <p:nvSpPr>
          <p:cNvPr id="20" name="Rechteck 19">
            <a:extLst>
              <a:ext uri="{FF2B5EF4-FFF2-40B4-BE49-F238E27FC236}">
                <a16:creationId xmlns:a16="http://schemas.microsoft.com/office/drawing/2014/main" id="{CF57E8E1-4E18-47FC-BF50-3F4E656ADF6E}"/>
              </a:ext>
            </a:extLst>
          </p:cNvPr>
          <p:cNvSpPr/>
          <p:nvPr/>
        </p:nvSpPr>
        <p:spPr>
          <a:xfrm>
            <a:off x="5096700" y="1632230"/>
            <a:ext cx="1417039" cy="1347064"/>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AB0DC622-68E0-44C0-8B18-4986588CC877}"/>
              </a:ext>
            </a:extLst>
          </p:cNvPr>
          <p:cNvSpPr/>
          <p:nvPr/>
        </p:nvSpPr>
        <p:spPr>
          <a:xfrm>
            <a:off x="1600199" y="1892326"/>
            <a:ext cx="2819401" cy="390976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C04E245B-0E66-46D6-A6CC-7EFD30B3D3FD}"/>
              </a:ext>
            </a:extLst>
          </p:cNvPr>
          <p:cNvSpPr/>
          <p:nvPr/>
        </p:nvSpPr>
        <p:spPr>
          <a:xfrm>
            <a:off x="227085" y="3200050"/>
            <a:ext cx="1373115" cy="2602036"/>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DCFD7245-F0F7-4268-88B5-701A924C623F}"/>
              </a:ext>
            </a:extLst>
          </p:cNvPr>
          <p:cNvSpPr/>
          <p:nvPr/>
        </p:nvSpPr>
        <p:spPr>
          <a:xfrm>
            <a:off x="227085" y="1892326"/>
            <a:ext cx="1373115" cy="1286303"/>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C224F451-DC71-4913-9EEC-541A8B5CEF2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6100" y="1892326"/>
            <a:ext cx="4028838" cy="3909759"/>
          </a:xfrm>
          <a:prstGeom prst="rect">
            <a:avLst/>
          </a:prstGeom>
        </p:spPr>
      </p:pic>
      <p:sp>
        <p:nvSpPr>
          <p:cNvPr id="21" name="Rechteck 20">
            <a:extLst>
              <a:ext uri="{FF2B5EF4-FFF2-40B4-BE49-F238E27FC236}">
                <a16:creationId xmlns:a16="http://schemas.microsoft.com/office/drawing/2014/main" id="{2575559E-6238-4691-950C-A3EE37536212}"/>
              </a:ext>
            </a:extLst>
          </p:cNvPr>
          <p:cNvSpPr/>
          <p:nvPr/>
        </p:nvSpPr>
        <p:spPr>
          <a:xfrm>
            <a:off x="8527807" y="1885206"/>
            <a:ext cx="3417131" cy="401655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187ECB29-9471-470A-8CFB-04E07F15BB7A}"/>
              </a:ext>
            </a:extLst>
          </p:cNvPr>
          <p:cNvSpPr/>
          <p:nvPr/>
        </p:nvSpPr>
        <p:spPr>
          <a:xfrm>
            <a:off x="7913481" y="2486354"/>
            <a:ext cx="614326" cy="3322851"/>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3A4A7879-DD4C-4E7D-9340-CA8E0B266E79}"/>
              </a:ext>
            </a:extLst>
          </p:cNvPr>
          <p:cNvSpPr/>
          <p:nvPr/>
        </p:nvSpPr>
        <p:spPr>
          <a:xfrm>
            <a:off x="7913482" y="1885206"/>
            <a:ext cx="588262" cy="594028"/>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D522D691-FB7C-4774-8243-8F12FBA52C03}"/>
              </a:ext>
            </a:extLst>
          </p:cNvPr>
          <p:cNvSpPr/>
          <p:nvPr/>
        </p:nvSpPr>
        <p:spPr>
          <a:xfrm>
            <a:off x="5317776" y="3665876"/>
            <a:ext cx="1411550" cy="722905"/>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648B7CAB-776E-46EF-9D2A-D63B637C5B0E}"/>
              </a:ext>
            </a:extLst>
          </p:cNvPr>
          <p:cNvSpPr/>
          <p:nvPr/>
        </p:nvSpPr>
        <p:spPr>
          <a:xfrm>
            <a:off x="8311103" y="5995048"/>
            <a:ext cx="3238831" cy="307777"/>
          </a:xfrm>
          <a:prstGeom prst="rect">
            <a:avLst/>
          </a:prstGeom>
        </p:spPr>
        <p:txBody>
          <a:bodyPr wrap="square">
            <a:spAutoFit/>
          </a:bodyPr>
          <a:lstStyle/>
          <a:p>
            <a:r>
              <a:rPr lang="de-DE" sz="1400" dirty="0">
                <a:solidFill>
                  <a:schemeClr val="tx1">
                    <a:lumMod val="50000"/>
                    <a:lumOff val="50000"/>
                  </a:schemeClr>
                </a:solidFill>
              </a:rPr>
              <a:t>Figure 15 | </a:t>
            </a:r>
            <a:r>
              <a:rPr lang="de-DE" sz="1400" dirty="0" err="1">
                <a:solidFill>
                  <a:schemeClr val="tx1">
                    <a:lumMod val="50000"/>
                    <a:lumOff val="50000"/>
                  </a:schemeClr>
                </a:solidFill>
              </a:rPr>
              <a:t>Filtering</a:t>
            </a:r>
            <a:r>
              <a:rPr lang="de-DE" sz="1400" dirty="0">
                <a:solidFill>
                  <a:schemeClr val="tx1">
                    <a:lumMod val="50000"/>
                    <a:lumOff val="50000"/>
                  </a:schemeClr>
                </a:solidFill>
              </a:rPr>
              <a:t> Output </a:t>
            </a:r>
            <a:r>
              <a:rPr lang="en-US" sz="1400" dirty="0">
                <a:solidFill>
                  <a:schemeClr val="tx1">
                    <a:lumMod val="50000"/>
                    <a:lumOff val="50000"/>
                  </a:schemeClr>
                </a:solidFill>
              </a:rPr>
              <a:t>(Rohrer, 2016)</a:t>
            </a:r>
          </a:p>
        </p:txBody>
      </p:sp>
      <p:sp>
        <p:nvSpPr>
          <p:cNvPr id="26" name="Rechteck 25">
            <a:extLst>
              <a:ext uri="{FF2B5EF4-FFF2-40B4-BE49-F238E27FC236}">
                <a16:creationId xmlns:a16="http://schemas.microsoft.com/office/drawing/2014/main" id="{13CDF439-4B45-4E12-A41C-66745D3569EA}"/>
              </a:ext>
            </a:extLst>
          </p:cNvPr>
          <p:cNvSpPr/>
          <p:nvPr/>
        </p:nvSpPr>
        <p:spPr>
          <a:xfrm>
            <a:off x="633948" y="5995047"/>
            <a:ext cx="3238831" cy="307777"/>
          </a:xfrm>
          <a:prstGeom prst="rect">
            <a:avLst/>
          </a:prstGeom>
        </p:spPr>
        <p:txBody>
          <a:bodyPr wrap="square">
            <a:spAutoFit/>
          </a:bodyPr>
          <a:lstStyle/>
          <a:p>
            <a:r>
              <a:rPr lang="de-DE" sz="1400" dirty="0">
                <a:solidFill>
                  <a:schemeClr val="tx1">
                    <a:lumMod val="50000"/>
                    <a:lumOff val="50000"/>
                  </a:schemeClr>
                </a:solidFill>
              </a:rPr>
              <a:t>Figure 14 | Input </a:t>
            </a:r>
            <a:r>
              <a:rPr lang="de-DE" sz="1400" dirty="0" err="1">
                <a:solidFill>
                  <a:schemeClr val="tx1">
                    <a:lumMod val="50000"/>
                    <a:lumOff val="50000"/>
                  </a:schemeClr>
                </a:solidFill>
              </a:rPr>
              <a:t>Example</a:t>
            </a:r>
            <a:r>
              <a:rPr lang="de-DE" sz="1400" dirty="0">
                <a:solidFill>
                  <a:schemeClr val="tx1">
                    <a:lumMod val="50000"/>
                    <a:lumOff val="50000"/>
                  </a:schemeClr>
                </a:solidFill>
              </a:rPr>
              <a:t> </a:t>
            </a:r>
            <a:r>
              <a:rPr lang="en-US" sz="1400" dirty="0">
                <a:solidFill>
                  <a:schemeClr val="tx1">
                    <a:lumMod val="50000"/>
                    <a:lumOff val="50000"/>
                  </a:schemeClr>
                </a:solidFill>
              </a:rPr>
              <a:t>(Rohrer, 2016)</a:t>
            </a:r>
          </a:p>
        </p:txBody>
      </p:sp>
      <p:sp>
        <p:nvSpPr>
          <p:cNvPr id="24" name="Textfeld 23">
            <a:extLst>
              <a:ext uri="{FF2B5EF4-FFF2-40B4-BE49-F238E27FC236}">
                <a16:creationId xmlns:a16="http://schemas.microsoft.com/office/drawing/2014/main" id="{6906C116-9308-4CC2-B5CE-0D3F4ED30C1C}"/>
              </a:ext>
            </a:extLst>
          </p:cNvPr>
          <p:cNvSpPr txBox="1"/>
          <p:nvPr/>
        </p:nvSpPr>
        <p:spPr>
          <a:xfrm>
            <a:off x="4223860" y="935106"/>
            <a:ext cx="4574520" cy="400110"/>
          </a:xfrm>
          <a:prstGeom prst="rect">
            <a:avLst/>
          </a:prstGeom>
          <a:noFill/>
        </p:spPr>
        <p:txBody>
          <a:bodyPr wrap="square" rtlCol="0">
            <a:spAutoFit/>
          </a:bodyPr>
          <a:lstStyle/>
          <a:p>
            <a:r>
              <a:rPr lang="de-DE" sz="2000" b="1" dirty="0" err="1"/>
              <a:t>Convolutional</a:t>
            </a:r>
            <a:r>
              <a:rPr lang="de-DE" sz="2000" b="1" dirty="0"/>
              <a:t> </a:t>
            </a:r>
            <a:r>
              <a:rPr lang="de-DE" sz="2000" b="1" dirty="0" err="1"/>
              <a:t>Neural</a:t>
            </a:r>
            <a:r>
              <a:rPr lang="de-DE" sz="2000" b="1" dirty="0"/>
              <a:t> Network – </a:t>
            </a:r>
            <a:r>
              <a:rPr lang="de-DE" sz="2000" b="1" dirty="0" err="1"/>
              <a:t>Filtering</a:t>
            </a:r>
            <a:r>
              <a:rPr lang="de-DE" sz="2000" b="1" dirty="0"/>
              <a:t>  </a:t>
            </a:r>
          </a:p>
        </p:txBody>
      </p:sp>
    </p:spTree>
    <p:extLst>
      <p:ext uri="{BB962C8B-B14F-4D97-AF65-F5344CB8AC3E}">
        <p14:creationId xmlns:p14="http://schemas.microsoft.com/office/powerpoint/2010/main" val="39165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4786"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Models</a:t>
            </a:r>
          </a:p>
        </p:txBody>
      </p:sp>
      <p:pic>
        <p:nvPicPr>
          <p:cNvPr id="4" name="Grafik 3">
            <a:extLst>
              <a:ext uri="{FF2B5EF4-FFF2-40B4-BE49-F238E27FC236}">
                <a16:creationId xmlns:a16="http://schemas.microsoft.com/office/drawing/2014/main" id="{5E314B4E-38F0-4787-903F-97E46CDCA1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704" y="1892326"/>
            <a:ext cx="4047320" cy="3911275"/>
          </a:xfrm>
          <a:prstGeom prst="rect">
            <a:avLst/>
          </a:prstGeom>
        </p:spPr>
      </p:pic>
      <p:pic>
        <p:nvPicPr>
          <p:cNvPr id="6" name="Grafik 5">
            <a:extLst>
              <a:ext uri="{FF2B5EF4-FFF2-40B4-BE49-F238E27FC236}">
                <a16:creationId xmlns:a16="http://schemas.microsoft.com/office/drawing/2014/main" id="{7BE5AC7C-9A8C-4905-91D3-252D9C18E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2246" y="1635452"/>
            <a:ext cx="1398874" cy="1347064"/>
          </a:xfrm>
          <a:prstGeom prst="rect">
            <a:avLst/>
          </a:prstGeom>
        </p:spPr>
      </p:pic>
      <p:sp>
        <p:nvSpPr>
          <p:cNvPr id="20" name="Rechteck 19">
            <a:extLst>
              <a:ext uri="{FF2B5EF4-FFF2-40B4-BE49-F238E27FC236}">
                <a16:creationId xmlns:a16="http://schemas.microsoft.com/office/drawing/2014/main" id="{CF57E8E1-4E18-47FC-BF50-3F4E656ADF6E}"/>
              </a:ext>
            </a:extLst>
          </p:cNvPr>
          <p:cNvSpPr/>
          <p:nvPr/>
        </p:nvSpPr>
        <p:spPr>
          <a:xfrm>
            <a:off x="5096700" y="1632230"/>
            <a:ext cx="1417039" cy="1347064"/>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AB0DC622-68E0-44C0-8B18-4986588CC877}"/>
              </a:ext>
            </a:extLst>
          </p:cNvPr>
          <p:cNvSpPr/>
          <p:nvPr/>
        </p:nvSpPr>
        <p:spPr>
          <a:xfrm>
            <a:off x="1600200" y="3177112"/>
            <a:ext cx="2824068" cy="2624973"/>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C04E245B-0E66-46D6-A6CC-7EFD30B3D3FD}"/>
              </a:ext>
            </a:extLst>
          </p:cNvPr>
          <p:cNvSpPr/>
          <p:nvPr/>
        </p:nvSpPr>
        <p:spPr>
          <a:xfrm>
            <a:off x="227085" y="3200050"/>
            <a:ext cx="1373115" cy="2602036"/>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9B2E3AC4-DCA3-4E2C-AADB-41C634BB7184}"/>
              </a:ext>
            </a:extLst>
          </p:cNvPr>
          <p:cNvSpPr/>
          <p:nvPr/>
        </p:nvSpPr>
        <p:spPr>
          <a:xfrm>
            <a:off x="2072946" y="1890812"/>
            <a:ext cx="2351322" cy="128630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D7F37503-F8E8-4F5C-B4A0-2C654ABD4A87}"/>
              </a:ext>
            </a:extLst>
          </p:cNvPr>
          <p:cNvSpPr/>
          <p:nvPr/>
        </p:nvSpPr>
        <p:spPr>
          <a:xfrm>
            <a:off x="231167" y="1856136"/>
            <a:ext cx="437572" cy="1342399"/>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DCFD7245-F0F7-4268-88B5-701A924C623F}"/>
              </a:ext>
            </a:extLst>
          </p:cNvPr>
          <p:cNvSpPr/>
          <p:nvPr/>
        </p:nvSpPr>
        <p:spPr>
          <a:xfrm>
            <a:off x="684285" y="1903037"/>
            <a:ext cx="1373115" cy="1286303"/>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fik 21">
            <a:extLst>
              <a:ext uri="{FF2B5EF4-FFF2-40B4-BE49-F238E27FC236}">
                <a16:creationId xmlns:a16="http://schemas.microsoft.com/office/drawing/2014/main" id="{80A40C87-41AC-4B0D-9C76-5D453AC387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6100" y="1892326"/>
            <a:ext cx="4028838" cy="3909759"/>
          </a:xfrm>
          <a:prstGeom prst="rect">
            <a:avLst/>
          </a:prstGeom>
        </p:spPr>
      </p:pic>
      <p:sp>
        <p:nvSpPr>
          <p:cNvPr id="23" name="Rechteck 22">
            <a:extLst>
              <a:ext uri="{FF2B5EF4-FFF2-40B4-BE49-F238E27FC236}">
                <a16:creationId xmlns:a16="http://schemas.microsoft.com/office/drawing/2014/main" id="{CCDE444D-0870-47EF-A575-41A3FC7D04BD}"/>
              </a:ext>
            </a:extLst>
          </p:cNvPr>
          <p:cNvSpPr/>
          <p:nvPr/>
        </p:nvSpPr>
        <p:spPr>
          <a:xfrm>
            <a:off x="8527807" y="2479234"/>
            <a:ext cx="3417131" cy="342252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14716514-5F56-4652-87D7-BC8827177EE7}"/>
              </a:ext>
            </a:extLst>
          </p:cNvPr>
          <p:cNvSpPr/>
          <p:nvPr/>
        </p:nvSpPr>
        <p:spPr>
          <a:xfrm>
            <a:off x="7913481" y="1874232"/>
            <a:ext cx="614326" cy="3934973"/>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D2A76634-A1F4-4A3E-8C3D-FDA832466EFF}"/>
              </a:ext>
            </a:extLst>
          </p:cNvPr>
          <p:cNvSpPr/>
          <p:nvPr/>
        </p:nvSpPr>
        <p:spPr>
          <a:xfrm>
            <a:off x="9113451" y="1856137"/>
            <a:ext cx="2831487" cy="62309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94776727-EAA1-4159-9AFE-652D8BE0C293}"/>
              </a:ext>
            </a:extLst>
          </p:cNvPr>
          <p:cNvSpPr/>
          <p:nvPr/>
        </p:nvSpPr>
        <p:spPr>
          <a:xfrm>
            <a:off x="8522570" y="1874232"/>
            <a:ext cx="588262" cy="594028"/>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Textfeld 26">
            <a:extLst>
              <a:ext uri="{FF2B5EF4-FFF2-40B4-BE49-F238E27FC236}">
                <a16:creationId xmlns:a16="http://schemas.microsoft.com/office/drawing/2014/main" id="{9BD2F482-D2E6-4E83-A585-1E1BDC670193}"/>
              </a:ext>
            </a:extLst>
          </p:cNvPr>
          <p:cNvSpPr txBox="1"/>
          <p:nvPr/>
        </p:nvSpPr>
        <p:spPr>
          <a:xfrm>
            <a:off x="3773763" y="941842"/>
            <a:ext cx="4644471" cy="400110"/>
          </a:xfrm>
          <a:prstGeom prst="rect">
            <a:avLst/>
          </a:prstGeom>
          <a:noFill/>
        </p:spPr>
        <p:txBody>
          <a:bodyPr wrap="square" rtlCol="0">
            <a:spAutoFit/>
          </a:bodyPr>
          <a:lstStyle/>
          <a:p>
            <a:r>
              <a:rPr lang="de-DE" sz="2000" b="1" dirty="0" err="1"/>
              <a:t>Convolutional</a:t>
            </a:r>
            <a:r>
              <a:rPr lang="de-DE" sz="2000" b="1" dirty="0"/>
              <a:t> </a:t>
            </a:r>
            <a:r>
              <a:rPr lang="de-DE" sz="2000" b="1" dirty="0" err="1"/>
              <a:t>neural</a:t>
            </a:r>
            <a:r>
              <a:rPr lang="de-DE" sz="2000" b="1" dirty="0"/>
              <a:t> </a:t>
            </a:r>
            <a:r>
              <a:rPr lang="de-DE" sz="2000" b="1" dirty="0" err="1"/>
              <a:t>network</a:t>
            </a:r>
            <a:r>
              <a:rPr lang="de-DE" sz="2000" b="1" dirty="0"/>
              <a:t> - </a:t>
            </a:r>
            <a:r>
              <a:rPr lang="de-DE" sz="2000" b="1" dirty="0" err="1"/>
              <a:t>Filtering</a:t>
            </a:r>
            <a:endParaRPr lang="de-DE" sz="2000" b="1" dirty="0"/>
          </a:p>
        </p:txBody>
      </p:sp>
      <p:sp>
        <p:nvSpPr>
          <p:cNvPr id="31" name="Rechteck 30">
            <a:extLst>
              <a:ext uri="{FF2B5EF4-FFF2-40B4-BE49-F238E27FC236}">
                <a16:creationId xmlns:a16="http://schemas.microsoft.com/office/drawing/2014/main" id="{9A684F2D-DBCA-467D-9E01-C52BAFA15F1C}"/>
              </a:ext>
            </a:extLst>
          </p:cNvPr>
          <p:cNvSpPr/>
          <p:nvPr/>
        </p:nvSpPr>
        <p:spPr>
          <a:xfrm>
            <a:off x="8311103" y="5995048"/>
            <a:ext cx="3238831" cy="307777"/>
          </a:xfrm>
          <a:prstGeom prst="rect">
            <a:avLst/>
          </a:prstGeom>
        </p:spPr>
        <p:txBody>
          <a:bodyPr wrap="square">
            <a:spAutoFit/>
          </a:bodyPr>
          <a:lstStyle/>
          <a:p>
            <a:r>
              <a:rPr lang="de-DE" sz="1400" dirty="0">
                <a:solidFill>
                  <a:schemeClr val="tx1">
                    <a:lumMod val="50000"/>
                    <a:lumOff val="50000"/>
                  </a:schemeClr>
                </a:solidFill>
              </a:rPr>
              <a:t>Figure 15 | </a:t>
            </a:r>
            <a:r>
              <a:rPr lang="de-DE" sz="1400" dirty="0" err="1">
                <a:solidFill>
                  <a:schemeClr val="tx1">
                    <a:lumMod val="50000"/>
                    <a:lumOff val="50000"/>
                  </a:schemeClr>
                </a:solidFill>
              </a:rPr>
              <a:t>Filtering</a:t>
            </a:r>
            <a:r>
              <a:rPr lang="de-DE" sz="1400" dirty="0">
                <a:solidFill>
                  <a:schemeClr val="tx1">
                    <a:lumMod val="50000"/>
                    <a:lumOff val="50000"/>
                  </a:schemeClr>
                </a:solidFill>
              </a:rPr>
              <a:t> Output </a:t>
            </a:r>
            <a:r>
              <a:rPr lang="en-US" sz="1400" dirty="0">
                <a:solidFill>
                  <a:schemeClr val="tx1">
                    <a:lumMod val="50000"/>
                    <a:lumOff val="50000"/>
                  </a:schemeClr>
                </a:solidFill>
              </a:rPr>
              <a:t>(Rohrer, 2016)</a:t>
            </a:r>
          </a:p>
        </p:txBody>
      </p:sp>
      <p:sp>
        <p:nvSpPr>
          <p:cNvPr id="32" name="Rechteck 31">
            <a:extLst>
              <a:ext uri="{FF2B5EF4-FFF2-40B4-BE49-F238E27FC236}">
                <a16:creationId xmlns:a16="http://schemas.microsoft.com/office/drawing/2014/main" id="{09496171-5F3A-48F6-8218-D453C486EB4C}"/>
              </a:ext>
            </a:extLst>
          </p:cNvPr>
          <p:cNvSpPr/>
          <p:nvPr/>
        </p:nvSpPr>
        <p:spPr>
          <a:xfrm>
            <a:off x="633948" y="5995047"/>
            <a:ext cx="3238831" cy="307777"/>
          </a:xfrm>
          <a:prstGeom prst="rect">
            <a:avLst/>
          </a:prstGeom>
        </p:spPr>
        <p:txBody>
          <a:bodyPr wrap="square">
            <a:spAutoFit/>
          </a:bodyPr>
          <a:lstStyle/>
          <a:p>
            <a:r>
              <a:rPr lang="de-DE" sz="1400" dirty="0">
                <a:solidFill>
                  <a:schemeClr val="tx1">
                    <a:lumMod val="50000"/>
                    <a:lumOff val="50000"/>
                  </a:schemeClr>
                </a:solidFill>
              </a:rPr>
              <a:t>Figure 14 | Input </a:t>
            </a:r>
            <a:r>
              <a:rPr lang="de-DE" sz="1400" dirty="0" err="1">
                <a:solidFill>
                  <a:schemeClr val="tx1">
                    <a:lumMod val="50000"/>
                    <a:lumOff val="50000"/>
                  </a:schemeClr>
                </a:solidFill>
              </a:rPr>
              <a:t>Example</a:t>
            </a:r>
            <a:r>
              <a:rPr lang="de-DE" sz="1400" dirty="0">
                <a:solidFill>
                  <a:schemeClr val="tx1">
                    <a:lumMod val="50000"/>
                    <a:lumOff val="50000"/>
                  </a:schemeClr>
                </a:solidFill>
              </a:rPr>
              <a:t> </a:t>
            </a:r>
            <a:r>
              <a:rPr lang="en-US" sz="1400" dirty="0">
                <a:solidFill>
                  <a:schemeClr val="tx1">
                    <a:lumMod val="50000"/>
                    <a:lumOff val="50000"/>
                  </a:schemeClr>
                </a:solidFill>
              </a:rPr>
              <a:t>(Rohrer, 2016)</a:t>
            </a:r>
          </a:p>
        </p:txBody>
      </p:sp>
      <mc:AlternateContent xmlns:mc="http://schemas.openxmlformats.org/markup-compatibility/2006" xmlns:a14="http://schemas.microsoft.com/office/drawing/2010/main">
        <mc:Choice Requires="a14">
          <p:sp>
            <p:nvSpPr>
              <p:cNvPr id="35" name="Textfeld 34">
                <a:extLst>
                  <a:ext uri="{FF2B5EF4-FFF2-40B4-BE49-F238E27FC236}">
                    <a16:creationId xmlns:a16="http://schemas.microsoft.com/office/drawing/2014/main" id="{4D105FE0-C54D-4FC3-ADF3-B06390B6F50A}"/>
                  </a:ext>
                </a:extLst>
              </p:cNvPr>
              <p:cNvSpPr txBox="1"/>
              <p:nvPr/>
            </p:nvSpPr>
            <p:spPr>
              <a:xfrm>
                <a:off x="4478078" y="3098750"/>
                <a:ext cx="3250637" cy="33680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b="1" dirty="0" err="1"/>
                  <a:t>convolution</a:t>
                </a:r>
                <a:r>
                  <a:rPr lang="de-DE" b="1" dirty="0"/>
                  <a:t> </a:t>
                </a:r>
                <a:r>
                  <a:rPr lang="de-DE" b="1" dirty="0" err="1"/>
                  <a:t>operation</a:t>
                </a:r>
                <a:r>
                  <a:rPr lang="de-DE" dirty="0"/>
                  <a:t>:</a:t>
                </a:r>
                <a:br>
                  <a:rPr lang="de-DE" dirty="0"/>
                </a:br>
                <a14:m>
                  <m:oMath xmlns:m="http://schemas.openxmlformats.org/officeDocument/2006/math">
                    <m:r>
                      <m:rPr>
                        <m:sty m:val="p"/>
                      </m:rPr>
                      <a:rPr lang="de-DE" b="0" i="0" smtClean="0">
                        <a:latin typeface="Cambria Math" panose="02040503050406030204" pitchFamily="18" charset="0"/>
                      </a:rPr>
                      <m:t>y</m:t>
                    </m:r>
                    <m:r>
                      <a:rPr lang="de-DE" b="0" i="1" smtClean="0">
                        <a:latin typeface="Cambria Math" panose="02040503050406030204" pitchFamily="18" charset="0"/>
                      </a:rPr>
                      <m:t>=</m:t>
                    </m:r>
                    <m:f>
                      <m:fPr>
                        <m:ctrlPr>
                          <a:rPr lang="de-DE" b="0" i="1" smtClean="0">
                            <a:latin typeface="Cambria Math" panose="02040503050406030204" pitchFamily="18" charset="0"/>
                          </a:rPr>
                        </m:ctrlPr>
                      </m:fPr>
                      <m:num>
                        <m:nary>
                          <m:naryPr>
                            <m:chr m:val="∑"/>
                            <m:limLoc m:val="subSup"/>
                            <m:supHide m:val="on"/>
                            <m:ctrlPr>
                              <a:rPr lang="de-DE" b="0" i="1" smtClean="0">
                                <a:latin typeface="Cambria Math" panose="02040503050406030204" pitchFamily="18" charset="0"/>
                              </a:rPr>
                            </m:ctrlPr>
                          </m:naryPr>
                          <m:sub>
                            <m:r>
                              <m:rPr>
                                <m:brk m:alnAt="9"/>
                              </m:rPr>
                              <a:rPr lang="de-DE" b="0" i="1" smtClean="0">
                                <a:latin typeface="Cambria Math" panose="02040503050406030204" pitchFamily="18" charset="0"/>
                              </a:rPr>
                              <m:t>𝑖</m:t>
                            </m:r>
                            <m:r>
                              <a:rPr lang="de-DE" b="0" i="1" smtClean="0">
                                <a:latin typeface="Cambria Math" panose="02040503050406030204" pitchFamily="18" charset="0"/>
                              </a:rPr>
                              <m:t>𝑗</m:t>
                            </m:r>
                          </m:sub>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𝐴</m:t>
                                </m:r>
                              </m:e>
                              <m:sub>
                                <m:r>
                                  <a:rPr lang="de-DE" b="0" i="1" smtClean="0">
                                    <a:latin typeface="Cambria Math" panose="02040503050406030204" pitchFamily="18" charset="0"/>
                                  </a:rPr>
                                  <m:t>𝑖𝑗</m:t>
                                </m:r>
                              </m:sub>
                            </m:sSub>
                          </m:e>
                        </m:nary>
                      </m:num>
                      <m:den>
                        <m:r>
                          <a:rPr lang="de-DE" b="0" i="1" smtClean="0">
                            <a:latin typeface="Cambria Math" panose="02040503050406030204" pitchFamily="18" charset="0"/>
                          </a:rPr>
                          <m:t>𝑁</m:t>
                        </m:r>
                      </m:den>
                    </m:f>
                  </m:oMath>
                </a14:m>
                <a:br>
                  <a:rPr lang="de-DE" dirty="0"/>
                </a:br>
                <a:r>
                  <a:rPr lang="de-DE" b="1" dirty="0" err="1"/>
                  <a:t>input</a:t>
                </a:r>
                <a:r>
                  <a:rPr lang="de-DE" b="1" dirty="0"/>
                  <a:t> </a:t>
                </a:r>
                <a:r>
                  <a:rPr lang="de-DE" b="1" dirty="0" err="1"/>
                  <a:t>matrix</a:t>
                </a:r>
                <a:r>
                  <a:rPr lang="de-DE" b="1" dirty="0"/>
                  <a:t> </a:t>
                </a:r>
                <a14:m>
                  <m:oMath xmlns:m="http://schemas.openxmlformats.org/officeDocument/2006/math">
                    <m:r>
                      <a:rPr lang="de-DE" b="0" i="1" smtClean="0">
                        <a:latin typeface="Cambria Math" panose="02040503050406030204" pitchFamily="18" charset="0"/>
                      </a:rPr>
                      <m:t>𝑋</m:t>
                    </m:r>
                  </m:oMath>
                </a14:m>
                <a:br>
                  <a:rPr lang="de-DE" dirty="0"/>
                </a:br>
                <a:r>
                  <a:rPr lang="de-DE" b="1" dirty="0" err="1"/>
                  <a:t>kernel</a:t>
                </a:r>
                <a:r>
                  <a:rPr lang="de-DE" dirty="0"/>
                  <a:t> </a:t>
                </a:r>
                <a14:m>
                  <m:oMath xmlns:m="http://schemas.openxmlformats.org/officeDocument/2006/math">
                    <m:r>
                      <a:rPr lang="de-DE" b="0" i="1" smtClean="0">
                        <a:latin typeface="Cambria Math" panose="02040503050406030204" pitchFamily="18" charset="0"/>
                      </a:rPr>
                      <m:t>𝐾</m:t>
                    </m:r>
                  </m:oMath>
                </a14:m>
                <a:br>
                  <a:rPr lang="de-DE" dirty="0"/>
                </a:b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𝑋</m:t>
                        </m:r>
                      </m:e>
                      <m:sup>
                        <m:r>
                          <a:rPr lang="de-DE" i="1">
                            <a:latin typeface="Cambria Math" panose="02040503050406030204" pitchFamily="18" charset="0"/>
                          </a:rPr>
                          <m:t>𝑇</m:t>
                        </m:r>
                      </m:sup>
                    </m:sSup>
                    <m:r>
                      <a:rPr lang="de-DE" i="1">
                        <a:latin typeface="Cambria Math" panose="02040503050406030204" pitchFamily="18" charset="0"/>
                      </a:rPr>
                      <m:t>⋅</m:t>
                    </m:r>
                    <m:r>
                      <a:rPr lang="de-DE" i="1">
                        <a:latin typeface="Cambria Math" panose="02040503050406030204" pitchFamily="18" charset="0"/>
                      </a:rPr>
                      <m:t>𝐾</m:t>
                    </m:r>
                  </m:oMath>
                </a14:m>
                <a:r>
                  <a:rPr lang="de-DE" dirty="0"/>
                  <a:t> </a:t>
                </a:r>
                <a:br>
                  <a:rPr lang="de-DE" dirty="0"/>
                </a:br>
                <a14:m>
                  <m:oMath xmlns:m="http://schemas.openxmlformats.org/officeDocument/2006/math">
                    <m:r>
                      <m:rPr>
                        <m:nor/>
                      </m:rPr>
                      <a:rPr lang="de-DE" b="1" dirty="0">
                        <a:latin typeface="Cambria Math" panose="02040503050406030204" pitchFamily="18" charset="0"/>
                      </a:rPr>
                      <m:t>n</m:t>
                    </m:r>
                    <m:r>
                      <m:rPr>
                        <m:nor/>
                      </m:rPr>
                      <a:rPr lang="de-DE" b="1" dirty="0"/>
                      <m:t>umber</m:t>
                    </m:r>
                    <m:r>
                      <m:rPr>
                        <m:nor/>
                      </m:rPr>
                      <a:rPr lang="de-DE" b="1" dirty="0"/>
                      <m:t> </m:t>
                    </m:r>
                    <m:r>
                      <m:rPr>
                        <m:nor/>
                      </m:rPr>
                      <a:rPr lang="de-DE" b="1" dirty="0"/>
                      <m:t>of</m:t>
                    </m:r>
                    <m:r>
                      <m:rPr>
                        <m:nor/>
                      </m:rPr>
                      <a:rPr lang="de-DE" b="1" dirty="0"/>
                      <m:t> </m:t>
                    </m:r>
                    <m:r>
                      <m:rPr>
                        <m:nor/>
                      </m:rPr>
                      <a:rPr lang="de-DE" b="1" dirty="0"/>
                      <m:t>elements</m:t>
                    </m:r>
                    <m:r>
                      <m:rPr>
                        <m:nor/>
                      </m:rPr>
                      <a:rPr lang="de-DE" b="1" dirty="0"/>
                      <m:t> </m:t>
                    </m:r>
                    <m:r>
                      <m:rPr>
                        <m:nor/>
                      </m:rPr>
                      <a:rPr lang="de-DE" b="1" dirty="0"/>
                      <m:t>in</m:t>
                    </m:r>
                    <m:r>
                      <a:rPr lang="de-DE" b="0" i="1" dirty="0" smtClean="0">
                        <a:latin typeface="Cambria Math" panose="02040503050406030204" pitchFamily="18" charset="0"/>
                      </a:rPr>
                      <m:t> </m:t>
                    </m:r>
                    <m:r>
                      <a:rPr lang="de-DE" b="1" i="1">
                        <a:latin typeface="Cambria Math" panose="02040503050406030204" pitchFamily="18" charset="0"/>
                      </a:rPr>
                      <m:t>𝑿</m:t>
                    </m:r>
                    <m:r>
                      <a:rPr lang="de-DE" b="0" i="1" smtClean="0">
                        <a:latin typeface="Cambria Math" panose="02040503050406030204" pitchFamily="18" charset="0"/>
                      </a:rPr>
                      <m:t> </m:t>
                    </m:r>
                    <m:r>
                      <a:rPr lang="de-DE" i="1" dirty="0">
                        <a:latin typeface="Cambria Math" panose="02040503050406030204" pitchFamily="18" charset="0"/>
                      </a:rPr>
                      <m:t>𝑁</m:t>
                    </m:r>
                  </m:oMath>
                </a14:m>
                <a:br>
                  <a:rPr lang="de-DE" dirty="0"/>
                </a:br>
                <a:r>
                  <a:rPr lang="de-DE" b="1" dirty="0" err="1"/>
                  <a:t>output</a:t>
                </a:r>
                <a:r>
                  <a:rPr lang="de-DE" b="1" dirty="0"/>
                  <a:t> </a:t>
                </a:r>
                <a14:m>
                  <m:oMath xmlns:m="http://schemas.openxmlformats.org/officeDocument/2006/math">
                    <m:r>
                      <a:rPr lang="de-DE" b="0" i="1" smtClean="0">
                        <a:latin typeface="Cambria Math" panose="02040503050406030204" pitchFamily="18" charset="0"/>
                      </a:rPr>
                      <m:t>𝑦</m:t>
                    </m:r>
                  </m:oMath>
                </a14:m>
                <a:endParaRPr lang="de-DE" dirty="0"/>
              </a:p>
            </p:txBody>
          </p:sp>
        </mc:Choice>
        <mc:Fallback xmlns="">
          <p:sp>
            <p:nvSpPr>
              <p:cNvPr id="35" name="Textfeld 34">
                <a:extLst>
                  <a:ext uri="{FF2B5EF4-FFF2-40B4-BE49-F238E27FC236}">
                    <a16:creationId xmlns:a16="http://schemas.microsoft.com/office/drawing/2014/main" id="{4D105FE0-C54D-4FC3-ADF3-B06390B6F50A}"/>
                  </a:ext>
                </a:extLst>
              </p:cNvPr>
              <p:cNvSpPr txBox="1">
                <a:spLocks noRot="1" noChangeAspect="1" noMove="1" noResize="1" noEditPoints="1" noAdjustHandles="1" noChangeArrowheads="1" noChangeShapeType="1" noTextEdit="1"/>
              </p:cNvSpPr>
              <p:nvPr/>
            </p:nvSpPr>
            <p:spPr>
              <a:xfrm>
                <a:off x="4478078" y="3098750"/>
                <a:ext cx="3250637" cy="3368038"/>
              </a:xfrm>
              <a:prstGeom prst="rect">
                <a:avLst/>
              </a:prstGeom>
              <a:blipFill>
                <a:blip r:embed="rId10"/>
                <a:stretch>
                  <a:fillRect l="-1313" b="-1808"/>
                </a:stretch>
              </a:blipFill>
            </p:spPr>
            <p:txBody>
              <a:bodyPr/>
              <a:lstStyle/>
              <a:p>
                <a:r>
                  <a:rPr lang="de-DE">
                    <a:noFill/>
                  </a:rPr>
                  <a:t> </a:t>
                </a:r>
              </a:p>
            </p:txBody>
          </p:sp>
        </mc:Fallback>
      </mc:AlternateContent>
      <p:sp>
        <p:nvSpPr>
          <p:cNvPr id="36" name="Rechteck 35">
            <a:extLst>
              <a:ext uri="{FF2B5EF4-FFF2-40B4-BE49-F238E27FC236}">
                <a16:creationId xmlns:a16="http://schemas.microsoft.com/office/drawing/2014/main" id="{583A31D5-B641-45E5-B56E-9BE1AFA9D8B1}"/>
              </a:ext>
            </a:extLst>
          </p:cNvPr>
          <p:cNvSpPr/>
          <p:nvPr/>
        </p:nvSpPr>
        <p:spPr>
          <a:xfrm>
            <a:off x="5317776" y="3665876"/>
            <a:ext cx="1411550" cy="722905"/>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59359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5811"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Models</a:t>
            </a:r>
          </a:p>
        </p:txBody>
      </p:sp>
      <p:pic>
        <p:nvPicPr>
          <p:cNvPr id="4" name="Grafik 3">
            <a:extLst>
              <a:ext uri="{FF2B5EF4-FFF2-40B4-BE49-F238E27FC236}">
                <a16:creationId xmlns:a16="http://schemas.microsoft.com/office/drawing/2014/main" id="{5E314B4E-38F0-4787-903F-97E46CDCA1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704" y="1892326"/>
            <a:ext cx="4047320" cy="3911275"/>
          </a:xfrm>
          <a:prstGeom prst="rect">
            <a:avLst/>
          </a:prstGeom>
        </p:spPr>
      </p:pic>
      <p:pic>
        <p:nvPicPr>
          <p:cNvPr id="6" name="Grafik 5">
            <a:extLst>
              <a:ext uri="{FF2B5EF4-FFF2-40B4-BE49-F238E27FC236}">
                <a16:creationId xmlns:a16="http://schemas.microsoft.com/office/drawing/2014/main" id="{7BE5AC7C-9A8C-4905-91D3-252D9C18E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2246" y="1635452"/>
            <a:ext cx="1398874" cy="1347064"/>
          </a:xfrm>
          <a:prstGeom prst="rect">
            <a:avLst/>
          </a:prstGeom>
        </p:spPr>
      </p:pic>
      <p:sp>
        <p:nvSpPr>
          <p:cNvPr id="20" name="Rechteck 19">
            <a:extLst>
              <a:ext uri="{FF2B5EF4-FFF2-40B4-BE49-F238E27FC236}">
                <a16:creationId xmlns:a16="http://schemas.microsoft.com/office/drawing/2014/main" id="{CF57E8E1-4E18-47FC-BF50-3F4E656ADF6E}"/>
              </a:ext>
            </a:extLst>
          </p:cNvPr>
          <p:cNvSpPr/>
          <p:nvPr/>
        </p:nvSpPr>
        <p:spPr>
          <a:xfrm>
            <a:off x="5096700" y="1632230"/>
            <a:ext cx="1417039" cy="1347064"/>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AB0DC622-68E0-44C0-8B18-4986588CC877}"/>
              </a:ext>
            </a:extLst>
          </p:cNvPr>
          <p:cNvSpPr/>
          <p:nvPr/>
        </p:nvSpPr>
        <p:spPr>
          <a:xfrm>
            <a:off x="1600200" y="3177112"/>
            <a:ext cx="2686650" cy="2624973"/>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C04E245B-0E66-46D6-A6CC-7EFD30B3D3FD}"/>
              </a:ext>
            </a:extLst>
          </p:cNvPr>
          <p:cNvSpPr/>
          <p:nvPr/>
        </p:nvSpPr>
        <p:spPr>
          <a:xfrm>
            <a:off x="227085" y="3200050"/>
            <a:ext cx="1373115" cy="2602036"/>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9B2E3AC4-DCA3-4E2C-AADB-41C634BB7184}"/>
              </a:ext>
            </a:extLst>
          </p:cNvPr>
          <p:cNvSpPr/>
          <p:nvPr/>
        </p:nvSpPr>
        <p:spPr>
          <a:xfrm>
            <a:off x="2481942" y="1890811"/>
            <a:ext cx="1820454" cy="1286301"/>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D7F37503-F8E8-4F5C-B4A0-2C654ABD4A87}"/>
              </a:ext>
            </a:extLst>
          </p:cNvPr>
          <p:cNvSpPr/>
          <p:nvPr/>
        </p:nvSpPr>
        <p:spPr>
          <a:xfrm>
            <a:off x="231166" y="1856136"/>
            <a:ext cx="872853" cy="1342399"/>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DCFD7245-F0F7-4268-88B5-701A924C623F}"/>
              </a:ext>
            </a:extLst>
          </p:cNvPr>
          <p:cNvSpPr/>
          <p:nvPr/>
        </p:nvSpPr>
        <p:spPr>
          <a:xfrm>
            <a:off x="1113845" y="1890809"/>
            <a:ext cx="1373115" cy="1286303"/>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fik 21">
            <a:extLst>
              <a:ext uri="{FF2B5EF4-FFF2-40B4-BE49-F238E27FC236}">
                <a16:creationId xmlns:a16="http://schemas.microsoft.com/office/drawing/2014/main" id="{D73887FF-7E37-4CE4-BB9A-CD6F30FCF8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6100" y="1892326"/>
            <a:ext cx="4028838" cy="3909759"/>
          </a:xfrm>
          <a:prstGeom prst="rect">
            <a:avLst/>
          </a:prstGeom>
        </p:spPr>
      </p:pic>
      <p:sp>
        <p:nvSpPr>
          <p:cNvPr id="23" name="Rechteck 22">
            <a:extLst>
              <a:ext uri="{FF2B5EF4-FFF2-40B4-BE49-F238E27FC236}">
                <a16:creationId xmlns:a16="http://schemas.microsoft.com/office/drawing/2014/main" id="{5A4E1374-60B4-4F89-AAE6-4986621C348E}"/>
              </a:ext>
            </a:extLst>
          </p:cNvPr>
          <p:cNvSpPr/>
          <p:nvPr/>
        </p:nvSpPr>
        <p:spPr>
          <a:xfrm>
            <a:off x="8527807" y="2479234"/>
            <a:ext cx="3417131" cy="342252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84B3D54B-7FD9-44A7-A201-8C7B75734777}"/>
              </a:ext>
            </a:extLst>
          </p:cNvPr>
          <p:cNvSpPr/>
          <p:nvPr/>
        </p:nvSpPr>
        <p:spPr>
          <a:xfrm>
            <a:off x="7913481" y="2486353"/>
            <a:ext cx="614326" cy="332285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9E2F8035-BCE0-452C-AD41-8673F4EA4544}"/>
              </a:ext>
            </a:extLst>
          </p:cNvPr>
          <p:cNvSpPr/>
          <p:nvPr/>
        </p:nvSpPr>
        <p:spPr>
          <a:xfrm>
            <a:off x="9710058" y="1856137"/>
            <a:ext cx="2234880" cy="62309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EE9EF2AD-87C7-4FF0-86A3-1D69F1DA71A9}"/>
              </a:ext>
            </a:extLst>
          </p:cNvPr>
          <p:cNvSpPr/>
          <p:nvPr/>
        </p:nvSpPr>
        <p:spPr>
          <a:xfrm>
            <a:off x="7913480" y="1863254"/>
            <a:ext cx="1201519" cy="62309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D6F18896-572A-4087-B3CC-B5370A651E6C}"/>
              </a:ext>
            </a:extLst>
          </p:cNvPr>
          <p:cNvSpPr/>
          <p:nvPr/>
        </p:nvSpPr>
        <p:spPr>
          <a:xfrm>
            <a:off x="9114999" y="1878086"/>
            <a:ext cx="588262" cy="594028"/>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a:extLst>
              <a:ext uri="{FF2B5EF4-FFF2-40B4-BE49-F238E27FC236}">
                <a16:creationId xmlns:a16="http://schemas.microsoft.com/office/drawing/2014/main" id="{5DEC7586-EAA1-4806-9D59-BFD5E37B7D0E}"/>
              </a:ext>
            </a:extLst>
          </p:cNvPr>
          <p:cNvSpPr/>
          <p:nvPr/>
        </p:nvSpPr>
        <p:spPr>
          <a:xfrm>
            <a:off x="8311103" y="5995048"/>
            <a:ext cx="3238831" cy="307777"/>
          </a:xfrm>
          <a:prstGeom prst="rect">
            <a:avLst/>
          </a:prstGeom>
        </p:spPr>
        <p:txBody>
          <a:bodyPr wrap="square">
            <a:spAutoFit/>
          </a:bodyPr>
          <a:lstStyle/>
          <a:p>
            <a:r>
              <a:rPr lang="de-DE" sz="1400" dirty="0">
                <a:solidFill>
                  <a:schemeClr val="tx1">
                    <a:lumMod val="50000"/>
                    <a:lumOff val="50000"/>
                  </a:schemeClr>
                </a:solidFill>
              </a:rPr>
              <a:t>Figure 15 | </a:t>
            </a:r>
            <a:r>
              <a:rPr lang="de-DE" sz="1400" dirty="0" err="1">
                <a:solidFill>
                  <a:schemeClr val="tx1">
                    <a:lumMod val="50000"/>
                    <a:lumOff val="50000"/>
                  </a:schemeClr>
                </a:solidFill>
              </a:rPr>
              <a:t>Filtering</a:t>
            </a:r>
            <a:r>
              <a:rPr lang="de-DE" sz="1400" dirty="0">
                <a:solidFill>
                  <a:schemeClr val="tx1">
                    <a:lumMod val="50000"/>
                    <a:lumOff val="50000"/>
                  </a:schemeClr>
                </a:solidFill>
              </a:rPr>
              <a:t> Output </a:t>
            </a:r>
            <a:r>
              <a:rPr lang="en-US" sz="1400" dirty="0">
                <a:solidFill>
                  <a:schemeClr val="tx1">
                    <a:lumMod val="50000"/>
                    <a:lumOff val="50000"/>
                  </a:schemeClr>
                </a:solidFill>
              </a:rPr>
              <a:t>(Rohrer, 2016)</a:t>
            </a:r>
          </a:p>
        </p:txBody>
      </p:sp>
      <p:sp>
        <p:nvSpPr>
          <p:cNvPr id="33" name="Rechteck 32">
            <a:extLst>
              <a:ext uri="{FF2B5EF4-FFF2-40B4-BE49-F238E27FC236}">
                <a16:creationId xmlns:a16="http://schemas.microsoft.com/office/drawing/2014/main" id="{20D75CC7-0F8E-404B-A3F7-200935EA6D69}"/>
              </a:ext>
            </a:extLst>
          </p:cNvPr>
          <p:cNvSpPr/>
          <p:nvPr/>
        </p:nvSpPr>
        <p:spPr>
          <a:xfrm>
            <a:off x="633948" y="5995047"/>
            <a:ext cx="3238831" cy="307777"/>
          </a:xfrm>
          <a:prstGeom prst="rect">
            <a:avLst/>
          </a:prstGeom>
        </p:spPr>
        <p:txBody>
          <a:bodyPr wrap="square">
            <a:spAutoFit/>
          </a:bodyPr>
          <a:lstStyle/>
          <a:p>
            <a:r>
              <a:rPr lang="de-DE" sz="1400" dirty="0">
                <a:solidFill>
                  <a:schemeClr val="tx1">
                    <a:lumMod val="50000"/>
                    <a:lumOff val="50000"/>
                  </a:schemeClr>
                </a:solidFill>
              </a:rPr>
              <a:t>Figure 14 | Input </a:t>
            </a:r>
            <a:r>
              <a:rPr lang="de-DE" sz="1400" dirty="0" err="1">
                <a:solidFill>
                  <a:schemeClr val="tx1">
                    <a:lumMod val="50000"/>
                    <a:lumOff val="50000"/>
                  </a:schemeClr>
                </a:solidFill>
              </a:rPr>
              <a:t>Example</a:t>
            </a:r>
            <a:r>
              <a:rPr lang="de-DE" sz="1400" dirty="0">
                <a:solidFill>
                  <a:schemeClr val="tx1">
                    <a:lumMod val="50000"/>
                    <a:lumOff val="50000"/>
                  </a:schemeClr>
                </a:solidFill>
              </a:rPr>
              <a:t> </a:t>
            </a:r>
            <a:r>
              <a:rPr lang="en-US" sz="1400" dirty="0">
                <a:solidFill>
                  <a:schemeClr val="tx1">
                    <a:lumMod val="50000"/>
                    <a:lumOff val="50000"/>
                  </a:schemeClr>
                </a:solidFill>
              </a:rPr>
              <a:t>(Rohrer, 2016)</a:t>
            </a:r>
          </a:p>
        </p:txBody>
      </p:sp>
      <mc:AlternateContent xmlns:mc="http://schemas.openxmlformats.org/markup-compatibility/2006" xmlns:a14="http://schemas.microsoft.com/office/drawing/2010/main">
        <mc:Choice Requires="a14">
          <p:sp>
            <p:nvSpPr>
              <p:cNvPr id="35" name="Textfeld 34">
                <a:extLst>
                  <a:ext uri="{FF2B5EF4-FFF2-40B4-BE49-F238E27FC236}">
                    <a16:creationId xmlns:a16="http://schemas.microsoft.com/office/drawing/2014/main" id="{05826B88-5693-45DE-A50F-8CE008AC5CD3}"/>
                  </a:ext>
                </a:extLst>
              </p:cNvPr>
              <p:cNvSpPr txBox="1"/>
              <p:nvPr/>
            </p:nvSpPr>
            <p:spPr>
              <a:xfrm>
                <a:off x="4478078" y="3098750"/>
                <a:ext cx="3250637" cy="33680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b="1" dirty="0" err="1"/>
                  <a:t>convolution</a:t>
                </a:r>
                <a:r>
                  <a:rPr lang="de-DE" b="1" dirty="0"/>
                  <a:t> </a:t>
                </a:r>
                <a:r>
                  <a:rPr lang="de-DE" b="1" dirty="0" err="1"/>
                  <a:t>operation</a:t>
                </a:r>
                <a:r>
                  <a:rPr lang="de-DE" dirty="0"/>
                  <a:t>:</a:t>
                </a:r>
                <a:br>
                  <a:rPr lang="de-DE" dirty="0"/>
                </a:br>
                <a14:m>
                  <m:oMath xmlns:m="http://schemas.openxmlformats.org/officeDocument/2006/math">
                    <m:r>
                      <m:rPr>
                        <m:sty m:val="p"/>
                      </m:rPr>
                      <a:rPr lang="de-DE" b="0" i="0" smtClean="0">
                        <a:latin typeface="Cambria Math" panose="02040503050406030204" pitchFamily="18" charset="0"/>
                      </a:rPr>
                      <m:t>y</m:t>
                    </m:r>
                    <m:r>
                      <a:rPr lang="de-DE" b="0" i="1" smtClean="0">
                        <a:latin typeface="Cambria Math" panose="02040503050406030204" pitchFamily="18" charset="0"/>
                      </a:rPr>
                      <m:t>=</m:t>
                    </m:r>
                    <m:f>
                      <m:fPr>
                        <m:ctrlPr>
                          <a:rPr lang="de-DE" b="0" i="1" smtClean="0">
                            <a:latin typeface="Cambria Math" panose="02040503050406030204" pitchFamily="18" charset="0"/>
                          </a:rPr>
                        </m:ctrlPr>
                      </m:fPr>
                      <m:num>
                        <m:nary>
                          <m:naryPr>
                            <m:chr m:val="∑"/>
                            <m:limLoc m:val="subSup"/>
                            <m:supHide m:val="on"/>
                            <m:ctrlPr>
                              <a:rPr lang="de-DE" b="0" i="1" smtClean="0">
                                <a:latin typeface="Cambria Math" panose="02040503050406030204" pitchFamily="18" charset="0"/>
                              </a:rPr>
                            </m:ctrlPr>
                          </m:naryPr>
                          <m:sub>
                            <m:r>
                              <m:rPr>
                                <m:brk m:alnAt="9"/>
                              </m:rPr>
                              <a:rPr lang="de-DE" b="0" i="1" smtClean="0">
                                <a:latin typeface="Cambria Math" panose="02040503050406030204" pitchFamily="18" charset="0"/>
                              </a:rPr>
                              <m:t>𝑖</m:t>
                            </m:r>
                            <m:r>
                              <a:rPr lang="de-DE" b="0" i="1" smtClean="0">
                                <a:latin typeface="Cambria Math" panose="02040503050406030204" pitchFamily="18" charset="0"/>
                              </a:rPr>
                              <m:t>𝑗</m:t>
                            </m:r>
                          </m:sub>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𝐴</m:t>
                                </m:r>
                              </m:e>
                              <m:sub>
                                <m:r>
                                  <a:rPr lang="de-DE" b="0" i="1" smtClean="0">
                                    <a:latin typeface="Cambria Math" panose="02040503050406030204" pitchFamily="18" charset="0"/>
                                  </a:rPr>
                                  <m:t>𝑖𝑗</m:t>
                                </m:r>
                              </m:sub>
                            </m:sSub>
                          </m:e>
                        </m:nary>
                      </m:num>
                      <m:den>
                        <m:r>
                          <a:rPr lang="de-DE" b="0" i="1" smtClean="0">
                            <a:latin typeface="Cambria Math" panose="02040503050406030204" pitchFamily="18" charset="0"/>
                          </a:rPr>
                          <m:t>𝑁</m:t>
                        </m:r>
                      </m:den>
                    </m:f>
                  </m:oMath>
                </a14:m>
                <a:br>
                  <a:rPr lang="de-DE" dirty="0"/>
                </a:br>
                <a:r>
                  <a:rPr lang="de-DE" b="1" dirty="0" err="1"/>
                  <a:t>input</a:t>
                </a:r>
                <a:r>
                  <a:rPr lang="de-DE" b="1" dirty="0"/>
                  <a:t> </a:t>
                </a:r>
                <a:r>
                  <a:rPr lang="de-DE" b="1" dirty="0" err="1"/>
                  <a:t>matrix</a:t>
                </a:r>
                <a:r>
                  <a:rPr lang="de-DE" b="1" dirty="0"/>
                  <a:t> </a:t>
                </a:r>
                <a14:m>
                  <m:oMath xmlns:m="http://schemas.openxmlformats.org/officeDocument/2006/math">
                    <m:r>
                      <a:rPr lang="de-DE" b="0" i="1" smtClean="0">
                        <a:latin typeface="Cambria Math" panose="02040503050406030204" pitchFamily="18" charset="0"/>
                      </a:rPr>
                      <m:t>𝑋</m:t>
                    </m:r>
                  </m:oMath>
                </a14:m>
                <a:br>
                  <a:rPr lang="de-DE" dirty="0"/>
                </a:br>
                <a:r>
                  <a:rPr lang="de-DE" b="1" dirty="0" err="1"/>
                  <a:t>kernel</a:t>
                </a:r>
                <a:r>
                  <a:rPr lang="de-DE" dirty="0"/>
                  <a:t> </a:t>
                </a:r>
                <a14:m>
                  <m:oMath xmlns:m="http://schemas.openxmlformats.org/officeDocument/2006/math">
                    <m:r>
                      <a:rPr lang="de-DE" b="0" i="1" smtClean="0">
                        <a:latin typeface="Cambria Math" panose="02040503050406030204" pitchFamily="18" charset="0"/>
                      </a:rPr>
                      <m:t>𝐾</m:t>
                    </m:r>
                  </m:oMath>
                </a14:m>
                <a:br>
                  <a:rPr lang="de-DE" dirty="0"/>
                </a:b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𝑋</m:t>
                        </m:r>
                      </m:e>
                      <m:sup>
                        <m:r>
                          <a:rPr lang="de-DE" i="1">
                            <a:latin typeface="Cambria Math" panose="02040503050406030204" pitchFamily="18" charset="0"/>
                          </a:rPr>
                          <m:t>𝑇</m:t>
                        </m:r>
                      </m:sup>
                    </m:sSup>
                    <m:r>
                      <a:rPr lang="de-DE" i="1">
                        <a:latin typeface="Cambria Math" panose="02040503050406030204" pitchFamily="18" charset="0"/>
                      </a:rPr>
                      <m:t>⋅</m:t>
                    </m:r>
                    <m:r>
                      <a:rPr lang="de-DE" i="1">
                        <a:latin typeface="Cambria Math" panose="02040503050406030204" pitchFamily="18" charset="0"/>
                      </a:rPr>
                      <m:t>𝐾</m:t>
                    </m:r>
                  </m:oMath>
                </a14:m>
                <a:r>
                  <a:rPr lang="de-DE" dirty="0"/>
                  <a:t> </a:t>
                </a:r>
                <a:br>
                  <a:rPr lang="de-DE" dirty="0"/>
                </a:br>
                <a14:m>
                  <m:oMath xmlns:m="http://schemas.openxmlformats.org/officeDocument/2006/math">
                    <m:r>
                      <m:rPr>
                        <m:nor/>
                      </m:rPr>
                      <a:rPr lang="de-DE" b="1" dirty="0">
                        <a:latin typeface="Cambria Math" panose="02040503050406030204" pitchFamily="18" charset="0"/>
                      </a:rPr>
                      <m:t>n</m:t>
                    </m:r>
                    <m:r>
                      <m:rPr>
                        <m:nor/>
                      </m:rPr>
                      <a:rPr lang="de-DE" b="1" dirty="0"/>
                      <m:t>umber</m:t>
                    </m:r>
                    <m:r>
                      <m:rPr>
                        <m:nor/>
                      </m:rPr>
                      <a:rPr lang="de-DE" b="1" dirty="0"/>
                      <m:t> </m:t>
                    </m:r>
                    <m:r>
                      <m:rPr>
                        <m:nor/>
                      </m:rPr>
                      <a:rPr lang="de-DE" b="1" dirty="0"/>
                      <m:t>of</m:t>
                    </m:r>
                    <m:r>
                      <m:rPr>
                        <m:nor/>
                      </m:rPr>
                      <a:rPr lang="de-DE" b="1" dirty="0"/>
                      <m:t> </m:t>
                    </m:r>
                    <m:r>
                      <m:rPr>
                        <m:nor/>
                      </m:rPr>
                      <a:rPr lang="de-DE" b="1" dirty="0"/>
                      <m:t>elements</m:t>
                    </m:r>
                    <m:r>
                      <m:rPr>
                        <m:nor/>
                      </m:rPr>
                      <a:rPr lang="de-DE" b="1" dirty="0"/>
                      <m:t> </m:t>
                    </m:r>
                    <m:r>
                      <m:rPr>
                        <m:nor/>
                      </m:rPr>
                      <a:rPr lang="de-DE" b="1" dirty="0"/>
                      <m:t>in</m:t>
                    </m:r>
                    <m:r>
                      <a:rPr lang="de-DE" b="0" i="1" dirty="0" smtClean="0">
                        <a:latin typeface="Cambria Math" panose="02040503050406030204" pitchFamily="18" charset="0"/>
                      </a:rPr>
                      <m:t> </m:t>
                    </m:r>
                    <m:r>
                      <a:rPr lang="de-DE" b="1" i="1">
                        <a:latin typeface="Cambria Math" panose="02040503050406030204" pitchFamily="18" charset="0"/>
                      </a:rPr>
                      <m:t>𝑿</m:t>
                    </m:r>
                    <m:r>
                      <a:rPr lang="de-DE" b="0" i="1" smtClean="0">
                        <a:latin typeface="Cambria Math" panose="02040503050406030204" pitchFamily="18" charset="0"/>
                      </a:rPr>
                      <m:t> </m:t>
                    </m:r>
                    <m:r>
                      <a:rPr lang="de-DE" i="1" dirty="0">
                        <a:latin typeface="Cambria Math" panose="02040503050406030204" pitchFamily="18" charset="0"/>
                      </a:rPr>
                      <m:t>𝑁</m:t>
                    </m:r>
                  </m:oMath>
                </a14:m>
                <a:br>
                  <a:rPr lang="de-DE" dirty="0"/>
                </a:br>
                <a:r>
                  <a:rPr lang="de-DE" b="1" dirty="0" err="1"/>
                  <a:t>output</a:t>
                </a:r>
                <a:r>
                  <a:rPr lang="de-DE" b="1" dirty="0"/>
                  <a:t> </a:t>
                </a:r>
                <a14:m>
                  <m:oMath xmlns:m="http://schemas.openxmlformats.org/officeDocument/2006/math">
                    <m:r>
                      <a:rPr lang="de-DE" b="0" i="1" smtClean="0">
                        <a:latin typeface="Cambria Math" panose="02040503050406030204" pitchFamily="18" charset="0"/>
                      </a:rPr>
                      <m:t>𝑦</m:t>
                    </m:r>
                  </m:oMath>
                </a14:m>
                <a:endParaRPr lang="de-DE" dirty="0"/>
              </a:p>
            </p:txBody>
          </p:sp>
        </mc:Choice>
        <mc:Fallback xmlns="">
          <p:sp>
            <p:nvSpPr>
              <p:cNvPr id="35" name="Textfeld 34">
                <a:extLst>
                  <a:ext uri="{FF2B5EF4-FFF2-40B4-BE49-F238E27FC236}">
                    <a16:creationId xmlns:a16="http://schemas.microsoft.com/office/drawing/2014/main" id="{05826B88-5693-45DE-A50F-8CE008AC5CD3}"/>
                  </a:ext>
                </a:extLst>
              </p:cNvPr>
              <p:cNvSpPr txBox="1">
                <a:spLocks noRot="1" noChangeAspect="1" noMove="1" noResize="1" noEditPoints="1" noAdjustHandles="1" noChangeArrowheads="1" noChangeShapeType="1" noTextEdit="1"/>
              </p:cNvSpPr>
              <p:nvPr/>
            </p:nvSpPr>
            <p:spPr>
              <a:xfrm>
                <a:off x="4478078" y="3098750"/>
                <a:ext cx="3250637" cy="3368038"/>
              </a:xfrm>
              <a:prstGeom prst="rect">
                <a:avLst/>
              </a:prstGeom>
              <a:blipFill>
                <a:blip r:embed="rId10"/>
                <a:stretch>
                  <a:fillRect l="-1313" b="-1808"/>
                </a:stretch>
              </a:blipFill>
            </p:spPr>
            <p:txBody>
              <a:bodyPr/>
              <a:lstStyle/>
              <a:p>
                <a:r>
                  <a:rPr lang="de-DE">
                    <a:noFill/>
                  </a:rPr>
                  <a:t> </a:t>
                </a:r>
              </a:p>
            </p:txBody>
          </p:sp>
        </mc:Fallback>
      </mc:AlternateContent>
      <p:sp>
        <p:nvSpPr>
          <p:cNvPr id="36" name="Rechteck 35">
            <a:extLst>
              <a:ext uri="{FF2B5EF4-FFF2-40B4-BE49-F238E27FC236}">
                <a16:creationId xmlns:a16="http://schemas.microsoft.com/office/drawing/2014/main" id="{F5D88D73-B6C8-455F-8B81-1E2A8C738B02}"/>
              </a:ext>
            </a:extLst>
          </p:cNvPr>
          <p:cNvSpPr/>
          <p:nvPr/>
        </p:nvSpPr>
        <p:spPr>
          <a:xfrm>
            <a:off x="5317776" y="3665876"/>
            <a:ext cx="1411550" cy="722905"/>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63E56743-B391-406A-B4F9-0A54CE38C424}"/>
              </a:ext>
            </a:extLst>
          </p:cNvPr>
          <p:cNvSpPr txBox="1"/>
          <p:nvPr/>
        </p:nvSpPr>
        <p:spPr>
          <a:xfrm>
            <a:off x="4223860" y="935106"/>
            <a:ext cx="4574520" cy="400110"/>
          </a:xfrm>
          <a:prstGeom prst="rect">
            <a:avLst/>
          </a:prstGeom>
          <a:noFill/>
        </p:spPr>
        <p:txBody>
          <a:bodyPr wrap="square" rtlCol="0">
            <a:spAutoFit/>
          </a:bodyPr>
          <a:lstStyle/>
          <a:p>
            <a:r>
              <a:rPr lang="de-DE" sz="2000" b="1" dirty="0" err="1"/>
              <a:t>Convolutional</a:t>
            </a:r>
            <a:r>
              <a:rPr lang="de-DE" sz="2000" b="1" dirty="0"/>
              <a:t> </a:t>
            </a:r>
            <a:r>
              <a:rPr lang="de-DE" sz="2000" b="1" dirty="0" err="1"/>
              <a:t>Neural</a:t>
            </a:r>
            <a:r>
              <a:rPr lang="de-DE" sz="2000" b="1" dirty="0"/>
              <a:t> Network – </a:t>
            </a:r>
            <a:r>
              <a:rPr lang="de-DE" sz="2000" b="1" dirty="0" err="1"/>
              <a:t>Filtering</a:t>
            </a:r>
            <a:r>
              <a:rPr lang="de-DE" sz="2000" b="1" dirty="0"/>
              <a:t>  </a:t>
            </a:r>
          </a:p>
        </p:txBody>
      </p:sp>
    </p:spTree>
    <p:extLst>
      <p:ext uri="{BB962C8B-B14F-4D97-AF65-F5344CB8AC3E}">
        <p14:creationId xmlns:p14="http://schemas.microsoft.com/office/powerpoint/2010/main" val="916257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7857"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Models</a:t>
            </a:r>
          </a:p>
        </p:txBody>
      </p:sp>
      <p:pic>
        <p:nvPicPr>
          <p:cNvPr id="4" name="Grafik 3">
            <a:extLst>
              <a:ext uri="{FF2B5EF4-FFF2-40B4-BE49-F238E27FC236}">
                <a16:creationId xmlns:a16="http://schemas.microsoft.com/office/drawing/2014/main" id="{5E314B4E-38F0-4787-903F-97E46CDCA1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704" y="1892326"/>
            <a:ext cx="4047320" cy="3911275"/>
          </a:xfrm>
          <a:prstGeom prst="rect">
            <a:avLst/>
          </a:prstGeom>
        </p:spPr>
      </p:pic>
      <p:pic>
        <p:nvPicPr>
          <p:cNvPr id="6" name="Grafik 5">
            <a:extLst>
              <a:ext uri="{FF2B5EF4-FFF2-40B4-BE49-F238E27FC236}">
                <a16:creationId xmlns:a16="http://schemas.microsoft.com/office/drawing/2014/main" id="{7BE5AC7C-9A8C-4905-91D3-252D9C18E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2246" y="1635452"/>
            <a:ext cx="1398874" cy="1347064"/>
          </a:xfrm>
          <a:prstGeom prst="rect">
            <a:avLst/>
          </a:prstGeom>
        </p:spPr>
      </p:pic>
      <p:sp>
        <p:nvSpPr>
          <p:cNvPr id="20" name="Rechteck 19">
            <a:extLst>
              <a:ext uri="{FF2B5EF4-FFF2-40B4-BE49-F238E27FC236}">
                <a16:creationId xmlns:a16="http://schemas.microsoft.com/office/drawing/2014/main" id="{CF57E8E1-4E18-47FC-BF50-3F4E656ADF6E}"/>
              </a:ext>
            </a:extLst>
          </p:cNvPr>
          <p:cNvSpPr/>
          <p:nvPr/>
        </p:nvSpPr>
        <p:spPr>
          <a:xfrm>
            <a:off x="5096700" y="1632230"/>
            <a:ext cx="1417039" cy="1347064"/>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AB0DC622-68E0-44C0-8B18-4986588CC877}"/>
              </a:ext>
            </a:extLst>
          </p:cNvPr>
          <p:cNvSpPr/>
          <p:nvPr/>
        </p:nvSpPr>
        <p:spPr>
          <a:xfrm>
            <a:off x="1600199" y="3177112"/>
            <a:ext cx="2743609" cy="2624973"/>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C04E245B-0E66-46D6-A6CC-7EFD30B3D3FD}"/>
              </a:ext>
            </a:extLst>
          </p:cNvPr>
          <p:cNvSpPr/>
          <p:nvPr/>
        </p:nvSpPr>
        <p:spPr>
          <a:xfrm>
            <a:off x="227085" y="3200050"/>
            <a:ext cx="1373115" cy="2602036"/>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9B2E3AC4-DCA3-4E2C-AADB-41C634BB7184}"/>
              </a:ext>
            </a:extLst>
          </p:cNvPr>
          <p:cNvSpPr/>
          <p:nvPr/>
        </p:nvSpPr>
        <p:spPr>
          <a:xfrm>
            <a:off x="2973314" y="1890811"/>
            <a:ext cx="1360671" cy="1286301"/>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D7F37503-F8E8-4F5C-B4A0-2C654ABD4A87}"/>
              </a:ext>
            </a:extLst>
          </p:cNvPr>
          <p:cNvSpPr/>
          <p:nvPr/>
        </p:nvSpPr>
        <p:spPr>
          <a:xfrm>
            <a:off x="231166" y="1856136"/>
            <a:ext cx="1349384" cy="1342399"/>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DCFD7245-F0F7-4268-88B5-701A924C623F}"/>
              </a:ext>
            </a:extLst>
          </p:cNvPr>
          <p:cNvSpPr/>
          <p:nvPr/>
        </p:nvSpPr>
        <p:spPr>
          <a:xfrm>
            <a:off x="1590375" y="1890809"/>
            <a:ext cx="1373115" cy="1286303"/>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fik 21">
            <a:extLst>
              <a:ext uri="{FF2B5EF4-FFF2-40B4-BE49-F238E27FC236}">
                <a16:creationId xmlns:a16="http://schemas.microsoft.com/office/drawing/2014/main" id="{67DCB75C-6FEE-4EDF-BADA-7C6DCC9F12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6100" y="1892326"/>
            <a:ext cx="4028838" cy="3909759"/>
          </a:xfrm>
          <a:prstGeom prst="rect">
            <a:avLst/>
          </a:prstGeom>
        </p:spPr>
      </p:pic>
      <p:sp>
        <p:nvSpPr>
          <p:cNvPr id="23" name="Rechteck 22">
            <a:extLst>
              <a:ext uri="{FF2B5EF4-FFF2-40B4-BE49-F238E27FC236}">
                <a16:creationId xmlns:a16="http://schemas.microsoft.com/office/drawing/2014/main" id="{FB3C3AD1-D5CC-453C-9C7C-8DD14C4962F2}"/>
              </a:ext>
            </a:extLst>
          </p:cNvPr>
          <p:cNvSpPr/>
          <p:nvPr/>
        </p:nvSpPr>
        <p:spPr>
          <a:xfrm>
            <a:off x="8527807" y="2479234"/>
            <a:ext cx="3417131" cy="342252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CF66B1DC-E322-4736-9225-0DFFF3FA816D}"/>
              </a:ext>
            </a:extLst>
          </p:cNvPr>
          <p:cNvSpPr/>
          <p:nvPr/>
        </p:nvSpPr>
        <p:spPr>
          <a:xfrm>
            <a:off x="7913481" y="2486353"/>
            <a:ext cx="614326" cy="332285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9BA23951-2BAE-4B07-A769-A35BCAA78D60}"/>
              </a:ext>
            </a:extLst>
          </p:cNvPr>
          <p:cNvSpPr/>
          <p:nvPr/>
        </p:nvSpPr>
        <p:spPr>
          <a:xfrm>
            <a:off x="10221686" y="1856137"/>
            <a:ext cx="1723252" cy="62309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D71B79AC-2DC1-487F-BAE7-8FA938CDD3DC}"/>
              </a:ext>
            </a:extLst>
          </p:cNvPr>
          <p:cNvSpPr/>
          <p:nvPr/>
        </p:nvSpPr>
        <p:spPr>
          <a:xfrm>
            <a:off x="7913480" y="1863254"/>
            <a:ext cx="1693880" cy="62309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79B5CB43-8E45-4A54-A589-0A431B988DA2}"/>
              </a:ext>
            </a:extLst>
          </p:cNvPr>
          <p:cNvSpPr/>
          <p:nvPr/>
        </p:nvSpPr>
        <p:spPr>
          <a:xfrm>
            <a:off x="9620392" y="1885206"/>
            <a:ext cx="588262" cy="594028"/>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a:extLst>
              <a:ext uri="{FF2B5EF4-FFF2-40B4-BE49-F238E27FC236}">
                <a16:creationId xmlns:a16="http://schemas.microsoft.com/office/drawing/2014/main" id="{474E35F6-7704-4D52-B968-88786DE0057B}"/>
              </a:ext>
            </a:extLst>
          </p:cNvPr>
          <p:cNvSpPr/>
          <p:nvPr/>
        </p:nvSpPr>
        <p:spPr>
          <a:xfrm>
            <a:off x="8311103" y="5995048"/>
            <a:ext cx="3238831" cy="307777"/>
          </a:xfrm>
          <a:prstGeom prst="rect">
            <a:avLst/>
          </a:prstGeom>
        </p:spPr>
        <p:txBody>
          <a:bodyPr wrap="square">
            <a:spAutoFit/>
          </a:bodyPr>
          <a:lstStyle/>
          <a:p>
            <a:r>
              <a:rPr lang="de-DE" sz="1400" dirty="0">
                <a:solidFill>
                  <a:schemeClr val="tx1">
                    <a:lumMod val="50000"/>
                    <a:lumOff val="50000"/>
                  </a:schemeClr>
                </a:solidFill>
              </a:rPr>
              <a:t>Figure 15 | </a:t>
            </a:r>
            <a:r>
              <a:rPr lang="de-DE" sz="1400" dirty="0" err="1">
                <a:solidFill>
                  <a:schemeClr val="tx1">
                    <a:lumMod val="50000"/>
                    <a:lumOff val="50000"/>
                  </a:schemeClr>
                </a:solidFill>
              </a:rPr>
              <a:t>Filtering</a:t>
            </a:r>
            <a:r>
              <a:rPr lang="de-DE" sz="1400" dirty="0">
                <a:solidFill>
                  <a:schemeClr val="tx1">
                    <a:lumMod val="50000"/>
                    <a:lumOff val="50000"/>
                  </a:schemeClr>
                </a:solidFill>
              </a:rPr>
              <a:t> Output </a:t>
            </a:r>
            <a:r>
              <a:rPr lang="en-US" sz="1400" dirty="0">
                <a:solidFill>
                  <a:schemeClr val="tx1">
                    <a:lumMod val="50000"/>
                    <a:lumOff val="50000"/>
                  </a:schemeClr>
                </a:solidFill>
              </a:rPr>
              <a:t>(Rohrer, 2016)</a:t>
            </a:r>
          </a:p>
        </p:txBody>
      </p:sp>
      <p:sp>
        <p:nvSpPr>
          <p:cNvPr id="33" name="Rechteck 32">
            <a:extLst>
              <a:ext uri="{FF2B5EF4-FFF2-40B4-BE49-F238E27FC236}">
                <a16:creationId xmlns:a16="http://schemas.microsoft.com/office/drawing/2014/main" id="{27D11F6F-517D-4FF1-83BE-84C1A4C8D807}"/>
              </a:ext>
            </a:extLst>
          </p:cNvPr>
          <p:cNvSpPr/>
          <p:nvPr/>
        </p:nvSpPr>
        <p:spPr>
          <a:xfrm>
            <a:off x="633948" y="5995047"/>
            <a:ext cx="3238831" cy="307777"/>
          </a:xfrm>
          <a:prstGeom prst="rect">
            <a:avLst/>
          </a:prstGeom>
        </p:spPr>
        <p:txBody>
          <a:bodyPr wrap="square">
            <a:spAutoFit/>
          </a:bodyPr>
          <a:lstStyle/>
          <a:p>
            <a:r>
              <a:rPr lang="de-DE" sz="1400" dirty="0">
                <a:solidFill>
                  <a:schemeClr val="tx1">
                    <a:lumMod val="50000"/>
                    <a:lumOff val="50000"/>
                  </a:schemeClr>
                </a:solidFill>
              </a:rPr>
              <a:t>Figure 14 | Input </a:t>
            </a:r>
            <a:r>
              <a:rPr lang="de-DE" sz="1400" dirty="0" err="1">
                <a:solidFill>
                  <a:schemeClr val="tx1">
                    <a:lumMod val="50000"/>
                    <a:lumOff val="50000"/>
                  </a:schemeClr>
                </a:solidFill>
              </a:rPr>
              <a:t>Example</a:t>
            </a:r>
            <a:r>
              <a:rPr lang="de-DE" sz="1400" dirty="0">
                <a:solidFill>
                  <a:schemeClr val="tx1">
                    <a:lumMod val="50000"/>
                    <a:lumOff val="50000"/>
                  </a:schemeClr>
                </a:solidFill>
              </a:rPr>
              <a:t> </a:t>
            </a:r>
            <a:r>
              <a:rPr lang="en-US" sz="1400" dirty="0">
                <a:solidFill>
                  <a:schemeClr val="tx1">
                    <a:lumMod val="50000"/>
                    <a:lumOff val="50000"/>
                  </a:schemeClr>
                </a:solidFill>
              </a:rPr>
              <a:t>(Rohrer, 2016)</a:t>
            </a:r>
          </a:p>
        </p:txBody>
      </p:sp>
      <mc:AlternateContent xmlns:mc="http://schemas.openxmlformats.org/markup-compatibility/2006" xmlns:a14="http://schemas.microsoft.com/office/drawing/2010/main">
        <mc:Choice Requires="a14">
          <p:sp>
            <p:nvSpPr>
              <p:cNvPr id="30" name="Textfeld 29">
                <a:extLst>
                  <a:ext uri="{FF2B5EF4-FFF2-40B4-BE49-F238E27FC236}">
                    <a16:creationId xmlns:a16="http://schemas.microsoft.com/office/drawing/2014/main" id="{A4AE11CC-6121-426F-A5CD-85B7C288E6BC}"/>
                  </a:ext>
                </a:extLst>
              </p:cNvPr>
              <p:cNvSpPr txBox="1"/>
              <p:nvPr/>
            </p:nvSpPr>
            <p:spPr>
              <a:xfrm>
                <a:off x="4478078" y="3098750"/>
                <a:ext cx="3250637" cy="33680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b="1" dirty="0" err="1"/>
                  <a:t>convolution</a:t>
                </a:r>
                <a:r>
                  <a:rPr lang="de-DE" b="1" dirty="0"/>
                  <a:t> </a:t>
                </a:r>
                <a:r>
                  <a:rPr lang="de-DE" b="1" dirty="0" err="1"/>
                  <a:t>operation</a:t>
                </a:r>
                <a:r>
                  <a:rPr lang="de-DE" dirty="0"/>
                  <a:t>:</a:t>
                </a:r>
                <a:br>
                  <a:rPr lang="de-DE" dirty="0"/>
                </a:br>
                <a14:m>
                  <m:oMath xmlns:m="http://schemas.openxmlformats.org/officeDocument/2006/math">
                    <m:r>
                      <m:rPr>
                        <m:sty m:val="p"/>
                      </m:rPr>
                      <a:rPr lang="de-DE" b="0" i="0" smtClean="0">
                        <a:latin typeface="Cambria Math" panose="02040503050406030204" pitchFamily="18" charset="0"/>
                      </a:rPr>
                      <m:t>y</m:t>
                    </m:r>
                    <m:r>
                      <a:rPr lang="de-DE" b="0" i="1" smtClean="0">
                        <a:latin typeface="Cambria Math" panose="02040503050406030204" pitchFamily="18" charset="0"/>
                      </a:rPr>
                      <m:t>=</m:t>
                    </m:r>
                    <m:f>
                      <m:fPr>
                        <m:ctrlPr>
                          <a:rPr lang="de-DE" b="0" i="1" smtClean="0">
                            <a:latin typeface="Cambria Math" panose="02040503050406030204" pitchFamily="18" charset="0"/>
                          </a:rPr>
                        </m:ctrlPr>
                      </m:fPr>
                      <m:num>
                        <m:nary>
                          <m:naryPr>
                            <m:chr m:val="∑"/>
                            <m:limLoc m:val="subSup"/>
                            <m:supHide m:val="on"/>
                            <m:ctrlPr>
                              <a:rPr lang="de-DE" b="0" i="1" smtClean="0">
                                <a:latin typeface="Cambria Math" panose="02040503050406030204" pitchFamily="18" charset="0"/>
                              </a:rPr>
                            </m:ctrlPr>
                          </m:naryPr>
                          <m:sub>
                            <m:r>
                              <m:rPr>
                                <m:brk m:alnAt="9"/>
                              </m:rPr>
                              <a:rPr lang="de-DE" b="0" i="1" smtClean="0">
                                <a:latin typeface="Cambria Math" panose="02040503050406030204" pitchFamily="18" charset="0"/>
                              </a:rPr>
                              <m:t>𝑖</m:t>
                            </m:r>
                            <m:r>
                              <a:rPr lang="de-DE" b="0" i="1" smtClean="0">
                                <a:latin typeface="Cambria Math" panose="02040503050406030204" pitchFamily="18" charset="0"/>
                              </a:rPr>
                              <m:t>𝑗</m:t>
                            </m:r>
                          </m:sub>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𝐴</m:t>
                                </m:r>
                              </m:e>
                              <m:sub>
                                <m:r>
                                  <a:rPr lang="de-DE" b="0" i="1" smtClean="0">
                                    <a:latin typeface="Cambria Math" panose="02040503050406030204" pitchFamily="18" charset="0"/>
                                  </a:rPr>
                                  <m:t>𝑖𝑗</m:t>
                                </m:r>
                              </m:sub>
                            </m:sSub>
                          </m:e>
                        </m:nary>
                      </m:num>
                      <m:den>
                        <m:r>
                          <a:rPr lang="de-DE" b="0" i="1" smtClean="0">
                            <a:latin typeface="Cambria Math" panose="02040503050406030204" pitchFamily="18" charset="0"/>
                          </a:rPr>
                          <m:t>𝑁</m:t>
                        </m:r>
                      </m:den>
                    </m:f>
                  </m:oMath>
                </a14:m>
                <a:br>
                  <a:rPr lang="de-DE" dirty="0"/>
                </a:br>
                <a:r>
                  <a:rPr lang="de-DE" b="1" dirty="0" err="1"/>
                  <a:t>input</a:t>
                </a:r>
                <a:r>
                  <a:rPr lang="de-DE" b="1" dirty="0"/>
                  <a:t> </a:t>
                </a:r>
                <a:r>
                  <a:rPr lang="de-DE" b="1" dirty="0" err="1"/>
                  <a:t>matrix</a:t>
                </a:r>
                <a:r>
                  <a:rPr lang="de-DE" b="1" dirty="0"/>
                  <a:t> </a:t>
                </a:r>
                <a14:m>
                  <m:oMath xmlns:m="http://schemas.openxmlformats.org/officeDocument/2006/math">
                    <m:r>
                      <a:rPr lang="de-DE" b="0" i="1" smtClean="0">
                        <a:latin typeface="Cambria Math" panose="02040503050406030204" pitchFamily="18" charset="0"/>
                      </a:rPr>
                      <m:t>𝑋</m:t>
                    </m:r>
                  </m:oMath>
                </a14:m>
                <a:br>
                  <a:rPr lang="de-DE" dirty="0"/>
                </a:br>
                <a:r>
                  <a:rPr lang="de-DE" b="1" dirty="0" err="1"/>
                  <a:t>kernel</a:t>
                </a:r>
                <a:r>
                  <a:rPr lang="de-DE" dirty="0"/>
                  <a:t> </a:t>
                </a:r>
                <a14:m>
                  <m:oMath xmlns:m="http://schemas.openxmlformats.org/officeDocument/2006/math">
                    <m:r>
                      <a:rPr lang="de-DE" b="0" i="1" smtClean="0">
                        <a:latin typeface="Cambria Math" panose="02040503050406030204" pitchFamily="18" charset="0"/>
                      </a:rPr>
                      <m:t>𝐾</m:t>
                    </m:r>
                  </m:oMath>
                </a14:m>
                <a:br>
                  <a:rPr lang="de-DE" dirty="0"/>
                </a:b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𝑋</m:t>
                        </m:r>
                      </m:e>
                      <m:sup>
                        <m:r>
                          <a:rPr lang="de-DE" i="1">
                            <a:latin typeface="Cambria Math" panose="02040503050406030204" pitchFamily="18" charset="0"/>
                          </a:rPr>
                          <m:t>𝑇</m:t>
                        </m:r>
                      </m:sup>
                    </m:sSup>
                    <m:r>
                      <a:rPr lang="de-DE" i="1">
                        <a:latin typeface="Cambria Math" panose="02040503050406030204" pitchFamily="18" charset="0"/>
                      </a:rPr>
                      <m:t>⋅</m:t>
                    </m:r>
                    <m:r>
                      <a:rPr lang="de-DE" i="1">
                        <a:latin typeface="Cambria Math" panose="02040503050406030204" pitchFamily="18" charset="0"/>
                      </a:rPr>
                      <m:t>𝐾</m:t>
                    </m:r>
                  </m:oMath>
                </a14:m>
                <a:r>
                  <a:rPr lang="de-DE" dirty="0"/>
                  <a:t> </a:t>
                </a:r>
                <a:br>
                  <a:rPr lang="de-DE" dirty="0"/>
                </a:br>
                <a14:m>
                  <m:oMath xmlns:m="http://schemas.openxmlformats.org/officeDocument/2006/math">
                    <m:r>
                      <m:rPr>
                        <m:nor/>
                      </m:rPr>
                      <a:rPr lang="de-DE" b="1" dirty="0">
                        <a:latin typeface="Cambria Math" panose="02040503050406030204" pitchFamily="18" charset="0"/>
                      </a:rPr>
                      <m:t>n</m:t>
                    </m:r>
                    <m:r>
                      <m:rPr>
                        <m:nor/>
                      </m:rPr>
                      <a:rPr lang="de-DE" b="1" dirty="0"/>
                      <m:t>umber</m:t>
                    </m:r>
                    <m:r>
                      <m:rPr>
                        <m:nor/>
                      </m:rPr>
                      <a:rPr lang="de-DE" b="1" dirty="0"/>
                      <m:t> </m:t>
                    </m:r>
                    <m:r>
                      <m:rPr>
                        <m:nor/>
                      </m:rPr>
                      <a:rPr lang="de-DE" b="1" dirty="0"/>
                      <m:t>of</m:t>
                    </m:r>
                    <m:r>
                      <m:rPr>
                        <m:nor/>
                      </m:rPr>
                      <a:rPr lang="de-DE" b="1" dirty="0"/>
                      <m:t> </m:t>
                    </m:r>
                    <m:r>
                      <m:rPr>
                        <m:nor/>
                      </m:rPr>
                      <a:rPr lang="de-DE" b="1" dirty="0"/>
                      <m:t>elements</m:t>
                    </m:r>
                    <m:r>
                      <m:rPr>
                        <m:nor/>
                      </m:rPr>
                      <a:rPr lang="de-DE" b="1" dirty="0"/>
                      <m:t> </m:t>
                    </m:r>
                    <m:r>
                      <m:rPr>
                        <m:nor/>
                      </m:rPr>
                      <a:rPr lang="de-DE" b="1" dirty="0"/>
                      <m:t>in</m:t>
                    </m:r>
                    <m:r>
                      <a:rPr lang="de-DE" b="0" i="1" dirty="0" smtClean="0">
                        <a:latin typeface="Cambria Math" panose="02040503050406030204" pitchFamily="18" charset="0"/>
                      </a:rPr>
                      <m:t> </m:t>
                    </m:r>
                    <m:r>
                      <a:rPr lang="de-DE" b="1" i="1">
                        <a:latin typeface="Cambria Math" panose="02040503050406030204" pitchFamily="18" charset="0"/>
                      </a:rPr>
                      <m:t>𝑿</m:t>
                    </m:r>
                    <m:r>
                      <a:rPr lang="de-DE" b="0" i="1" smtClean="0">
                        <a:latin typeface="Cambria Math" panose="02040503050406030204" pitchFamily="18" charset="0"/>
                      </a:rPr>
                      <m:t> </m:t>
                    </m:r>
                    <m:r>
                      <a:rPr lang="de-DE" i="1" dirty="0">
                        <a:latin typeface="Cambria Math" panose="02040503050406030204" pitchFamily="18" charset="0"/>
                      </a:rPr>
                      <m:t>𝑁</m:t>
                    </m:r>
                  </m:oMath>
                </a14:m>
                <a:br>
                  <a:rPr lang="de-DE" dirty="0"/>
                </a:br>
                <a:r>
                  <a:rPr lang="de-DE" b="1" dirty="0" err="1"/>
                  <a:t>output</a:t>
                </a:r>
                <a:r>
                  <a:rPr lang="de-DE" b="1" dirty="0"/>
                  <a:t> </a:t>
                </a:r>
                <a14:m>
                  <m:oMath xmlns:m="http://schemas.openxmlformats.org/officeDocument/2006/math">
                    <m:r>
                      <a:rPr lang="de-DE" b="0" i="1" smtClean="0">
                        <a:latin typeface="Cambria Math" panose="02040503050406030204" pitchFamily="18" charset="0"/>
                      </a:rPr>
                      <m:t>𝑦</m:t>
                    </m:r>
                  </m:oMath>
                </a14:m>
                <a:endParaRPr lang="de-DE" dirty="0"/>
              </a:p>
            </p:txBody>
          </p:sp>
        </mc:Choice>
        <mc:Fallback xmlns="">
          <p:sp>
            <p:nvSpPr>
              <p:cNvPr id="30" name="Textfeld 29">
                <a:extLst>
                  <a:ext uri="{FF2B5EF4-FFF2-40B4-BE49-F238E27FC236}">
                    <a16:creationId xmlns:a16="http://schemas.microsoft.com/office/drawing/2014/main" id="{A4AE11CC-6121-426F-A5CD-85B7C288E6BC}"/>
                  </a:ext>
                </a:extLst>
              </p:cNvPr>
              <p:cNvSpPr txBox="1">
                <a:spLocks noRot="1" noChangeAspect="1" noMove="1" noResize="1" noEditPoints="1" noAdjustHandles="1" noChangeArrowheads="1" noChangeShapeType="1" noTextEdit="1"/>
              </p:cNvSpPr>
              <p:nvPr/>
            </p:nvSpPr>
            <p:spPr>
              <a:xfrm>
                <a:off x="4478078" y="3098750"/>
                <a:ext cx="3250637" cy="3368038"/>
              </a:xfrm>
              <a:prstGeom prst="rect">
                <a:avLst/>
              </a:prstGeom>
              <a:blipFill>
                <a:blip r:embed="rId10"/>
                <a:stretch>
                  <a:fillRect l="-1313" b="-1808"/>
                </a:stretch>
              </a:blipFill>
            </p:spPr>
            <p:txBody>
              <a:bodyPr/>
              <a:lstStyle/>
              <a:p>
                <a:r>
                  <a:rPr lang="de-DE">
                    <a:noFill/>
                  </a:rPr>
                  <a:t> </a:t>
                </a:r>
              </a:p>
            </p:txBody>
          </p:sp>
        </mc:Fallback>
      </mc:AlternateContent>
      <p:sp>
        <p:nvSpPr>
          <p:cNvPr id="35" name="Rechteck 34">
            <a:extLst>
              <a:ext uri="{FF2B5EF4-FFF2-40B4-BE49-F238E27FC236}">
                <a16:creationId xmlns:a16="http://schemas.microsoft.com/office/drawing/2014/main" id="{18407402-B993-4826-AD9B-570A2D1003BE}"/>
              </a:ext>
            </a:extLst>
          </p:cNvPr>
          <p:cNvSpPr/>
          <p:nvPr/>
        </p:nvSpPr>
        <p:spPr>
          <a:xfrm>
            <a:off x="5317776" y="3665876"/>
            <a:ext cx="1411550" cy="722905"/>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extfeld 30">
            <a:extLst>
              <a:ext uri="{FF2B5EF4-FFF2-40B4-BE49-F238E27FC236}">
                <a16:creationId xmlns:a16="http://schemas.microsoft.com/office/drawing/2014/main" id="{00BBE05D-73E4-4E84-BE70-83ECD9A133A6}"/>
              </a:ext>
            </a:extLst>
          </p:cNvPr>
          <p:cNvSpPr txBox="1"/>
          <p:nvPr/>
        </p:nvSpPr>
        <p:spPr>
          <a:xfrm>
            <a:off x="4223860" y="935106"/>
            <a:ext cx="4574520" cy="400110"/>
          </a:xfrm>
          <a:prstGeom prst="rect">
            <a:avLst/>
          </a:prstGeom>
          <a:noFill/>
        </p:spPr>
        <p:txBody>
          <a:bodyPr wrap="square" rtlCol="0">
            <a:spAutoFit/>
          </a:bodyPr>
          <a:lstStyle/>
          <a:p>
            <a:r>
              <a:rPr lang="de-DE" sz="2000" b="1" dirty="0" err="1"/>
              <a:t>Convolutional</a:t>
            </a:r>
            <a:r>
              <a:rPr lang="de-DE" sz="2000" b="1" dirty="0"/>
              <a:t> </a:t>
            </a:r>
            <a:r>
              <a:rPr lang="de-DE" sz="2000" b="1" dirty="0" err="1"/>
              <a:t>Neural</a:t>
            </a:r>
            <a:r>
              <a:rPr lang="de-DE" sz="2000" b="1" dirty="0"/>
              <a:t> Network – </a:t>
            </a:r>
            <a:r>
              <a:rPr lang="de-DE" sz="2000" b="1" dirty="0" err="1"/>
              <a:t>Filtering</a:t>
            </a:r>
            <a:r>
              <a:rPr lang="de-DE" sz="2000" b="1" dirty="0"/>
              <a:t>  </a:t>
            </a:r>
          </a:p>
        </p:txBody>
      </p:sp>
    </p:spTree>
    <p:extLst>
      <p:ext uri="{BB962C8B-B14F-4D97-AF65-F5344CB8AC3E}">
        <p14:creationId xmlns:p14="http://schemas.microsoft.com/office/powerpoint/2010/main" val="1993941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8880"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Models</a:t>
            </a:r>
          </a:p>
        </p:txBody>
      </p:sp>
      <p:pic>
        <p:nvPicPr>
          <p:cNvPr id="4" name="Grafik 3">
            <a:extLst>
              <a:ext uri="{FF2B5EF4-FFF2-40B4-BE49-F238E27FC236}">
                <a16:creationId xmlns:a16="http://schemas.microsoft.com/office/drawing/2014/main" id="{5E314B4E-38F0-4787-903F-97E46CDCA1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704" y="1892326"/>
            <a:ext cx="4047320" cy="3911275"/>
          </a:xfrm>
          <a:prstGeom prst="rect">
            <a:avLst/>
          </a:prstGeom>
        </p:spPr>
      </p:pic>
      <p:pic>
        <p:nvPicPr>
          <p:cNvPr id="6" name="Grafik 5">
            <a:extLst>
              <a:ext uri="{FF2B5EF4-FFF2-40B4-BE49-F238E27FC236}">
                <a16:creationId xmlns:a16="http://schemas.microsoft.com/office/drawing/2014/main" id="{7BE5AC7C-9A8C-4905-91D3-252D9C18E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2246" y="1635452"/>
            <a:ext cx="1398874" cy="1347064"/>
          </a:xfrm>
          <a:prstGeom prst="rect">
            <a:avLst/>
          </a:prstGeom>
        </p:spPr>
      </p:pic>
      <p:sp>
        <p:nvSpPr>
          <p:cNvPr id="20" name="Rechteck 19">
            <a:extLst>
              <a:ext uri="{FF2B5EF4-FFF2-40B4-BE49-F238E27FC236}">
                <a16:creationId xmlns:a16="http://schemas.microsoft.com/office/drawing/2014/main" id="{CF57E8E1-4E18-47FC-BF50-3F4E656ADF6E}"/>
              </a:ext>
            </a:extLst>
          </p:cNvPr>
          <p:cNvSpPr/>
          <p:nvPr/>
        </p:nvSpPr>
        <p:spPr>
          <a:xfrm>
            <a:off x="5096700" y="1632230"/>
            <a:ext cx="1417039" cy="1347064"/>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AB0DC622-68E0-44C0-8B18-4986588CC877}"/>
              </a:ext>
            </a:extLst>
          </p:cNvPr>
          <p:cNvSpPr/>
          <p:nvPr/>
        </p:nvSpPr>
        <p:spPr>
          <a:xfrm>
            <a:off x="1600200" y="3177112"/>
            <a:ext cx="2676824" cy="2624973"/>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C04E245B-0E66-46D6-A6CC-7EFD30B3D3FD}"/>
              </a:ext>
            </a:extLst>
          </p:cNvPr>
          <p:cNvSpPr/>
          <p:nvPr/>
        </p:nvSpPr>
        <p:spPr>
          <a:xfrm>
            <a:off x="227085" y="3200050"/>
            <a:ext cx="1373115" cy="2602036"/>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9B2E3AC4-DCA3-4E2C-AADB-41C634BB7184}"/>
              </a:ext>
            </a:extLst>
          </p:cNvPr>
          <p:cNvSpPr/>
          <p:nvPr/>
        </p:nvSpPr>
        <p:spPr>
          <a:xfrm>
            <a:off x="3396343" y="1890811"/>
            <a:ext cx="890506" cy="1286301"/>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D7F37503-F8E8-4F5C-B4A0-2C654ABD4A87}"/>
              </a:ext>
            </a:extLst>
          </p:cNvPr>
          <p:cNvSpPr/>
          <p:nvPr/>
        </p:nvSpPr>
        <p:spPr>
          <a:xfrm>
            <a:off x="231166" y="1856136"/>
            <a:ext cx="1774464" cy="1342399"/>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DCFD7245-F0F7-4268-88B5-701A924C623F}"/>
              </a:ext>
            </a:extLst>
          </p:cNvPr>
          <p:cNvSpPr/>
          <p:nvPr/>
        </p:nvSpPr>
        <p:spPr>
          <a:xfrm>
            <a:off x="2015455" y="1890809"/>
            <a:ext cx="1373115" cy="1286303"/>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fik 21">
            <a:extLst>
              <a:ext uri="{FF2B5EF4-FFF2-40B4-BE49-F238E27FC236}">
                <a16:creationId xmlns:a16="http://schemas.microsoft.com/office/drawing/2014/main" id="{FA1AE509-8AAE-4D30-A614-9C6838AB2D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6100" y="1892326"/>
            <a:ext cx="4028838" cy="3909759"/>
          </a:xfrm>
          <a:prstGeom prst="rect">
            <a:avLst/>
          </a:prstGeom>
        </p:spPr>
      </p:pic>
      <p:sp>
        <p:nvSpPr>
          <p:cNvPr id="23" name="Rechteck 22">
            <a:extLst>
              <a:ext uri="{FF2B5EF4-FFF2-40B4-BE49-F238E27FC236}">
                <a16:creationId xmlns:a16="http://schemas.microsoft.com/office/drawing/2014/main" id="{0ECA8F49-AA4A-4A4B-AB5B-929AEE72B30B}"/>
              </a:ext>
            </a:extLst>
          </p:cNvPr>
          <p:cNvSpPr/>
          <p:nvPr/>
        </p:nvSpPr>
        <p:spPr>
          <a:xfrm>
            <a:off x="8527807" y="2479234"/>
            <a:ext cx="3417131" cy="342252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BDD62DA9-F0C0-4A1E-BCA3-AF57E0127108}"/>
              </a:ext>
            </a:extLst>
          </p:cNvPr>
          <p:cNvSpPr/>
          <p:nvPr/>
        </p:nvSpPr>
        <p:spPr>
          <a:xfrm>
            <a:off x="7913481" y="2486353"/>
            <a:ext cx="614326" cy="332285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7AB3CC20-6063-4FB7-87DC-942B949A2029}"/>
              </a:ext>
            </a:extLst>
          </p:cNvPr>
          <p:cNvSpPr/>
          <p:nvPr/>
        </p:nvSpPr>
        <p:spPr>
          <a:xfrm>
            <a:off x="10761902" y="1856137"/>
            <a:ext cx="1183035" cy="62309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DE4FE9C4-B559-497B-8289-F2D2CAA6092F}"/>
              </a:ext>
            </a:extLst>
          </p:cNvPr>
          <p:cNvSpPr/>
          <p:nvPr/>
        </p:nvSpPr>
        <p:spPr>
          <a:xfrm>
            <a:off x="7913480" y="1863254"/>
            <a:ext cx="2271788" cy="62309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518853CA-473F-4787-9B8E-59D949CF563C}"/>
              </a:ext>
            </a:extLst>
          </p:cNvPr>
          <p:cNvSpPr/>
          <p:nvPr/>
        </p:nvSpPr>
        <p:spPr>
          <a:xfrm>
            <a:off x="10187887" y="1885206"/>
            <a:ext cx="588262" cy="594028"/>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a:extLst>
              <a:ext uri="{FF2B5EF4-FFF2-40B4-BE49-F238E27FC236}">
                <a16:creationId xmlns:a16="http://schemas.microsoft.com/office/drawing/2014/main" id="{C4265771-EBC3-4501-9A7E-39CFF1191186}"/>
              </a:ext>
            </a:extLst>
          </p:cNvPr>
          <p:cNvSpPr/>
          <p:nvPr/>
        </p:nvSpPr>
        <p:spPr>
          <a:xfrm>
            <a:off x="8311103" y="5995048"/>
            <a:ext cx="3238831" cy="307777"/>
          </a:xfrm>
          <a:prstGeom prst="rect">
            <a:avLst/>
          </a:prstGeom>
        </p:spPr>
        <p:txBody>
          <a:bodyPr wrap="square">
            <a:spAutoFit/>
          </a:bodyPr>
          <a:lstStyle/>
          <a:p>
            <a:r>
              <a:rPr lang="de-DE" sz="1400" dirty="0">
                <a:solidFill>
                  <a:schemeClr val="tx1">
                    <a:lumMod val="50000"/>
                    <a:lumOff val="50000"/>
                  </a:schemeClr>
                </a:solidFill>
              </a:rPr>
              <a:t>Figure 15 | </a:t>
            </a:r>
            <a:r>
              <a:rPr lang="de-DE" sz="1400" dirty="0" err="1">
                <a:solidFill>
                  <a:schemeClr val="tx1">
                    <a:lumMod val="50000"/>
                    <a:lumOff val="50000"/>
                  </a:schemeClr>
                </a:solidFill>
              </a:rPr>
              <a:t>Filtering</a:t>
            </a:r>
            <a:r>
              <a:rPr lang="de-DE" sz="1400" dirty="0">
                <a:solidFill>
                  <a:schemeClr val="tx1">
                    <a:lumMod val="50000"/>
                    <a:lumOff val="50000"/>
                  </a:schemeClr>
                </a:solidFill>
              </a:rPr>
              <a:t> Output </a:t>
            </a:r>
            <a:r>
              <a:rPr lang="en-US" sz="1400" dirty="0">
                <a:solidFill>
                  <a:schemeClr val="tx1">
                    <a:lumMod val="50000"/>
                    <a:lumOff val="50000"/>
                  </a:schemeClr>
                </a:solidFill>
              </a:rPr>
              <a:t>(Rohrer, 2016)</a:t>
            </a:r>
          </a:p>
        </p:txBody>
      </p:sp>
      <p:sp>
        <p:nvSpPr>
          <p:cNvPr id="33" name="Rechteck 32">
            <a:extLst>
              <a:ext uri="{FF2B5EF4-FFF2-40B4-BE49-F238E27FC236}">
                <a16:creationId xmlns:a16="http://schemas.microsoft.com/office/drawing/2014/main" id="{481E15BB-169F-4F79-B4BD-8788C9C3F751}"/>
              </a:ext>
            </a:extLst>
          </p:cNvPr>
          <p:cNvSpPr/>
          <p:nvPr/>
        </p:nvSpPr>
        <p:spPr>
          <a:xfrm>
            <a:off x="633948" y="5995047"/>
            <a:ext cx="3238831" cy="307777"/>
          </a:xfrm>
          <a:prstGeom prst="rect">
            <a:avLst/>
          </a:prstGeom>
        </p:spPr>
        <p:txBody>
          <a:bodyPr wrap="square">
            <a:spAutoFit/>
          </a:bodyPr>
          <a:lstStyle/>
          <a:p>
            <a:r>
              <a:rPr lang="de-DE" sz="1400" dirty="0">
                <a:solidFill>
                  <a:schemeClr val="tx1">
                    <a:lumMod val="50000"/>
                    <a:lumOff val="50000"/>
                  </a:schemeClr>
                </a:solidFill>
              </a:rPr>
              <a:t>Figure 14 | Input </a:t>
            </a:r>
            <a:r>
              <a:rPr lang="de-DE" sz="1400" dirty="0" err="1">
                <a:solidFill>
                  <a:schemeClr val="tx1">
                    <a:lumMod val="50000"/>
                    <a:lumOff val="50000"/>
                  </a:schemeClr>
                </a:solidFill>
              </a:rPr>
              <a:t>Example</a:t>
            </a:r>
            <a:r>
              <a:rPr lang="de-DE" sz="1400" dirty="0">
                <a:solidFill>
                  <a:schemeClr val="tx1">
                    <a:lumMod val="50000"/>
                    <a:lumOff val="50000"/>
                  </a:schemeClr>
                </a:solidFill>
              </a:rPr>
              <a:t> </a:t>
            </a:r>
            <a:r>
              <a:rPr lang="en-US" sz="1400" dirty="0">
                <a:solidFill>
                  <a:schemeClr val="tx1">
                    <a:lumMod val="50000"/>
                    <a:lumOff val="50000"/>
                  </a:schemeClr>
                </a:solidFill>
              </a:rPr>
              <a:t>(Rohrer, 2016)</a:t>
            </a:r>
          </a:p>
        </p:txBody>
      </p:sp>
      <mc:AlternateContent xmlns:mc="http://schemas.openxmlformats.org/markup-compatibility/2006" xmlns:a14="http://schemas.microsoft.com/office/drawing/2010/main">
        <mc:Choice Requires="a14">
          <p:sp>
            <p:nvSpPr>
              <p:cNvPr id="30" name="Textfeld 29">
                <a:extLst>
                  <a:ext uri="{FF2B5EF4-FFF2-40B4-BE49-F238E27FC236}">
                    <a16:creationId xmlns:a16="http://schemas.microsoft.com/office/drawing/2014/main" id="{F7D7E8FD-F464-4EE2-B535-F0E1FFBB4CE2}"/>
                  </a:ext>
                </a:extLst>
              </p:cNvPr>
              <p:cNvSpPr txBox="1"/>
              <p:nvPr/>
            </p:nvSpPr>
            <p:spPr>
              <a:xfrm>
                <a:off x="4478078" y="3098750"/>
                <a:ext cx="3250637" cy="33680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b="1" dirty="0" err="1"/>
                  <a:t>convolution</a:t>
                </a:r>
                <a:r>
                  <a:rPr lang="de-DE" b="1" dirty="0"/>
                  <a:t> </a:t>
                </a:r>
                <a:r>
                  <a:rPr lang="de-DE" b="1" dirty="0" err="1"/>
                  <a:t>operation</a:t>
                </a:r>
                <a:r>
                  <a:rPr lang="de-DE" dirty="0"/>
                  <a:t>:</a:t>
                </a:r>
                <a:br>
                  <a:rPr lang="de-DE" dirty="0"/>
                </a:br>
                <a14:m>
                  <m:oMath xmlns:m="http://schemas.openxmlformats.org/officeDocument/2006/math">
                    <m:r>
                      <m:rPr>
                        <m:sty m:val="p"/>
                      </m:rPr>
                      <a:rPr lang="de-DE" b="0" i="0" smtClean="0">
                        <a:latin typeface="Cambria Math" panose="02040503050406030204" pitchFamily="18" charset="0"/>
                      </a:rPr>
                      <m:t>y</m:t>
                    </m:r>
                    <m:r>
                      <a:rPr lang="de-DE" b="0" i="1" smtClean="0">
                        <a:latin typeface="Cambria Math" panose="02040503050406030204" pitchFamily="18" charset="0"/>
                      </a:rPr>
                      <m:t>=</m:t>
                    </m:r>
                    <m:f>
                      <m:fPr>
                        <m:ctrlPr>
                          <a:rPr lang="de-DE" b="0" i="1" smtClean="0">
                            <a:latin typeface="Cambria Math" panose="02040503050406030204" pitchFamily="18" charset="0"/>
                          </a:rPr>
                        </m:ctrlPr>
                      </m:fPr>
                      <m:num>
                        <m:nary>
                          <m:naryPr>
                            <m:chr m:val="∑"/>
                            <m:limLoc m:val="subSup"/>
                            <m:supHide m:val="on"/>
                            <m:ctrlPr>
                              <a:rPr lang="de-DE" b="0" i="1" smtClean="0">
                                <a:latin typeface="Cambria Math" panose="02040503050406030204" pitchFamily="18" charset="0"/>
                              </a:rPr>
                            </m:ctrlPr>
                          </m:naryPr>
                          <m:sub>
                            <m:r>
                              <m:rPr>
                                <m:brk m:alnAt="9"/>
                              </m:rPr>
                              <a:rPr lang="de-DE" b="0" i="1" smtClean="0">
                                <a:latin typeface="Cambria Math" panose="02040503050406030204" pitchFamily="18" charset="0"/>
                              </a:rPr>
                              <m:t>𝑖</m:t>
                            </m:r>
                            <m:r>
                              <a:rPr lang="de-DE" b="0" i="1" smtClean="0">
                                <a:latin typeface="Cambria Math" panose="02040503050406030204" pitchFamily="18" charset="0"/>
                              </a:rPr>
                              <m:t>𝑗</m:t>
                            </m:r>
                          </m:sub>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𝐴</m:t>
                                </m:r>
                              </m:e>
                              <m:sub>
                                <m:r>
                                  <a:rPr lang="de-DE" b="0" i="1" smtClean="0">
                                    <a:latin typeface="Cambria Math" panose="02040503050406030204" pitchFamily="18" charset="0"/>
                                  </a:rPr>
                                  <m:t>𝑖𝑗</m:t>
                                </m:r>
                              </m:sub>
                            </m:sSub>
                          </m:e>
                        </m:nary>
                      </m:num>
                      <m:den>
                        <m:r>
                          <a:rPr lang="de-DE" b="0" i="1" smtClean="0">
                            <a:latin typeface="Cambria Math" panose="02040503050406030204" pitchFamily="18" charset="0"/>
                          </a:rPr>
                          <m:t>𝑁</m:t>
                        </m:r>
                      </m:den>
                    </m:f>
                  </m:oMath>
                </a14:m>
                <a:br>
                  <a:rPr lang="de-DE" dirty="0"/>
                </a:br>
                <a:r>
                  <a:rPr lang="de-DE" b="1" dirty="0" err="1"/>
                  <a:t>input</a:t>
                </a:r>
                <a:r>
                  <a:rPr lang="de-DE" b="1" dirty="0"/>
                  <a:t> </a:t>
                </a:r>
                <a:r>
                  <a:rPr lang="de-DE" b="1" dirty="0" err="1"/>
                  <a:t>matrix</a:t>
                </a:r>
                <a:r>
                  <a:rPr lang="de-DE" b="1" dirty="0"/>
                  <a:t> </a:t>
                </a:r>
                <a14:m>
                  <m:oMath xmlns:m="http://schemas.openxmlformats.org/officeDocument/2006/math">
                    <m:r>
                      <a:rPr lang="de-DE" b="0" i="1" smtClean="0">
                        <a:latin typeface="Cambria Math" panose="02040503050406030204" pitchFamily="18" charset="0"/>
                      </a:rPr>
                      <m:t>𝑋</m:t>
                    </m:r>
                  </m:oMath>
                </a14:m>
                <a:br>
                  <a:rPr lang="de-DE" dirty="0"/>
                </a:br>
                <a:r>
                  <a:rPr lang="de-DE" b="1" dirty="0" err="1"/>
                  <a:t>kernel</a:t>
                </a:r>
                <a:r>
                  <a:rPr lang="de-DE" dirty="0"/>
                  <a:t> </a:t>
                </a:r>
                <a14:m>
                  <m:oMath xmlns:m="http://schemas.openxmlformats.org/officeDocument/2006/math">
                    <m:r>
                      <a:rPr lang="de-DE" b="0" i="1" smtClean="0">
                        <a:latin typeface="Cambria Math" panose="02040503050406030204" pitchFamily="18" charset="0"/>
                      </a:rPr>
                      <m:t>𝐾</m:t>
                    </m:r>
                  </m:oMath>
                </a14:m>
                <a:br>
                  <a:rPr lang="de-DE" dirty="0"/>
                </a:b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𝑋</m:t>
                        </m:r>
                      </m:e>
                      <m:sup>
                        <m:r>
                          <a:rPr lang="de-DE" i="1">
                            <a:latin typeface="Cambria Math" panose="02040503050406030204" pitchFamily="18" charset="0"/>
                          </a:rPr>
                          <m:t>𝑇</m:t>
                        </m:r>
                      </m:sup>
                    </m:sSup>
                    <m:r>
                      <a:rPr lang="de-DE" i="1">
                        <a:latin typeface="Cambria Math" panose="02040503050406030204" pitchFamily="18" charset="0"/>
                      </a:rPr>
                      <m:t>⋅</m:t>
                    </m:r>
                    <m:r>
                      <a:rPr lang="de-DE" i="1">
                        <a:latin typeface="Cambria Math" panose="02040503050406030204" pitchFamily="18" charset="0"/>
                      </a:rPr>
                      <m:t>𝐾</m:t>
                    </m:r>
                  </m:oMath>
                </a14:m>
                <a:r>
                  <a:rPr lang="de-DE" dirty="0"/>
                  <a:t> </a:t>
                </a:r>
                <a:br>
                  <a:rPr lang="de-DE" dirty="0"/>
                </a:br>
                <a14:m>
                  <m:oMath xmlns:m="http://schemas.openxmlformats.org/officeDocument/2006/math">
                    <m:r>
                      <m:rPr>
                        <m:nor/>
                      </m:rPr>
                      <a:rPr lang="de-DE" b="1" dirty="0">
                        <a:latin typeface="Cambria Math" panose="02040503050406030204" pitchFamily="18" charset="0"/>
                      </a:rPr>
                      <m:t>n</m:t>
                    </m:r>
                    <m:r>
                      <m:rPr>
                        <m:nor/>
                      </m:rPr>
                      <a:rPr lang="de-DE" b="1" dirty="0"/>
                      <m:t>umber</m:t>
                    </m:r>
                    <m:r>
                      <m:rPr>
                        <m:nor/>
                      </m:rPr>
                      <a:rPr lang="de-DE" b="1" dirty="0"/>
                      <m:t> </m:t>
                    </m:r>
                    <m:r>
                      <m:rPr>
                        <m:nor/>
                      </m:rPr>
                      <a:rPr lang="de-DE" b="1" dirty="0"/>
                      <m:t>of</m:t>
                    </m:r>
                    <m:r>
                      <m:rPr>
                        <m:nor/>
                      </m:rPr>
                      <a:rPr lang="de-DE" b="1" dirty="0"/>
                      <m:t> </m:t>
                    </m:r>
                    <m:r>
                      <m:rPr>
                        <m:nor/>
                      </m:rPr>
                      <a:rPr lang="de-DE" b="1" dirty="0"/>
                      <m:t>elements</m:t>
                    </m:r>
                    <m:r>
                      <m:rPr>
                        <m:nor/>
                      </m:rPr>
                      <a:rPr lang="de-DE" b="1" dirty="0"/>
                      <m:t> </m:t>
                    </m:r>
                    <m:r>
                      <m:rPr>
                        <m:nor/>
                      </m:rPr>
                      <a:rPr lang="de-DE" b="1" dirty="0"/>
                      <m:t>in</m:t>
                    </m:r>
                    <m:r>
                      <a:rPr lang="de-DE" b="0" i="1" dirty="0" smtClean="0">
                        <a:latin typeface="Cambria Math" panose="02040503050406030204" pitchFamily="18" charset="0"/>
                      </a:rPr>
                      <m:t> </m:t>
                    </m:r>
                    <m:r>
                      <a:rPr lang="de-DE" b="1" i="1">
                        <a:latin typeface="Cambria Math" panose="02040503050406030204" pitchFamily="18" charset="0"/>
                      </a:rPr>
                      <m:t>𝑿</m:t>
                    </m:r>
                    <m:r>
                      <a:rPr lang="de-DE" b="0" i="1" smtClean="0">
                        <a:latin typeface="Cambria Math" panose="02040503050406030204" pitchFamily="18" charset="0"/>
                      </a:rPr>
                      <m:t> </m:t>
                    </m:r>
                    <m:r>
                      <a:rPr lang="de-DE" i="1" dirty="0">
                        <a:latin typeface="Cambria Math" panose="02040503050406030204" pitchFamily="18" charset="0"/>
                      </a:rPr>
                      <m:t>𝑁</m:t>
                    </m:r>
                  </m:oMath>
                </a14:m>
                <a:br>
                  <a:rPr lang="de-DE" dirty="0"/>
                </a:br>
                <a:r>
                  <a:rPr lang="de-DE" b="1" dirty="0" err="1"/>
                  <a:t>output</a:t>
                </a:r>
                <a:r>
                  <a:rPr lang="de-DE" b="1" dirty="0"/>
                  <a:t> </a:t>
                </a:r>
                <a14:m>
                  <m:oMath xmlns:m="http://schemas.openxmlformats.org/officeDocument/2006/math">
                    <m:r>
                      <a:rPr lang="de-DE" b="0" i="1" smtClean="0">
                        <a:latin typeface="Cambria Math" panose="02040503050406030204" pitchFamily="18" charset="0"/>
                      </a:rPr>
                      <m:t>𝑦</m:t>
                    </m:r>
                  </m:oMath>
                </a14:m>
                <a:endParaRPr lang="de-DE" dirty="0"/>
              </a:p>
            </p:txBody>
          </p:sp>
        </mc:Choice>
        <mc:Fallback xmlns="">
          <p:sp>
            <p:nvSpPr>
              <p:cNvPr id="30" name="Textfeld 29">
                <a:extLst>
                  <a:ext uri="{FF2B5EF4-FFF2-40B4-BE49-F238E27FC236}">
                    <a16:creationId xmlns:a16="http://schemas.microsoft.com/office/drawing/2014/main" id="{F7D7E8FD-F464-4EE2-B535-F0E1FFBB4CE2}"/>
                  </a:ext>
                </a:extLst>
              </p:cNvPr>
              <p:cNvSpPr txBox="1">
                <a:spLocks noRot="1" noChangeAspect="1" noMove="1" noResize="1" noEditPoints="1" noAdjustHandles="1" noChangeArrowheads="1" noChangeShapeType="1" noTextEdit="1"/>
              </p:cNvSpPr>
              <p:nvPr/>
            </p:nvSpPr>
            <p:spPr>
              <a:xfrm>
                <a:off x="4478078" y="3098750"/>
                <a:ext cx="3250637" cy="3368038"/>
              </a:xfrm>
              <a:prstGeom prst="rect">
                <a:avLst/>
              </a:prstGeom>
              <a:blipFill>
                <a:blip r:embed="rId10"/>
                <a:stretch>
                  <a:fillRect l="-1313" b="-1808"/>
                </a:stretch>
              </a:blipFill>
            </p:spPr>
            <p:txBody>
              <a:bodyPr/>
              <a:lstStyle/>
              <a:p>
                <a:r>
                  <a:rPr lang="de-DE">
                    <a:noFill/>
                  </a:rPr>
                  <a:t> </a:t>
                </a:r>
              </a:p>
            </p:txBody>
          </p:sp>
        </mc:Fallback>
      </mc:AlternateContent>
      <p:sp>
        <p:nvSpPr>
          <p:cNvPr id="34" name="Rechteck 33">
            <a:extLst>
              <a:ext uri="{FF2B5EF4-FFF2-40B4-BE49-F238E27FC236}">
                <a16:creationId xmlns:a16="http://schemas.microsoft.com/office/drawing/2014/main" id="{723A3C56-46EB-4E40-9A03-A5ADCF07F73E}"/>
              </a:ext>
            </a:extLst>
          </p:cNvPr>
          <p:cNvSpPr/>
          <p:nvPr/>
        </p:nvSpPr>
        <p:spPr>
          <a:xfrm>
            <a:off x="5317776" y="3665876"/>
            <a:ext cx="1411550" cy="722905"/>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extfeld 30">
            <a:extLst>
              <a:ext uri="{FF2B5EF4-FFF2-40B4-BE49-F238E27FC236}">
                <a16:creationId xmlns:a16="http://schemas.microsoft.com/office/drawing/2014/main" id="{831DD0AD-EF44-4D50-833A-E7CD197353FF}"/>
              </a:ext>
            </a:extLst>
          </p:cNvPr>
          <p:cNvSpPr txBox="1"/>
          <p:nvPr/>
        </p:nvSpPr>
        <p:spPr>
          <a:xfrm>
            <a:off x="4223860" y="935106"/>
            <a:ext cx="4574520" cy="400110"/>
          </a:xfrm>
          <a:prstGeom prst="rect">
            <a:avLst/>
          </a:prstGeom>
          <a:noFill/>
        </p:spPr>
        <p:txBody>
          <a:bodyPr wrap="square" rtlCol="0">
            <a:spAutoFit/>
          </a:bodyPr>
          <a:lstStyle/>
          <a:p>
            <a:r>
              <a:rPr lang="de-DE" sz="2000" b="1" dirty="0" err="1"/>
              <a:t>Convolutional</a:t>
            </a:r>
            <a:r>
              <a:rPr lang="de-DE" sz="2000" b="1" dirty="0"/>
              <a:t> </a:t>
            </a:r>
            <a:r>
              <a:rPr lang="de-DE" sz="2000" b="1" dirty="0" err="1"/>
              <a:t>Neural</a:t>
            </a:r>
            <a:r>
              <a:rPr lang="de-DE" sz="2000" b="1" dirty="0"/>
              <a:t> Network – </a:t>
            </a:r>
            <a:r>
              <a:rPr lang="de-DE" sz="2000" b="1" dirty="0" err="1"/>
              <a:t>Filtering</a:t>
            </a:r>
            <a:r>
              <a:rPr lang="de-DE" sz="2000" b="1" dirty="0"/>
              <a:t>  </a:t>
            </a:r>
          </a:p>
        </p:txBody>
      </p:sp>
    </p:spTree>
    <p:extLst>
      <p:ext uri="{BB962C8B-B14F-4D97-AF65-F5344CB8AC3E}">
        <p14:creationId xmlns:p14="http://schemas.microsoft.com/office/powerpoint/2010/main" val="1138373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9905"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Models</a:t>
            </a:r>
          </a:p>
        </p:txBody>
      </p:sp>
      <p:pic>
        <p:nvPicPr>
          <p:cNvPr id="4" name="Grafik 3">
            <a:extLst>
              <a:ext uri="{FF2B5EF4-FFF2-40B4-BE49-F238E27FC236}">
                <a16:creationId xmlns:a16="http://schemas.microsoft.com/office/drawing/2014/main" id="{5E314B4E-38F0-4787-903F-97E46CDCA1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704" y="1892326"/>
            <a:ext cx="4047320" cy="3911275"/>
          </a:xfrm>
          <a:prstGeom prst="rect">
            <a:avLst/>
          </a:prstGeom>
        </p:spPr>
      </p:pic>
      <p:pic>
        <p:nvPicPr>
          <p:cNvPr id="6" name="Grafik 5">
            <a:extLst>
              <a:ext uri="{FF2B5EF4-FFF2-40B4-BE49-F238E27FC236}">
                <a16:creationId xmlns:a16="http://schemas.microsoft.com/office/drawing/2014/main" id="{7BE5AC7C-9A8C-4905-91D3-252D9C18E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2246" y="1635452"/>
            <a:ext cx="1398874" cy="1347064"/>
          </a:xfrm>
          <a:prstGeom prst="rect">
            <a:avLst/>
          </a:prstGeom>
        </p:spPr>
      </p:pic>
      <p:sp>
        <p:nvSpPr>
          <p:cNvPr id="20" name="Rechteck 19">
            <a:extLst>
              <a:ext uri="{FF2B5EF4-FFF2-40B4-BE49-F238E27FC236}">
                <a16:creationId xmlns:a16="http://schemas.microsoft.com/office/drawing/2014/main" id="{CF57E8E1-4E18-47FC-BF50-3F4E656ADF6E}"/>
              </a:ext>
            </a:extLst>
          </p:cNvPr>
          <p:cNvSpPr/>
          <p:nvPr/>
        </p:nvSpPr>
        <p:spPr>
          <a:xfrm>
            <a:off x="5096700" y="1632230"/>
            <a:ext cx="1417039" cy="1347064"/>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AB0DC622-68E0-44C0-8B18-4986588CC877}"/>
              </a:ext>
            </a:extLst>
          </p:cNvPr>
          <p:cNvSpPr/>
          <p:nvPr/>
        </p:nvSpPr>
        <p:spPr>
          <a:xfrm>
            <a:off x="1600200" y="3177112"/>
            <a:ext cx="2676824" cy="2624973"/>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C04E245B-0E66-46D6-A6CC-7EFD30B3D3FD}"/>
              </a:ext>
            </a:extLst>
          </p:cNvPr>
          <p:cNvSpPr/>
          <p:nvPr/>
        </p:nvSpPr>
        <p:spPr>
          <a:xfrm>
            <a:off x="227085" y="3200050"/>
            <a:ext cx="1373115" cy="2602036"/>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9B2E3AC4-DCA3-4E2C-AADB-41C634BB7184}"/>
              </a:ext>
            </a:extLst>
          </p:cNvPr>
          <p:cNvSpPr/>
          <p:nvPr/>
        </p:nvSpPr>
        <p:spPr>
          <a:xfrm>
            <a:off x="3842657" y="1890811"/>
            <a:ext cx="466436" cy="1286301"/>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D7F37503-F8E8-4F5C-B4A0-2C654ABD4A87}"/>
              </a:ext>
            </a:extLst>
          </p:cNvPr>
          <p:cNvSpPr/>
          <p:nvPr/>
        </p:nvSpPr>
        <p:spPr>
          <a:xfrm>
            <a:off x="231165" y="1856136"/>
            <a:ext cx="2198535" cy="1342399"/>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DCFD7245-F0F7-4268-88B5-701A924C623F}"/>
              </a:ext>
            </a:extLst>
          </p:cNvPr>
          <p:cNvSpPr/>
          <p:nvPr/>
        </p:nvSpPr>
        <p:spPr>
          <a:xfrm>
            <a:off x="2461769" y="1890809"/>
            <a:ext cx="1373115" cy="1286303"/>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fik 21">
            <a:extLst>
              <a:ext uri="{FF2B5EF4-FFF2-40B4-BE49-F238E27FC236}">
                <a16:creationId xmlns:a16="http://schemas.microsoft.com/office/drawing/2014/main" id="{3E21EED3-D2A0-430C-A38A-819970566C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6100" y="1892326"/>
            <a:ext cx="4028838" cy="3909759"/>
          </a:xfrm>
          <a:prstGeom prst="rect">
            <a:avLst/>
          </a:prstGeom>
        </p:spPr>
      </p:pic>
      <p:sp>
        <p:nvSpPr>
          <p:cNvPr id="23" name="Rechteck 22">
            <a:extLst>
              <a:ext uri="{FF2B5EF4-FFF2-40B4-BE49-F238E27FC236}">
                <a16:creationId xmlns:a16="http://schemas.microsoft.com/office/drawing/2014/main" id="{AA608536-BFC4-4857-B995-E1CEB194777A}"/>
              </a:ext>
            </a:extLst>
          </p:cNvPr>
          <p:cNvSpPr/>
          <p:nvPr/>
        </p:nvSpPr>
        <p:spPr>
          <a:xfrm>
            <a:off x="8527807" y="2479234"/>
            <a:ext cx="3417131" cy="3422526"/>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3A161CEF-C59C-42A7-9EF1-69591088A859}"/>
              </a:ext>
            </a:extLst>
          </p:cNvPr>
          <p:cNvSpPr/>
          <p:nvPr/>
        </p:nvSpPr>
        <p:spPr>
          <a:xfrm>
            <a:off x="7913481" y="2486353"/>
            <a:ext cx="614326" cy="332285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A12F4192-3C9D-4BDB-8584-676FDB2E3764}"/>
              </a:ext>
            </a:extLst>
          </p:cNvPr>
          <p:cNvSpPr/>
          <p:nvPr/>
        </p:nvSpPr>
        <p:spPr>
          <a:xfrm>
            <a:off x="11387856" y="1856137"/>
            <a:ext cx="557081" cy="62309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285A485C-7107-4507-A995-A1D7AEEF821F}"/>
              </a:ext>
            </a:extLst>
          </p:cNvPr>
          <p:cNvSpPr/>
          <p:nvPr/>
        </p:nvSpPr>
        <p:spPr>
          <a:xfrm>
            <a:off x="7913480" y="1863253"/>
            <a:ext cx="2810732" cy="62309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95F281A7-E9E8-4DC7-977B-BD0B8BF42F71}"/>
              </a:ext>
            </a:extLst>
          </p:cNvPr>
          <p:cNvSpPr/>
          <p:nvPr/>
        </p:nvSpPr>
        <p:spPr>
          <a:xfrm>
            <a:off x="10761903" y="1885206"/>
            <a:ext cx="588262" cy="594028"/>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a:extLst>
              <a:ext uri="{FF2B5EF4-FFF2-40B4-BE49-F238E27FC236}">
                <a16:creationId xmlns:a16="http://schemas.microsoft.com/office/drawing/2014/main" id="{16CB1573-5C47-4EC7-A538-15D0D6725776}"/>
              </a:ext>
            </a:extLst>
          </p:cNvPr>
          <p:cNvSpPr/>
          <p:nvPr/>
        </p:nvSpPr>
        <p:spPr>
          <a:xfrm>
            <a:off x="8311103" y="5995048"/>
            <a:ext cx="3238831" cy="307777"/>
          </a:xfrm>
          <a:prstGeom prst="rect">
            <a:avLst/>
          </a:prstGeom>
        </p:spPr>
        <p:txBody>
          <a:bodyPr wrap="square">
            <a:spAutoFit/>
          </a:bodyPr>
          <a:lstStyle/>
          <a:p>
            <a:r>
              <a:rPr lang="de-DE" sz="1400" dirty="0">
                <a:solidFill>
                  <a:schemeClr val="tx1">
                    <a:lumMod val="50000"/>
                    <a:lumOff val="50000"/>
                  </a:schemeClr>
                </a:solidFill>
              </a:rPr>
              <a:t>Figure 15 | </a:t>
            </a:r>
            <a:r>
              <a:rPr lang="de-DE" sz="1400" dirty="0" err="1">
                <a:solidFill>
                  <a:schemeClr val="tx1">
                    <a:lumMod val="50000"/>
                    <a:lumOff val="50000"/>
                  </a:schemeClr>
                </a:solidFill>
              </a:rPr>
              <a:t>Filtering</a:t>
            </a:r>
            <a:r>
              <a:rPr lang="de-DE" sz="1400" dirty="0">
                <a:solidFill>
                  <a:schemeClr val="tx1">
                    <a:lumMod val="50000"/>
                    <a:lumOff val="50000"/>
                  </a:schemeClr>
                </a:solidFill>
              </a:rPr>
              <a:t> Output </a:t>
            </a:r>
            <a:r>
              <a:rPr lang="en-US" sz="1400" dirty="0">
                <a:solidFill>
                  <a:schemeClr val="tx1">
                    <a:lumMod val="50000"/>
                    <a:lumOff val="50000"/>
                  </a:schemeClr>
                </a:solidFill>
              </a:rPr>
              <a:t>(Rohrer, 2016)</a:t>
            </a:r>
          </a:p>
        </p:txBody>
      </p:sp>
      <p:sp>
        <p:nvSpPr>
          <p:cNvPr id="33" name="Rechteck 32">
            <a:extLst>
              <a:ext uri="{FF2B5EF4-FFF2-40B4-BE49-F238E27FC236}">
                <a16:creationId xmlns:a16="http://schemas.microsoft.com/office/drawing/2014/main" id="{6FE88111-831C-4DE2-A0A4-137652C8F4CF}"/>
              </a:ext>
            </a:extLst>
          </p:cNvPr>
          <p:cNvSpPr/>
          <p:nvPr/>
        </p:nvSpPr>
        <p:spPr>
          <a:xfrm>
            <a:off x="633948" y="5995047"/>
            <a:ext cx="3238831" cy="307777"/>
          </a:xfrm>
          <a:prstGeom prst="rect">
            <a:avLst/>
          </a:prstGeom>
        </p:spPr>
        <p:txBody>
          <a:bodyPr wrap="square">
            <a:spAutoFit/>
          </a:bodyPr>
          <a:lstStyle/>
          <a:p>
            <a:r>
              <a:rPr lang="de-DE" sz="1400" dirty="0">
                <a:solidFill>
                  <a:schemeClr val="tx1">
                    <a:lumMod val="50000"/>
                    <a:lumOff val="50000"/>
                  </a:schemeClr>
                </a:solidFill>
              </a:rPr>
              <a:t>Figure 14 | Input </a:t>
            </a:r>
            <a:r>
              <a:rPr lang="de-DE" sz="1400" dirty="0" err="1">
                <a:solidFill>
                  <a:schemeClr val="tx1">
                    <a:lumMod val="50000"/>
                    <a:lumOff val="50000"/>
                  </a:schemeClr>
                </a:solidFill>
              </a:rPr>
              <a:t>Example</a:t>
            </a:r>
            <a:r>
              <a:rPr lang="de-DE" sz="1400" dirty="0">
                <a:solidFill>
                  <a:schemeClr val="tx1">
                    <a:lumMod val="50000"/>
                    <a:lumOff val="50000"/>
                  </a:schemeClr>
                </a:solidFill>
              </a:rPr>
              <a:t> </a:t>
            </a:r>
            <a:r>
              <a:rPr lang="en-US" sz="1400" dirty="0">
                <a:solidFill>
                  <a:schemeClr val="tx1">
                    <a:lumMod val="50000"/>
                    <a:lumOff val="50000"/>
                  </a:schemeClr>
                </a:solidFill>
              </a:rPr>
              <a:t>(Rohrer, 2016)</a:t>
            </a:r>
          </a:p>
        </p:txBody>
      </p:sp>
      <mc:AlternateContent xmlns:mc="http://schemas.openxmlformats.org/markup-compatibility/2006" xmlns:a14="http://schemas.microsoft.com/office/drawing/2010/main">
        <mc:Choice Requires="a14">
          <p:sp>
            <p:nvSpPr>
              <p:cNvPr id="30" name="Textfeld 29">
                <a:extLst>
                  <a:ext uri="{FF2B5EF4-FFF2-40B4-BE49-F238E27FC236}">
                    <a16:creationId xmlns:a16="http://schemas.microsoft.com/office/drawing/2014/main" id="{43365DBB-8D7E-4044-8650-FD8386C8E80F}"/>
                  </a:ext>
                </a:extLst>
              </p:cNvPr>
              <p:cNvSpPr txBox="1"/>
              <p:nvPr/>
            </p:nvSpPr>
            <p:spPr>
              <a:xfrm>
                <a:off x="4478078" y="3098750"/>
                <a:ext cx="3250637" cy="33680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b="1" dirty="0" err="1"/>
                  <a:t>convolution</a:t>
                </a:r>
                <a:r>
                  <a:rPr lang="de-DE" b="1" dirty="0"/>
                  <a:t> </a:t>
                </a:r>
                <a:r>
                  <a:rPr lang="de-DE" b="1" dirty="0" err="1"/>
                  <a:t>operation</a:t>
                </a:r>
                <a:r>
                  <a:rPr lang="de-DE" dirty="0"/>
                  <a:t>:</a:t>
                </a:r>
                <a:br>
                  <a:rPr lang="de-DE" dirty="0"/>
                </a:br>
                <a14:m>
                  <m:oMath xmlns:m="http://schemas.openxmlformats.org/officeDocument/2006/math">
                    <m:r>
                      <m:rPr>
                        <m:sty m:val="p"/>
                      </m:rPr>
                      <a:rPr lang="de-DE" b="0" i="0" smtClean="0">
                        <a:latin typeface="Cambria Math" panose="02040503050406030204" pitchFamily="18" charset="0"/>
                      </a:rPr>
                      <m:t>y</m:t>
                    </m:r>
                    <m:r>
                      <a:rPr lang="de-DE" b="0" i="1" smtClean="0">
                        <a:latin typeface="Cambria Math" panose="02040503050406030204" pitchFamily="18" charset="0"/>
                      </a:rPr>
                      <m:t>=</m:t>
                    </m:r>
                    <m:f>
                      <m:fPr>
                        <m:ctrlPr>
                          <a:rPr lang="de-DE" b="0" i="1" smtClean="0">
                            <a:latin typeface="Cambria Math" panose="02040503050406030204" pitchFamily="18" charset="0"/>
                          </a:rPr>
                        </m:ctrlPr>
                      </m:fPr>
                      <m:num>
                        <m:nary>
                          <m:naryPr>
                            <m:chr m:val="∑"/>
                            <m:limLoc m:val="subSup"/>
                            <m:supHide m:val="on"/>
                            <m:ctrlPr>
                              <a:rPr lang="de-DE" b="0" i="1" smtClean="0">
                                <a:latin typeface="Cambria Math" panose="02040503050406030204" pitchFamily="18" charset="0"/>
                              </a:rPr>
                            </m:ctrlPr>
                          </m:naryPr>
                          <m:sub>
                            <m:r>
                              <m:rPr>
                                <m:brk m:alnAt="9"/>
                              </m:rPr>
                              <a:rPr lang="de-DE" b="0" i="1" smtClean="0">
                                <a:latin typeface="Cambria Math" panose="02040503050406030204" pitchFamily="18" charset="0"/>
                              </a:rPr>
                              <m:t>𝑖</m:t>
                            </m:r>
                            <m:r>
                              <a:rPr lang="de-DE" b="0" i="1" smtClean="0">
                                <a:latin typeface="Cambria Math" panose="02040503050406030204" pitchFamily="18" charset="0"/>
                              </a:rPr>
                              <m:t>𝑗</m:t>
                            </m:r>
                          </m:sub>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𝐴</m:t>
                                </m:r>
                              </m:e>
                              <m:sub>
                                <m:r>
                                  <a:rPr lang="de-DE" b="0" i="1" smtClean="0">
                                    <a:latin typeface="Cambria Math" panose="02040503050406030204" pitchFamily="18" charset="0"/>
                                  </a:rPr>
                                  <m:t>𝑖𝑗</m:t>
                                </m:r>
                              </m:sub>
                            </m:sSub>
                          </m:e>
                        </m:nary>
                      </m:num>
                      <m:den>
                        <m:r>
                          <a:rPr lang="de-DE" b="0" i="1" smtClean="0">
                            <a:latin typeface="Cambria Math" panose="02040503050406030204" pitchFamily="18" charset="0"/>
                          </a:rPr>
                          <m:t>𝑁</m:t>
                        </m:r>
                      </m:den>
                    </m:f>
                  </m:oMath>
                </a14:m>
                <a:br>
                  <a:rPr lang="de-DE" dirty="0"/>
                </a:br>
                <a:r>
                  <a:rPr lang="de-DE" b="1" dirty="0" err="1"/>
                  <a:t>input</a:t>
                </a:r>
                <a:r>
                  <a:rPr lang="de-DE" b="1" dirty="0"/>
                  <a:t> </a:t>
                </a:r>
                <a:r>
                  <a:rPr lang="de-DE" b="1" dirty="0" err="1"/>
                  <a:t>matrix</a:t>
                </a:r>
                <a:r>
                  <a:rPr lang="de-DE" b="1" dirty="0"/>
                  <a:t> </a:t>
                </a:r>
                <a14:m>
                  <m:oMath xmlns:m="http://schemas.openxmlformats.org/officeDocument/2006/math">
                    <m:r>
                      <a:rPr lang="de-DE" b="0" i="1" smtClean="0">
                        <a:latin typeface="Cambria Math" panose="02040503050406030204" pitchFamily="18" charset="0"/>
                      </a:rPr>
                      <m:t>𝑋</m:t>
                    </m:r>
                  </m:oMath>
                </a14:m>
                <a:br>
                  <a:rPr lang="de-DE" dirty="0"/>
                </a:br>
                <a:r>
                  <a:rPr lang="de-DE" b="1" dirty="0" err="1"/>
                  <a:t>kernel</a:t>
                </a:r>
                <a:r>
                  <a:rPr lang="de-DE" dirty="0"/>
                  <a:t> </a:t>
                </a:r>
                <a14:m>
                  <m:oMath xmlns:m="http://schemas.openxmlformats.org/officeDocument/2006/math">
                    <m:r>
                      <a:rPr lang="de-DE" b="0" i="1" smtClean="0">
                        <a:latin typeface="Cambria Math" panose="02040503050406030204" pitchFamily="18" charset="0"/>
                      </a:rPr>
                      <m:t>𝐾</m:t>
                    </m:r>
                  </m:oMath>
                </a14:m>
                <a:br>
                  <a:rPr lang="de-DE" dirty="0"/>
                </a:b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𝑋</m:t>
                        </m:r>
                      </m:e>
                      <m:sup>
                        <m:r>
                          <a:rPr lang="de-DE" i="1">
                            <a:latin typeface="Cambria Math" panose="02040503050406030204" pitchFamily="18" charset="0"/>
                          </a:rPr>
                          <m:t>𝑇</m:t>
                        </m:r>
                      </m:sup>
                    </m:sSup>
                    <m:r>
                      <a:rPr lang="de-DE" i="1">
                        <a:latin typeface="Cambria Math" panose="02040503050406030204" pitchFamily="18" charset="0"/>
                      </a:rPr>
                      <m:t>⋅</m:t>
                    </m:r>
                    <m:r>
                      <a:rPr lang="de-DE" i="1">
                        <a:latin typeface="Cambria Math" panose="02040503050406030204" pitchFamily="18" charset="0"/>
                      </a:rPr>
                      <m:t>𝐾</m:t>
                    </m:r>
                  </m:oMath>
                </a14:m>
                <a:r>
                  <a:rPr lang="de-DE" dirty="0"/>
                  <a:t> </a:t>
                </a:r>
                <a:br>
                  <a:rPr lang="de-DE" dirty="0"/>
                </a:br>
                <a14:m>
                  <m:oMath xmlns:m="http://schemas.openxmlformats.org/officeDocument/2006/math">
                    <m:r>
                      <m:rPr>
                        <m:nor/>
                      </m:rPr>
                      <a:rPr lang="de-DE" b="1" dirty="0">
                        <a:latin typeface="Cambria Math" panose="02040503050406030204" pitchFamily="18" charset="0"/>
                      </a:rPr>
                      <m:t>n</m:t>
                    </m:r>
                    <m:r>
                      <m:rPr>
                        <m:nor/>
                      </m:rPr>
                      <a:rPr lang="de-DE" b="1" dirty="0"/>
                      <m:t>umber</m:t>
                    </m:r>
                    <m:r>
                      <m:rPr>
                        <m:nor/>
                      </m:rPr>
                      <a:rPr lang="de-DE" b="1" dirty="0"/>
                      <m:t> </m:t>
                    </m:r>
                    <m:r>
                      <m:rPr>
                        <m:nor/>
                      </m:rPr>
                      <a:rPr lang="de-DE" b="1" dirty="0"/>
                      <m:t>of</m:t>
                    </m:r>
                    <m:r>
                      <m:rPr>
                        <m:nor/>
                      </m:rPr>
                      <a:rPr lang="de-DE" b="1" dirty="0"/>
                      <m:t> </m:t>
                    </m:r>
                    <m:r>
                      <m:rPr>
                        <m:nor/>
                      </m:rPr>
                      <a:rPr lang="de-DE" b="1" dirty="0"/>
                      <m:t>elements</m:t>
                    </m:r>
                    <m:r>
                      <m:rPr>
                        <m:nor/>
                      </m:rPr>
                      <a:rPr lang="de-DE" b="1" dirty="0"/>
                      <m:t> </m:t>
                    </m:r>
                    <m:r>
                      <m:rPr>
                        <m:nor/>
                      </m:rPr>
                      <a:rPr lang="de-DE" b="1" dirty="0"/>
                      <m:t>in</m:t>
                    </m:r>
                    <m:r>
                      <a:rPr lang="de-DE" b="0" i="1" dirty="0" smtClean="0">
                        <a:latin typeface="Cambria Math" panose="02040503050406030204" pitchFamily="18" charset="0"/>
                      </a:rPr>
                      <m:t> </m:t>
                    </m:r>
                    <m:r>
                      <a:rPr lang="de-DE" b="1" i="1">
                        <a:latin typeface="Cambria Math" panose="02040503050406030204" pitchFamily="18" charset="0"/>
                      </a:rPr>
                      <m:t>𝑿</m:t>
                    </m:r>
                    <m:r>
                      <a:rPr lang="de-DE" b="0" i="1" smtClean="0">
                        <a:latin typeface="Cambria Math" panose="02040503050406030204" pitchFamily="18" charset="0"/>
                      </a:rPr>
                      <m:t> </m:t>
                    </m:r>
                    <m:r>
                      <a:rPr lang="de-DE" i="1" dirty="0">
                        <a:latin typeface="Cambria Math" panose="02040503050406030204" pitchFamily="18" charset="0"/>
                      </a:rPr>
                      <m:t>𝑁</m:t>
                    </m:r>
                  </m:oMath>
                </a14:m>
                <a:br>
                  <a:rPr lang="de-DE" dirty="0"/>
                </a:br>
                <a:r>
                  <a:rPr lang="de-DE" b="1" dirty="0" err="1"/>
                  <a:t>output</a:t>
                </a:r>
                <a:r>
                  <a:rPr lang="de-DE" b="1" dirty="0"/>
                  <a:t> </a:t>
                </a:r>
                <a14:m>
                  <m:oMath xmlns:m="http://schemas.openxmlformats.org/officeDocument/2006/math">
                    <m:r>
                      <a:rPr lang="de-DE" b="0" i="1" smtClean="0">
                        <a:latin typeface="Cambria Math" panose="02040503050406030204" pitchFamily="18" charset="0"/>
                      </a:rPr>
                      <m:t>𝑦</m:t>
                    </m:r>
                  </m:oMath>
                </a14:m>
                <a:endParaRPr lang="de-DE" dirty="0"/>
              </a:p>
            </p:txBody>
          </p:sp>
        </mc:Choice>
        <mc:Fallback xmlns="">
          <p:sp>
            <p:nvSpPr>
              <p:cNvPr id="30" name="Textfeld 29">
                <a:extLst>
                  <a:ext uri="{FF2B5EF4-FFF2-40B4-BE49-F238E27FC236}">
                    <a16:creationId xmlns:a16="http://schemas.microsoft.com/office/drawing/2014/main" id="{43365DBB-8D7E-4044-8650-FD8386C8E80F}"/>
                  </a:ext>
                </a:extLst>
              </p:cNvPr>
              <p:cNvSpPr txBox="1">
                <a:spLocks noRot="1" noChangeAspect="1" noMove="1" noResize="1" noEditPoints="1" noAdjustHandles="1" noChangeArrowheads="1" noChangeShapeType="1" noTextEdit="1"/>
              </p:cNvSpPr>
              <p:nvPr/>
            </p:nvSpPr>
            <p:spPr>
              <a:xfrm>
                <a:off x="4478078" y="3098750"/>
                <a:ext cx="3250637" cy="3368038"/>
              </a:xfrm>
              <a:prstGeom prst="rect">
                <a:avLst/>
              </a:prstGeom>
              <a:blipFill>
                <a:blip r:embed="rId10"/>
                <a:stretch>
                  <a:fillRect l="-1313" b="-1808"/>
                </a:stretch>
              </a:blipFill>
            </p:spPr>
            <p:txBody>
              <a:bodyPr/>
              <a:lstStyle/>
              <a:p>
                <a:r>
                  <a:rPr lang="de-DE">
                    <a:noFill/>
                  </a:rPr>
                  <a:t> </a:t>
                </a:r>
              </a:p>
            </p:txBody>
          </p:sp>
        </mc:Fallback>
      </mc:AlternateContent>
      <p:sp>
        <p:nvSpPr>
          <p:cNvPr id="35" name="Rechteck 34">
            <a:extLst>
              <a:ext uri="{FF2B5EF4-FFF2-40B4-BE49-F238E27FC236}">
                <a16:creationId xmlns:a16="http://schemas.microsoft.com/office/drawing/2014/main" id="{179D806E-0535-4634-A9A5-0CB475EB7A1A}"/>
              </a:ext>
            </a:extLst>
          </p:cNvPr>
          <p:cNvSpPr/>
          <p:nvPr/>
        </p:nvSpPr>
        <p:spPr>
          <a:xfrm>
            <a:off x="5317776" y="3665876"/>
            <a:ext cx="1411550" cy="722905"/>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extfeld 30">
            <a:extLst>
              <a:ext uri="{FF2B5EF4-FFF2-40B4-BE49-F238E27FC236}">
                <a16:creationId xmlns:a16="http://schemas.microsoft.com/office/drawing/2014/main" id="{AAC1B2A9-634F-46C6-BDA2-5BF28C4A1005}"/>
              </a:ext>
            </a:extLst>
          </p:cNvPr>
          <p:cNvSpPr txBox="1"/>
          <p:nvPr/>
        </p:nvSpPr>
        <p:spPr>
          <a:xfrm>
            <a:off x="4223860" y="935106"/>
            <a:ext cx="4574520" cy="400110"/>
          </a:xfrm>
          <a:prstGeom prst="rect">
            <a:avLst/>
          </a:prstGeom>
          <a:noFill/>
        </p:spPr>
        <p:txBody>
          <a:bodyPr wrap="square" rtlCol="0">
            <a:spAutoFit/>
          </a:bodyPr>
          <a:lstStyle/>
          <a:p>
            <a:r>
              <a:rPr lang="de-DE" sz="2000" b="1" dirty="0" err="1"/>
              <a:t>Convolutional</a:t>
            </a:r>
            <a:r>
              <a:rPr lang="de-DE" sz="2000" b="1" dirty="0"/>
              <a:t> </a:t>
            </a:r>
            <a:r>
              <a:rPr lang="de-DE" sz="2000" b="1" dirty="0" err="1"/>
              <a:t>Neural</a:t>
            </a:r>
            <a:r>
              <a:rPr lang="de-DE" sz="2000" b="1" dirty="0"/>
              <a:t> Network – </a:t>
            </a:r>
            <a:r>
              <a:rPr lang="de-DE" sz="2000" b="1" dirty="0" err="1"/>
              <a:t>Filtering</a:t>
            </a:r>
            <a:r>
              <a:rPr lang="de-DE" sz="2000" b="1" dirty="0"/>
              <a:t>  </a:t>
            </a:r>
          </a:p>
        </p:txBody>
      </p:sp>
    </p:spTree>
    <p:extLst>
      <p:ext uri="{BB962C8B-B14F-4D97-AF65-F5344CB8AC3E}">
        <p14:creationId xmlns:p14="http://schemas.microsoft.com/office/powerpoint/2010/main" val="28368482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0928"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10886"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Models</a:t>
            </a:r>
          </a:p>
        </p:txBody>
      </p:sp>
      <p:pic>
        <p:nvPicPr>
          <p:cNvPr id="4" name="Grafik 3">
            <a:extLst>
              <a:ext uri="{FF2B5EF4-FFF2-40B4-BE49-F238E27FC236}">
                <a16:creationId xmlns:a16="http://schemas.microsoft.com/office/drawing/2014/main" id="{5E314B4E-38F0-4787-903F-97E46CDCA1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704" y="1892326"/>
            <a:ext cx="4047320" cy="3911275"/>
          </a:xfrm>
          <a:prstGeom prst="rect">
            <a:avLst/>
          </a:prstGeom>
        </p:spPr>
      </p:pic>
      <p:pic>
        <p:nvPicPr>
          <p:cNvPr id="6" name="Grafik 5">
            <a:extLst>
              <a:ext uri="{FF2B5EF4-FFF2-40B4-BE49-F238E27FC236}">
                <a16:creationId xmlns:a16="http://schemas.microsoft.com/office/drawing/2014/main" id="{7BE5AC7C-9A8C-4905-91D3-252D9C18E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2246" y="1635452"/>
            <a:ext cx="1398874" cy="1347064"/>
          </a:xfrm>
          <a:prstGeom prst="rect">
            <a:avLst/>
          </a:prstGeom>
        </p:spPr>
      </p:pic>
      <p:sp>
        <p:nvSpPr>
          <p:cNvPr id="20" name="Rechteck 19">
            <a:extLst>
              <a:ext uri="{FF2B5EF4-FFF2-40B4-BE49-F238E27FC236}">
                <a16:creationId xmlns:a16="http://schemas.microsoft.com/office/drawing/2014/main" id="{CF57E8E1-4E18-47FC-BF50-3F4E656ADF6E}"/>
              </a:ext>
            </a:extLst>
          </p:cNvPr>
          <p:cNvSpPr/>
          <p:nvPr/>
        </p:nvSpPr>
        <p:spPr>
          <a:xfrm>
            <a:off x="5096700" y="1632230"/>
            <a:ext cx="1417039" cy="1347064"/>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AB0DC622-68E0-44C0-8B18-4986588CC877}"/>
              </a:ext>
            </a:extLst>
          </p:cNvPr>
          <p:cNvSpPr/>
          <p:nvPr/>
        </p:nvSpPr>
        <p:spPr>
          <a:xfrm>
            <a:off x="1600199" y="3178628"/>
            <a:ext cx="2792123" cy="262345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C04E245B-0E66-46D6-A6CC-7EFD30B3D3FD}"/>
              </a:ext>
            </a:extLst>
          </p:cNvPr>
          <p:cNvSpPr/>
          <p:nvPr/>
        </p:nvSpPr>
        <p:spPr>
          <a:xfrm>
            <a:off x="227085" y="3200050"/>
            <a:ext cx="1373115" cy="2602036"/>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D7F37503-F8E8-4F5C-B4A0-2C654ABD4A87}"/>
              </a:ext>
            </a:extLst>
          </p:cNvPr>
          <p:cNvSpPr/>
          <p:nvPr/>
        </p:nvSpPr>
        <p:spPr>
          <a:xfrm>
            <a:off x="231165" y="1856136"/>
            <a:ext cx="2642344" cy="1342399"/>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DCFD7245-F0F7-4268-88B5-701A924C623F}"/>
              </a:ext>
            </a:extLst>
          </p:cNvPr>
          <p:cNvSpPr/>
          <p:nvPr/>
        </p:nvSpPr>
        <p:spPr>
          <a:xfrm>
            <a:off x="2888709" y="1890809"/>
            <a:ext cx="1373115" cy="1286303"/>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fik 21">
            <a:extLst>
              <a:ext uri="{FF2B5EF4-FFF2-40B4-BE49-F238E27FC236}">
                <a16:creationId xmlns:a16="http://schemas.microsoft.com/office/drawing/2014/main" id="{3CF02E71-4926-4441-8328-70AC3E16DE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6100" y="1892326"/>
            <a:ext cx="4028838" cy="3909759"/>
          </a:xfrm>
          <a:prstGeom prst="rect">
            <a:avLst/>
          </a:prstGeom>
        </p:spPr>
      </p:pic>
      <p:sp>
        <p:nvSpPr>
          <p:cNvPr id="23" name="Rechteck 22">
            <a:extLst>
              <a:ext uri="{FF2B5EF4-FFF2-40B4-BE49-F238E27FC236}">
                <a16:creationId xmlns:a16="http://schemas.microsoft.com/office/drawing/2014/main" id="{4C883494-0A74-490F-97EE-396E4AD9916F}"/>
              </a:ext>
            </a:extLst>
          </p:cNvPr>
          <p:cNvSpPr/>
          <p:nvPr/>
        </p:nvSpPr>
        <p:spPr>
          <a:xfrm>
            <a:off x="8527807" y="2486352"/>
            <a:ext cx="3417131" cy="341540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4" name="Rechteck 23">
            <a:extLst>
              <a:ext uri="{FF2B5EF4-FFF2-40B4-BE49-F238E27FC236}">
                <a16:creationId xmlns:a16="http://schemas.microsoft.com/office/drawing/2014/main" id="{93E61903-119D-4B36-BF10-879FDB9A8E99}"/>
              </a:ext>
            </a:extLst>
          </p:cNvPr>
          <p:cNvSpPr/>
          <p:nvPr/>
        </p:nvSpPr>
        <p:spPr>
          <a:xfrm>
            <a:off x="7913481" y="2486353"/>
            <a:ext cx="614326" cy="332285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FC06CE14-C6E9-48F2-8180-C9AD4DB60089}"/>
              </a:ext>
            </a:extLst>
          </p:cNvPr>
          <p:cNvSpPr/>
          <p:nvPr/>
        </p:nvSpPr>
        <p:spPr>
          <a:xfrm>
            <a:off x="7913479" y="1863254"/>
            <a:ext cx="3440577" cy="62309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4F86E887-458F-4726-B630-5AA9935E5C19}"/>
              </a:ext>
            </a:extLst>
          </p:cNvPr>
          <p:cNvSpPr/>
          <p:nvPr/>
        </p:nvSpPr>
        <p:spPr>
          <a:xfrm>
            <a:off x="11356676" y="1885206"/>
            <a:ext cx="588262" cy="594028"/>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D9BABB8F-6843-4BD3-96D8-D596C5D1E080}"/>
              </a:ext>
            </a:extLst>
          </p:cNvPr>
          <p:cNvSpPr/>
          <p:nvPr/>
        </p:nvSpPr>
        <p:spPr>
          <a:xfrm>
            <a:off x="8311103" y="5995048"/>
            <a:ext cx="3238831" cy="307777"/>
          </a:xfrm>
          <a:prstGeom prst="rect">
            <a:avLst/>
          </a:prstGeom>
        </p:spPr>
        <p:txBody>
          <a:bodyPr wrap="square">
            <a:spAutoFit/>
          </a:bodyPr>
          <a:lstStyle/>
          <a:p>
            <a:r>
              <a:rPr lang="de-DE" sz="1400" dirty="0">
                <a:solidFill>
                  <a:schemeClr val="tx1">
                    <a:lumMod val="50000"/>
                    <a:lumOff val="50000"/>
                  </a:schemeClr>
                </a:solidFill>
              </a:rPr>
              <a:t>Figure 15 | </a:t>
            </a:r>
            <a:r>
              <a:rPr lang="de-DE" sz="1400" dirty="0" err="1">
                <a:solidFill>
                  <a:schemeClr val="tx1">
                    <a:lumMod val="50000"/>
                    <a:lumOff val="50000"/>
                  </a:schemeClr>
                </a:solidFill>
              </a:rPr>
              <a:t>Filtering</a:t>
            </a:r>
            <a:r>
              <a:rPr lang="de-DE" sz="1400" dirty="0">
                <a:solidFill>
                  <a:schemeClr val="tx1">
                    <a:lumMod val="50000"/>
                    <a:lumOff val="50000"/>
                  </a:schemeClr>
                </a:solidFill>
              </a:rPr>
              <a:t> Output </a:t>
            </a:r>
            <a:r>
              <a:rPr lang="en-US" sz="1400" dirty="0">
                <a:solidFill>
                  <a:schemeClr val="tx1">
                    <a:lumMod val="50000"/>
                    <a:lumOff val="50000"/>
                  </a:schemeClr>
                </a:solidFill>
              </a:rPr>
              <a:t>(Rohrer, 2016)</a:t>
            </a:r>
          </a:p>
        </p:txBody>
      </p:sp>
      <p:sp>
        <p:nvSpPr>
          <p:cNvPr id="32" name="Rechteck 31">
            <a:extLst>
              <a:ext uri="{FF2B5EF4-FFF2-40B4-BE49-F238E27FC236}">
                <a16:creationId xmlns:a16="http://schemas.microsoft.com/office/drawing/2014/main" id="{DCAD77D5-BF8C-4528-915B-AD97D1C15FDC}"/>
              </a:ext>
            </a:extLst>
          </p:cNvPr>
          <p:cNvSpPr/>
          <p:nvPr/>
        </p:nvSpPr>
        <p:spPr>
          <a:xfrm>
            <a:off x="633948" y="5995047"/>
            <a:ext cx="3238831" cy="307777"/>
          </a:xfrm>
          <a:prstGeom prst="rect">
            <a:avLst/>
          </a:prstGeom>
        </p:spPr>
        <p:txBody>
          <a:bodyPr wrap="square">
            <a:spAutoFit/>
          </a:bodyPr>
          <a:lstStyle/>
          <a:p>
            <a:r>
              <a:rPr lang="de-DE" sz="1400" dirty="0">
                <a:solidFill>
                  <a:schemeClr val="tx1">
                    <a:lumMod val="50000"/>
                    <a:lumOff val="50000"/>
                  </a:schemeClr>
                </a:solidFill>
              </a:rPr>
              <a:t>Figure 14 | Input </a:t>
            </a:r>
            <a:r>
              <a:rPr lang="de-DE" sz="1400" dirty="0" err="1">
                <a:solidFill>
                  <a:schemeClr val="tx1">
                    <a:lumMod val="50000"/>
                    <a:lumOff val="50000"/>
                  </a:schemeClr>
                </a:solidFill>
              </a:rPr>
              <a:t>Example</a:t>
            </a:r>
            <a:r>
              <a:rPr lang="de-DE" sz="1400" dirty="0">
                <a:solidFill>
                  <a:schemeClr val="tx1">
                    <a:lumMod val="50000"/>
                    <a:lumOff val="50000"/>
                  </a:schemeClr>
                </a:solidFill>
              </a:rPr>
              <a:t> </a:t>
            </a:r>
            <a:r>
              <a:rPr lang="en-US" sz="1400" dirty="0">
                <a:solidFill>
                  <a:schemeClr val="tx1">
                    <a:lumMod val="50000"/>
                    <a:lumOff val="50000"/>
                  </a:schemeClr>
                </a:solidFill>
              </a:rPr>
              <a:t>(Rohrer, 2016)</a:t>
            </a:r>
          </a:p>
        </p:txBody>
      </p:sp>
      <mc:AlternateContent xmlns:mc="http://schemas.openxmlformats.org/markup-compatibility/2006" xmlns:a14="http://schemas.microsoft.com/office/drawing/2010/main">
        <mc:Choice Requires="a14">
          <p:sp>
            <p:nvSpPr>
              <p:cNvPr id="29" name="Textfeld 28">
                <a:extLst>
                  <a:ext uri="{FF2B5EF4-FFF2-40B4-BE49-F238E27FC236}">
                    <a16:creationId xmlns:a16="http://schemas.microsoft.com/office/drawing/2014/main" id="{C8A9B89B-267A-4193-A4D4-700E95697B8E}"/>
                  </a:ext>
                </a:extLst>
              </p:cNvPr>
              <p:cNvSpPr txBox="1"/>
              <p:nvPr/>
            </p:nvSpPr>
            <p:spPr>
              <a:xfrm>
                <a:off x="4478078" y="3098750"/>
                <a:ext cx="3250637" cy="33680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b="1" dirty="0" err="1"/>
                  <a:t>convolution</a:t>
                </a:r>
                <a:r>
                  <a:rPr lang="de-DE" b="1" dirty="0"/>
                  <a:t> </a:t>
                </a:r>
                <a:r>
                  <a:rPr lang="de-DE" b="1" dirty="0" err="1"/>
                  <a:t>operation</a:t>
                </a:r>
                <a:r>
                  <a:rPr lang="de-DE" dirty="0"/>
                  <a:t>:</a:t>
                </a:r>
                <a:br>
                  <a:rPr lang="de-DE" dirty="0"/>
                </a:br>
                <a14:m>
                  <m:oMath xmlns:m="http://schemas.openxmlformats.org/officeDocument/2006/math">
                    <m:r>
                      <m:rPr>
                        <m:sty m:val="p"/>
                      </m:rPr>
                      <a:rPr lang="de-DE" b="0" i="0" smtClean="0">
                        <a:latin typeface="Cambria Math" panose="02040503050406030204" pitchFamily="18" charset="0"/>
                      </a:rPr>
                      <m:t>y</m:t>
                    </m:r>
                    <m:r>
                      <a:rPr lang="de-DE" b="0" i="1" smtClean="0">
                        <a:latin typeface="Cambria Math" panose="02040503050406030204" pitchFamily="18" charset="0"/>
                      </a:rPr>
                      <m:t>=</m:t>
                    </m:r>
                    <m:f>
                      <m:fPr>
                        <m:ctrlPr>
                          <a:rPr lang="de-DE" b="0" i="1" smtClean="0">
                            <a:latin typeface="Cambria Math" panose="02040503050406030204" pitchFamily="18" charset="0"/>
                          </a:rPr>
                        </m:ctrlPr>
                      </m:fPr>
                      <m:num>
                        <m:nary>
                          <m:naryPr>
                            <m:chr m:val="∑"/>
                            <m:limLoc m:val="subSup"/>
                            <m:supHide m:val="on"/>
                            <m:ctrlPr>
                              <a:rPr lang="de-DE" b="0" i="1" smtClean="0">
                                <a:latin typeface="Cambria Math" panose="02040503050406030204" pitchFamily="18" charset="0"/>
                              </a:rPr>
                            </m:ctrlPr>
                          </m:naryPr>
                          <m:sub>
                            <m:r>
                              <m:rPr>
                                <m:brk m:alnAt="9"/>
                              </m:rPr>
                              <a:rPr lang="de-DE" b="0" i="1" smtClean="0">
                                <a:latin typeface="Cambria Math" panose="02040503050406030204" pitchFamily="18" charset="0"/>
                              </a:rPr>
                              <m:t>𝑖</m:t>
                            </m:r>
                            <m:r>
                              <a:rPr lang="de-DE" b="0" i="1" smtClean="0">
                                <a:latin typeface="Cambria Math" panose="02040503050406030204" pitchFamily="18" charset="0"/>
                              </a:rPr>
                              <m:t>𝑗</m:t>
                            </m:r>
                          </m:sub>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𝐴</m:t>
                                </m:r>
                              </m:e>
                              <m:sub>
                                <m:r>
                                  <a:rPr lang="de-DE" b="0" i="1" smtClean="0">
                                    <a:latin typeface="Cambria Math" panose="02040503050406030204" pitchFamily="18" charset="0"/>
                                  </a:rPr>
                                  <m:t>𝑖𝑗</m:t>
                                </m:r>
                              </m:sub>
                            </m:sSub>
                          </m:e>
                        </m:nary>
                      </m:num>
                      <m:den>
                        <m:r>
                          <a:rPr lang="de-DE" b="0" i="1" smtClean="0">
                            <a:latin typeface="Cambria Math" panose="02040503050406030204" pitchFamily="18" charset="0"/>
                          </a:rPr>
                          <m:t>𝑁</m:t>
                        </m:r>
                      </m:den>
                    </m:f>
                  </m:oMath>
                </a14:m>
                <a:br>
                  <a:rPr lang="de-DE" dirty="0"/>
                </a:br>
                <a:r>
                  <a:rPr lang="de-DE" b="1" dirty="0" err="1"/>
                  <a:t>input</a:t>
                </a:r>
                <a:r>
                  <a:rPr lang="de-DE" b="1" dirty="0"/>
                  <a:t> </a:t>
                </a:r>
                <a:r>
                  <a:rPr lang="de-DE" b="1" dirty="0" err="1"/>
                  <a:t>matrix</a:t>
                </a:r>
                <a:r>
                  <a:rPr lang="de-DE" b="1" dirty="0"/>
                  <a:t> </a:t>
                </a:r>
                <a14:m>
                  <m:oMath xmlns:m="http://schemas.openxmlformats.org/officeDocument/2006/math">
                    <m:r>
                      <a:rPr lang="de-DE" b="0" i="1" smtClean="0">
                        <a:latin typeface="Cambria Math" panose="02040503050406030204" pitchFamily="18" charset="0"/>
                      </a:rPr>
                      <m:t>𝑋</m:t>
                    </m:r>
                  </m:oMath>
                </a14:m>
                <a:br>
                  <a:rPr lang="de-DE" dirty="0"/>
                </a:br>
                <a:r>
                  <a:rPr lang="de-DE" b="1" dirty="0" err="1"/>
                  <a:t>kernel</a:t>
                </a:r>
                <a:r>
                  <a:rPr lang="de-DE" dirty="0"/>
                  <a:t> </a:t>
                </a:r>
                <a14:m>
                  <m:oMath xmlns:m="http://schemas.openxmlformats.org/officeDocument/2006/math">
                    <m:r>
                      <a:rPr lang="de-DE" b="0" i="1" smtClean="0">
                        <a:latin typeface="Cambria Math" panose="02040503050406030204" pitchFamily="18" charset="0"/>
                      </a:rPr>
                      <m:t>𝐾</m:t>
                    </m:r>
                  </m:oMath>
                </a14:m>
                <a:br>
                  <a:rPr lang="de-DE" dirty="0"/>
                </a:b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𝑋</m:t>
                        </m:r>
                      </m:e>
                      <m:sup>
                        <m:r>
                          <a:rPr lang="de-DE" i="1">
                            <a:latin typeface="Cambria Math" panose="02040503050406030204" pitchFamily="18" charset="0"/>
                          </a:rPr>
                          <m:t>𝑇</m:t>
                        </m:r>
                      </m:sup>
                    </m:sSup>
                    <m:r>
                      <a:rPr lang="de-DE" i="1">
                        <a:latin typeface="Cambria Math" panose="02040503050406030204" pitchFamily="18" charset="0"/>
                      </a:rPr>
                      <m:t>⋅</m:t>
                    </m:r>
                    <m:r>
                      <a:rPr lang="de-DE" i="1">
                        <a:latin typeface="Cambria Math" panose="02040503050406030204" pitchFamily="18" charset="0"/>
                      </a:rPr>
                      <m:t>𝐾</m:t>
                    </m:r>
                  </m:oMath>
                </a14:m>
                <a:r>
                  <a:rPr lang="de-DE" dirty="0"/>
                  <a:t> </a:t>
                </a:r>
                <a:br>
                  <a:rPr lang="de-DE" dirty="0"/>
                </a:br>
                <a14:m>
                  <m:oMath xmlns:m="http://schemas.openxmlformats.org/officeDocument/2006/math">
                    <m:r>
                      <m:rPr>
                        <m:nor/>
                      </m:rPr>
                      <a:rPr lang="de-DE" b="1" dirty="0">
                        <a:latin typeface="Cambria Math" panose="02040503050406030204" pitchFamily="18" charset="0"/>
                      </a:rPr>
                      <m:t>n</m:t>
                    </m:r>
                    <m:r>
                      <m:rPr>
                        <m:nor/>
                      </m:rPr>
                      <a:rPr lang="de-DE" b="1" dirty="0"/>
                      <m:t>umber</m:t>
                    </m:r>
                    <m:r>
                      <m:rPr>
                        <m:nor/>
                      </m:rPr>
                      <a:rPr lang="de-DE" b="1" dirty="0"/>
                      <m:t> </m:t>
                    </m:r>
                    <m:r>
                      <m:rPr>
                        <m:nor/>
                      </m:rPr>
                      <a:rPr lang="de-DE" b="1" dirty="0"/>
                      <m:t>of</m:t>
                    </m:r>
                    <m:r>
                      <m:rPr>
                        <m:nor/>
                      </m:rPr>
                      <a:rPr lang="de-DE" b="1" dirty="0"/>
                      <m:t> </m:t>
                    </m:r>
                    <m:r>
                      <m:rPr>
                        <m:nor/>
                      </m:rPr>
                      <a:rPr lang="de-DE" b="1" dirty="0"/>
                      <m:t>elements</m:t>
                    </m:r>
                    <m:r>
                      <m:rPr>
                        <m:nor/>
                      </m:rPr>
                      <a:rPr lang="de-DE" b="1" dirty="0"/>
                      <m:t> </m:t>
                    </m:r>
                    <m:r>
                      <m:rPr>
                        <m:nor/>
                      </m:rPr>
                      <a:rPr lang="de-DE" b="1" dirty="0"/>
                      <m:t>in</m:t>
                    </m:r>
                    <m:r>
                      <a:rPr lang="de-DE" b="0" i="1" dirty="0" smtClean="0">
                        <a:latin typeface="Cambria Math" panose="02040503050406030204" pitchFamily="18" charset="0"/>
                      </a:rPr>
                      <m:t> </m:t>
                    </m:r>
                    <m:r>
                      <a:rPr lang="de-DE" b="1" i="1">
                        <a:latin typeface="Cambria Math" panose="02040503050406030204" pitchFamily="18" charset="0"/>
                      </a:rPr>
                      <m:t>𝑿</m:t>
                    </m:r>
                    <m:r>
                      <a:rPr lang="de-DE" b="0" i="1" smtClean="0">
                        <a:latin typeface="Cambria Math" panose="02040503050406030204" pitchFamily="18" charset="0"/>
                      </a:rPr>
                      <m:t> </m:t>
                    </m:r>
                    <m:r>
                      <a:rPr lang="de-DE" i="1" dirty="0">
                        <a:latin typeface="Cambria Math" panose="02040503050406030204" pitchFamily="18" charset="0"/>
                      </a:rPr>
                      <m:t>𝑁</m:t>
                    </m:r>
                  </m:oMath>
                </a14:m>
                <a:br>
                  <a:rPr lang="de-DE" dirty="0"/>
                </a:br>
                <a:r>
                  <a:rPr lang="de-DE" b="1" dirty="0" err="1"/>
                  <a:t>output</a:t>
                </a:r>
                <a:r>
                  <a:rPr lang="de-DE" b="1" dirty="0"/>
                  <a:t> </a:t>
                </a:r>
                <a14:m>
                  <m:oMath xmlns:m="http://schemas.openxmlformats.org/officeDocument/2006/math">
                    <m:r>
                      <a:rPr lang="de-DE" b="0" i="1" smtClean="0">
                        <a:latin typeface="Cambria Math" panose="02040503050406030204" pitchFamily="18" charset="0"/>
                      </a:rPr>
                      <m:t>𝑦</m:t>
                    </m:r>
                  </m:oMath>
                </a14:m>
                <a:endParaRPr lang="de-DE" dirty="0"/>
              </a:p>
            </p:txBody>
          </p:sp>
        </mc:Choice>
        <mc:Fallback xmlns="">
          <p:sp>
            <p:nvSpPr>
              <p:cNvPr id="29" name="Textfeld 28">
                <a:extLst>
                  <a:ext uri="{FF2B5EF4-FFF2-40B4-BE49-F238E27FC236}">
                    <a16:creationId xmlns:a16="http://schemas.microsoft.com/office/drawing/2014/main" id="{C8A9B89B-267A-4193-A4D4-700E95697B8E}"/>
                  </a:ext>
                </a:extLst>
              </p:cNvPr>
              <p:cNvSpPr txBox="1">
                <a:spLocks noRot="1" noChangeAspect="1" noMove="1" noResize="1" noEditPoints="1" noAdjustHandles="1" noChangeArrowheads="1" noChangeShapeType="1" noTextEdit="1"/>
              </p:cNvSpPr>
              <p:nvPr/>
            </p:nvSpPr>
            <p:spPr>
              <a:xfrm>
                <a:off x="4478078" y="3098750"/>
                <a:ext cx="3250637" cy="3368038"/>
              </a:xfrm>
              <a:prstGeom prst="rect">
                <a:avLst/>
              </a:prstGeom>
              <a:blipFill>
                <a:blip r:embed="rId10"/>
                <a:stretch>
                  <a:fillRect l="-1313" b="-1808"/>
                </a:stretch>
              </a:blipFill>
            </p:spPr>
            <p:txBody>
              <a:bodyPr/>
              <a:lstStyle/>
              <a:p>
                <a:r>
                  <a:rPr lang="de-DE">
                    <a:noFill/>
                  </a:rPr>
                  <a:t> </a:t>
                </a:r>
              </a:p>
            </p:txBody>
          </p:sp>
        </mc:Fallback>
      </mc:AlternateContent>
      <p:sp>
        <p:nvSpPr>
          <p:cNvPr id="34" name="Rechteck 33">
            <a:extLst>
              <a:ext uri="{FF2B5EF4-FFF2-40B4-BE49-F238E27FC236}">
                <a16:creationId xmlns:a16="http://schemas.microsoft.com/office/drawing/2014/main" id="{98222219-1568-4424-BE8C-10E5AC167DBB}"/>
              </a:ext>
            </a:extLst>
          </p:cNvPr>
          <p:cNvSpPr/>
          <p:nvPr/>
        </p:nvSpPr>
        <p:spPr>
          <a:xfrm>
            <a:off x="5317776" y="3665876"/>
            <a:ext cx="1411550" cy="722905"/>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B066BF09-1F57-4293-B4F9-7DA925C1C883}"/>
              </a:ext>
            </a:extLst>
          </p:cNvPr>
          <p:cNvSpPr txBox="1"/>
          <p:nvPr/>
        </p:nvSpPr>
        <p:spPr>
          <a:xfrm>
            <a:off x="4223860" y="935106"/>
            <a:ext cx="4574520" cy="400110"/>
          </a:xfrm>
          <a:prstGeom prst="rect">
            <a:avLst/>
          </a:prstGeom>
          <a:noFill/>
        </p:spPr>
        <p:txBody>
          <a:bodyPr wrap="square" rtlCol="0">
            <a:spAutoFit/>
          </a:bodyPr>
          <a:lstStyle/>
          <a:p>
            <a:r>
              <a:rPr lang="de-DE" sz="2000" b="1" dirty="0" err="1"/>
              <a:t>Convolutional</a:t>
            </a:r>
            <a:r>
              <a:rPr lang="de-DE" sz="2000" b="1" dirty="0"/>
              <a:t> </a:t>
            </a:r>
            <a:r>
              <a:rPr lang="de-DE" sz="2000" b="1" dirty="0" err="1"/>
              <a:t>Neural</a:t>
            </a:r>
            <a:r>
              <a:rPr lang="de-DE" sz="2000" b="1" dirty="0"/>
              <a:t> Network – </a:t>
            </a:r>
            <a:r>
              <a:rPr lang="de-DE" sz="2000" b="1" dirty="0" err="1"/>
              <a:t>Filtering</a:t>
            </a:r>
            <a:r>
              <a:rPr lang="de-DE" sz="2000" b="1" dirty="0"/>
              <a:t>  </a:t>
            </a:r>
          </a:p>
        </p:txBody>
      </p:sp>
    </p:spTree>
    <p:extLst>
      <p:ext uri="{BB962C8B-B14F-4D97-AF65-F5344CB8AC3E}">
        <p14:creationId xmlns:p14="http://schemas.microsoft.com/office/powerpoint/2010/main" val="2858737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1952"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Models</a:t>
            </a:r>
          </a:p>
        </p:txBody>
      </p:sp>
      <p:pic>
        <p:nvPicPr>
          <p:cNvPr id="4" name="Grafik 3">
            <a:extLst>
              <a:ext uri="{FF2B5EF4-FFF2-40B4-BE49-F238E27FC236}">
                <a16:creationId xmlns:a16="http://schemas.microsoft.com/office/drawing/2014/main" id="{5E314B4E-38F0-4787-903F-97E46CDCA1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704" y="1892326"/>
            <a:ext cx="4047320" cy="3911275"/>
          </a:xfrm>
          <a:prstGeom prst="rect">
            <a:avLst/>
          </a:prstGeom>
        </p:spPr>
      </p:pic>
      <p:pic>
        <p:nvPicPr>
          <p:cNvPr id="6" name="Grafik 5">
            <a:extLst>
              <a:ext uri="{FF2B5EF4-FFF2-40B4-BE49-F238E27FC236}">
                <a16:creationId xmlns:a16="http://schemas.microsoft.com/office/drawing/2014/main" id="{7BE5AC7C-9A8C-4905-91D3-252D9C18E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2246" y="1635452"/>
            <a:ext cx="1398874" cy="1347064"/>
          </a:xfrm>
          <a:prstGeom prst="rect">
            <a:avLst/>
          </a:prstGeom>
        </p:spPr>
      </p:pic>
      <p:sp>
        <p:nvSpPr>
          <p:cNvPr id="20" name="Rechteck 19">
            <a:extLst>
              <a:ext uri="{FF2B5EF4-FFF2-40B4-BE49-F238E27FC236}">
                <a16:creationId xmlns:a16="http://schemas.microsoft.com/office/drawing/2014/main" id="{CF57E8E1-4E18-47FC-BF50-3F4E656ADF6E}"/>
              </a:ext>
            </a:extLst>
          </p:cNvPr>
          <p:cNvSpPr/>
          <p:nvPr/>
        </p:nvSpPr>
        <p:spPr>
          <a:xfrm>
            <a:off x="5096700" y="1632230"/>
            <a:ext cx="1417039" cy="1347064"/>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AB0DC622-68E0-44C0-8B18-4986588CC877}"/>
              </a:ext>
            </a:extLst>
          </p:cNvPr>
          <p:cNvSpPr/>
          <p:nvPr/>
        </p:nvSpPr>
        <p:spPr>
          <a:xfrm>
            <a:off x="1600200" y="2341536"/>
            <a:ext cx="2692370" cy="346055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C04E245B-0E66-46D6-A6CC-7EFD30B3D3FD}"/>
              </a:ext>
            </a:extLst>
          </p:cNvPr>
          <p:cNvSpPr/>
          <p:nvPr/>
        </p:nvSpPr>
        <p:spPr>
          <a:xfrm>
            <a:off x="227085" y="3664027"/>
            <a:ext cx="1373115" cy="2138059"/>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D7F37503-F8E8-4F5C-B4A0-2C654ABD4A87}"/>
              </a:ext>
            </a:extLst>
          </p:cNvPr>
          <p:cNvSpPr/>
          <p:nvPr/>
        </p:nvSpPr>
        <p:spPr>
          <a:xfrm>
            <a:off x="231164" y="1856137"/>
            <a:ext cx="4106214" cy="48608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DCFD7245-F0F7-4268-88B5-701A924C623F}"/>
              </a:ext>
            </a:extLst>
          </p:cNvPr>
          <p:cNvSpPr/>
          <p:nvPr/>
        </p:nvSpPr>
        <p:spPr>
          <a:xfrm>
            <a:off x="228395" y="2341535"/>
            <a:ext cx="1373115" cy="1286303"/>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fik 21">
            <a:extLst>
              <a:ext uri="{FF2B5EF4-FFF2-40B4-BE49-F238E27FC236}">
                <a16:creationId xmlns:a16="http://schemas.microsoft.com/office/drawing/2014/main" id="{7FF670AD-0709-4363-851F-36AE3F6F17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6100" y="1892326"/>
            <a:ext cx="4028838" cy="3909759"/>
          </a:xfrm>
          <a:prstGeom prst="rect">
            <a:avLst/>
          </a:prstGeom>
        </p:spPr>
      </p:pic>
      <p:sp>
        <p:nvSpPr>
          <p:cNvPr id="23" name="Rechteck 22">
            <a:extLst>
              <a:ext uri="{FF2B5EF4-FFF2-40B4-BE49-F238E27FC236}">
                <a16:creationId xmlns:a16="http://schemas.microsoft.com/office/drawing/2014/main" id="{F7BAD4D1-C423-4176-A376-5E0351FD748B}"/>
              </a:ext>
            </a:extLst>
          </p:cNvPr>
          <p:cNvSpPr/>
          <p:nvPr/>
        </p:nvSpPr>
        <p:spPr>
          <a:xfrm>
            <a:off x="8527807" y="2486352"/>
            <a:ext cx="3417131" cy="341540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97E1FA8E-7632-4669-97D3-FE8231A47761}"/>
              </a:ext>
            </a:extLst>
          </p:cNvPr>
          <p:cNvSpPr/>
          <p:nvPr/>
        </p:nvSpPr>
        <p:spPr>
          <a:xfrm>
            <a:off x="7913481" y="2979293"/>
            <a:ext cx="614326" cy="2829911"/>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75ABE12C-E632-4278-80FA-0FD4FCC0A39E}"/>
              </a:ext>
            </a:extLst>
          </p:cNvPr>
          <p:cNvSpPr/>
          <p:nvPr/>
        </p:nvSpPr>
        <p:spPr>
          <a:xfrm>
            <a:off x="7913479" y="1863254"/>
            <a:ext cx="4122002" cy="62309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2E052D12-EBCE-445B-B9AD-D7A8F8D1BD74}"/>
              </a:ext>
            </a:extLst>
          </p:cNvPr>
          <p:cNvSpPr/>
          <p:nvPr/>
        </p:nvSpPr>
        <p:spPr>
          <a:xfrm>
            <a:off x="7925554" y="2435809"/>
            <a:ext cx="588262" cy="594028"/>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7D0F949D-3831-44F5-9DAE-6AA552679D06}"/>
              </a:ext>
            </a:extLst>
          </p:cNvPr>
          <p:cNvSpPr/>
          <p:nvPr/>
        </p:nvSpPr>
        <p:spPr>
          <a:xfrm>
            <a:off x="8311103" y="5995048"/>
            <a:ext cx="3238831" cy="307777"/>
          </a:xfrm>
          <a:prstGeom prst="rect">
            <a:avLst/>
          </a:prstGeom>
        </p:spPr>
        <p:txBody>
          <a:bodyPr wrap="square">
            <a:spAutoFit/>
          </a:bodyPr>
          <a:lstStyle/>
          <a:p>
            <a:r>
              <a:rPr lang="de-DE" sz="1400" dirty="0">
                <a:solidFill>
                  <a:schemeClr val="tx1">
                    <a:lumMod val="50000"/>
                    <a:lumOff val="50000"/>
                  </a:schemeClr>
                </a:solidFill>
              </a:rPr>
              <a:t>Figure 15 | </a:t>
            </a:r>
            <a:r>
              <a:rPr lang="de-DE" sz="1400" dirty="0" err="1">
                <a:solidFill>
                  <a:schemeClr val="tx1">
                    <a:lumMod val="50000"/>
                    <a:lumOff val="50000"/>
                  </a:schemeClr>
                </a:solidFill>
              </a:rPr>
              <a:t>Filtering</a:t>
            </a:r>
            <a:r>
              <a:rPr lang="de-DE" sz="1400" dirty="0">
                <a:solidFill>
                  <a:schemeClr val="tx1">
                    <a:lumMod val="50000"/>
                    <a:lumOff val="50000"/>
                  </a:schemeClr>
                </a:solidFill>
              </a:rPr>
              <a:t> Output </a:t>
            </a:r>
            <a:r>
              <a:rPr lang="en-US" sz="1400" dirty="0">
                <a:solidFill>
                  <a:schemeClr val="tx1">
                    <a:lumMod val="50000"/>
                    <a:lumOff val="50000"/>
                  </a:schemeClr>
                </a:solidFill>
              </a:rPr>
              <a:t>(Rohrer, 2016)</a:t>
            </a:r>
          </a:p>
        </p:txBody>
      </p:sp>
      <p:sp>
        <p:nvSpPr>
          <p:cNvPr id="32" name="Rechteck 31">
            <a:extLst>
              <a:ext uri="{FF2B5EF4-FFF2-40B4-BE49-F238E27FC236}">
                <a16:creationId xmlns:a16="http://schemas.microsoft.com/office/drawing/2014/main" id="{6E70BD1E-9827-4E79-A7BE-4DD0EF1DB858}"/>
              </a:ext>
            </a:extLst>
          </p:cNvPr>
          <p:cNvSpPr/>
          <p:nvPr/>
        </p:nvSpPr>
        <p:spPr>
          <a:xfrm>
            <a:off x="633948" y="5995047"/>
            <a:ext cx="3238831" cy="307777"/>
          </a:xfrm>
          <a:prstGeom prst="rect">
            <a:avLst/>
          </a:prstGeom>
        </p:spPr>
        <p:txBody>
          <a:bodyPr wrap="square">
            <a:spAutoFit/>
          </a:bodyPr>
          <a:lstStyle/>
          <a:p>
            <a:r>
              <a:rPr lang="de-DE" sz="1400" dirty="0">
                <a:solidFill>
                  <a:schemeClr val="tx1">
                    <a:lumMod val="50000"/>
                    <a:lumOff val="50000"/>
                  </a:schemeClr>
                </a:solidFill>
              </a:rPr>
              <a:t>Figure 14 | Input </a:t>
            </a:r>
            <a:r>
              <a:rPr lang="de-DE" sz="1400" dirty="0" err="1">
                <a:solidFill>
                  <a:schemeClr val="tx1">
                    <a:lumMod val="50000"/>
                    <a:lumOff val="50000"/>
                  </a:schemeClr>
                </a:solidFill>
              </a:rPr>
              <a:t>Example</a:t>
            </a:r>
            <a:r>
              <a:rPr lang="de-DE" sz="1400" dirty="0">
                <a:solidFill>
                  <a:schemeClr val="tx1">
                    <a:lumMod val="50000"/>
                    <a:lumOff val="50000"/>
                  </a:schemeClr>
                </a:solidFill>
              </a:rPr>
              <a:t> </a:t>
            </a:r>
            <a:r>
              <a:rPr lang="en-US" sz="1400" dirty="0">
                <a:solidFill>
                  <a:schemeClr val="tx1">
                    <a:lumMod val="50000"/>
                    <a:lumOff val="50000"/>
                  </a:schemeClr>
                </a:solidFill>
              </a:rPr>
              <a:t>(Rohrer, 2016)</a:t>
            </a:r>
          </a:p>
        </p:txBody>
      </p:sp>
      <mc:AlternateContent xmlns:mc="http://schemas.openxmlformats.org/markup-compatibility/2006" xmlns:a14="http://schemas.microsoft.com/office/drawing/2010/main">
        <mc:Choice Requires="a14">
          <p:sp>
            <p:nvSpPr>
              <p:cNvPr id="35" name="Textfeld 34">
                <a:extLst>
                  <a:ext uri="{FF2B5EF4-FFF2-40B4-BE49-F238E27FC236}">
                    <a16:creationId xmlns:a16="http://schemas.microsoft.com/office/drawing/2014/main" id="{AD995206-37AB-40F3-8813-A0B71BE6195D}"/>
                  </a:ext>
                </a:extLst>
              </p:cNvPr>
              <p:cNvSpPr txBox="1"/>
              <p:nvPr/>
            </p:nvSpPr>
            <p:spPr>
              <a:xfrm>
                <a:off x="4478078" y="3098750"/>
                <a:ext cx="3250637" cy="33680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b="1" dirty="0" err="1"/>
                  <a:t>convolution</a:t>
                </a:r>
                <a:r>
                  <a:rPr lang="de-DE" b="1" dirty="0"/>
                  <a:t> </a:t>
                </a:r>
                <a:r>
                  <a:rPr lang="de-DE" b="1" dirty="0" err="1"/>
                  <a:t>operation</a:t>
                </a:r>
                <a:r>
                  <a:rPr lang="de-DE" dirty="0"/>
                  <a:t>:</a:t>
                </a:r>
                <a:br>
                  <a:rPr lang="de-DE" dirty="0"/>
                </a:br>
                <a14:m>
                  <m:oMath xmlns:m="http://schemas.openxmlformats.org/officeDocument/2006/math">
                    <m:r>
                      <m:rPr>
                        <m:sty m:val="p"/>
                      </m:rPr>
                      <a:rPr lang="de-DE" b="0" i="0" smtClean="0">
                        <a:latin typeface="Cambria Math" panose="02040503050406030204" pitchFamily="18" charset="0"/>
                      </a:rPr>
                      <m:t>y</m:t>
                    </m:r>
                    <m:r>
                      <a:rPr lang="de-DE" b="0" i="1" smtClean="0">
                        <a:latin typeface="Cambria Math" panose="02040503050406030204" pitchFamily="18" charset="0"/>
                      </a:rPr>
                      <m:t>=</m:t>
                    </m:r>
                    <m:f>
                      <m:fPr>
                        <m:ctrlPr>
                          <a:rPr lang="de-DE" b="0" i="1" smtClean="0">
                            <a:latin typeface="Cambria Math" panose="02040503050406030204" pitchFamily="18" charset="0"/>
                          </a:rPr>
                        </m:ctrlPr>
                      </m:fPr>
                      <m:num>
                        <m:nary>
                          <m:naryPr>
                            <m:chr m:val="∑"/>
                            <m:limLoc m:val="subSup"/>
                            <m:supHide m:val="on"/>
                            <m:ctrlPr>
                              <a:rPr lang="de-DE" b="0" i="1" smtClean="0">
                                <a:latin typeface="Cambria Math" panose="02040503050406030204" pitchFamily="18" charset="0"/>
                              </a:rPr>
                            </m:ctrlPr>
                          </m:naryPr>
                          <m:sub>
                            <m:r>
                              <m:rPr>
                                <m:brk m:alnAt="9"/>
                              </m:rPr>
                              <a:rPr lang="de-DE" b="0" i="1" smtClean="0">
                                <a:latin typeface="Cambria Math" panose="02040503050406030204" pitchFamily="18" charset="0"/>
                              </a:rPr>
                              <m:t>𝑖</m:t>
                            </m:r>
                            <m:r>
                              <a:rPr lang="de-DE" b="0" i="1" smtClean="0">
                                <a:latin typeface="Cambria Math" panose="02040503050406030204" pitchFamily="18" charset="0"/>
                              </a:rPr>
                              <m:t>𝑗</m:t>
                            </m:r>
                          </m:sub>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𝐴</m:t>
                                </m:r>
                              </m:e>
                              <m:sub>
                                <m:r>
                                  <a:rPr lang="de-DE" b="0" i="1" smtClean="0">
                                    <a:latin typeface="Cambria Math" panose="02040503050406030204" pitchFamily="18" charset="0"/>
                                  </a:rPr>
                                  <m:t>𝑖𝑗</m:t>
                                </m:r>
                              </m:sub>
                            </m:sSub>
                          </m:e>
                        </m:nary>
                      </m:num>
                      <m:den>
                        <m:r>
                          <a:rPr lang="de-DE" b="0" i="1" smtClean="0">
                            <a:latin typeface="Cambria Math" panose="02040503050406030204" pitchFamily="18" charset="0"/>
                          </a:rPr>
                          <m:t>𝑁</m:t>
                        </m:r>
                      </m:den>
                    </m:f>
                  </m:oMath>
                </a14:m>
                <a:br>
                  <a:rPr lang="de-DE" dirty="0"/>
                </a:br>
                <a:r>
                  <a:rPr lang="de-DE" b="1" dirty="0" err="1"/>
                  <a:t>input</a:t>
                </a:r>
                <a:r>
                  <a:rPr lang="de-DE" b="1" dirty="0"/>
                  <a:t> </a:t>
                </a:r>
                <a:r>
                  <a:rPr lang="de-DE" b="1" dirty="0" err="1"/>
                  <a:t>matrix</a:t>
                </a:r>
                <a:r>
                  <a:rPr lang="de-DE" b="1" dirty="0"/>
                  <a:t> </a:t>
                </a:r>
                <a14:m>
                  <m:oMath xmlns:m="http://schemas.openxmlformats.org/officeDocument/2006/math">
                    <m:r>
                      <a:rPr lang="de-DE" b="0" i="1" smtClean="0">
                        <a:latin typeface="Cambria Math" panose="02040503050406030204" pitchFamily="18" charset="0"/>
                      </a:rPr>
                      <m:t>𝑋</m:t>
                    </m:r>
                  </m:oMath>
                </a14:m>
                <a:br>
                  <a:rPr lang="de-DE" dirty="0"/>
                </a:br>
                <a:r>
                  <a:rPr lang="de-DE" b="1" dirty="0" err="1"/>
                  <a:t>kernel</a:t>
                </a:r>
                <a:r>
                  <a:rPr lang="de-DE" dirty="0"/>
                  <a:t> </a:t>
                </a:r>
                <a14:m>
                  <m:oMath xmlns:m="http://schemas.openxmlformats.org/officeDocument/2006/math">
                    <m:r>
                      <a:rPr lang="de-DE" b="0" i="1" smtClean="0">
                        <a:latin typeface="Cambria Math" panose="02040503050406030204" pitchFamily="18" charset="0"/>
                      </a:rPr>
                      <m:t>𝐾</m:t>
                    </m:r>
                  </m:oMath>
                </a14:m>
                <a:br>
                  <a:rPr lang="de-DE" dirty="0"/>
                </a:b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𝑋</m:t>
                        </m:r>
                      </m:e>
                      <m:sup>
                        <m:r>
                          <a:rPr lang="de-DE" i="1">
                            <a:latin typeface="Cambria Math" panose="02040503050406030204" pitchFamily="18" charset="0"/>
                          </a:rPr>
                          <m:t>𝑇</m:t>
                        </m:r>
                      </m:sup>
                    </m:sSup>
                    <m:r>
                      <a:rPr lang="de-DE" i="1">
                        <a:latin typeface="Cambria Math" panose="02040503050406030204" pitchFamily="18" charset="0"/>
                      </a:rPr>
                      <m:t>⋅</m:t>
                    </m:r>
                    <m:r>
                      <a:rPr lang="de-DE" i="1">
                        <a:latin typeface="Cambria Math" panose="02040503050406030204" pitchFamily="18" charset="0"/>
                      </a:rPr>
                      <m:t>𝐾</m:t>
                    </m:r>
                  </m:oMath>
                </a14:m>
                <a:r>
                  <a:rPr lang="de-DE" dirty="0"/>
                  <a:t> </a:t>
                </a:r>
                <a:br>
                  <a:rPr lang="de-DE" dirty="0"/>
                </a:br>
                <a14:m>
                  <m:oMath xmlns:m="http://schemas.openxmlformats.org/officeDocument/2006/math">
                    <m:r>
                      <m:rPr>
                        <m:nor/>
                      </m:rPr>
                      <a:rPr lang="de-DE" b="1" dirty="0">
                        <a:latin typeface="Cambria Math" panose="02040503050406030204" pitchFamily="18" charset="0"/>
                      </a:rPr>
                      <m:t>n</m:t>
                    </m:r>
                    <m:r>
                      <m:rPr>
                        <m:nor/>
                      </m:rPr>
                      <a:rPr lang="de-DE" b="1" dirty="0"/>
                      <m:t>umber</m:t>
                    </m:r>
                    <m:r>
                      <m:rPr>
                        <m:nor/>
                      </m:rPr>
                      <a:rPr lang="de-DE" b="1" dirty="0"/>
                      <m:t> </m:t>
                    </m:r>
                    <m:r>
                      <m:rPr>
                        <m:nor/>
                      </m:rPr>
                      <a:rPr lang="de-DE" b="1" dirty="0"/>
                      <m:t>of</m:t>
                    </m:r>
                    <m:r>
                      <m:rPr>
                        <m:nor/>
                      </m:rPr>
                      <a:rPr lang="de-DE" b="1" dirty="0"/>
                      <m:t> </m:t>
                    </m:r>
                    <m:r>
                      <m:rPr>
                        <m:nor/>
                      </m:rPr>
                      <a:rPr lang="de-DE" b="1" dirty="0"/>
                      <m:t>elements</m:t>
                    </m:r>
                    <m:r>
                      <m:rPr>
                        <m:nor/>
                      </m:rPr>
                      <a:rPr lang="de-DE" b="1" dirty="0"/>
                      <m:t> </m:t>
                    </m:r>
                    <m:r>
                      <m:rPr>
                        <m:nor/>
                      </m:rPr>
                      <a:rPr lang="de-DE" b="1" dirty="0"/>
                      <m:t>in</m:t>
                    </m:r>
                    <m:r>
                      <a:rPr lang="de-DE" b="0" i="1" dirty="0" smtClean="0">
                        <a:latin typeface="Cambria Math" panose="02040503050406030204" pitchFamily="18" charset="0"/>
                      </a:rPr>
                      <m:t> </m:t>
                    </m:r>
                    <m:r>
                      <a:rPr lang="de-DE" b="1" i="1">
                        <a:latin typeface="Cambria Math" panose="02040503050406030204" pitchFamily="18" charset="0"/>
                      </a:rPr>
                      <m:t>𝑿</m:t>
                    </m:r>
                    <m:r>
                      <a:rPr lang="de-DE" b="0" i="1" smtClean="0">
                        <a:latin typeface="Cambria Math" panose="02040503050406030204" pitchFamily="18" charset="0"/>
                      </a:rPr>
                      <m:t> </m:t>
                    </m:r>
                    <m:r>
                      <a:rPr lang="de-DE" i="1" dirty="0">
                        <a:latin typeface="Cambria Math" panose="02040503050406030204" pitchFamily="18" charset="0"/>
                      </a:rPr>
                      <m:t>𝑁</m:t>
                    </m:r>
                  </m:oMath>
                </a14:m>
                <a:br>
                  <a:rPr lang="de-DE" dirty="0"/>
                </a:br>
                <a:r>
                  <a:rPr lang="de-DE" b="1" dirty="0" err="1"/>
                  <a:t>output</a:t>
                </a:r>
                <a:r>
                  <a:rPr lang="de-DE" b="1" dirty="0"/>
                  <a:t> </a:t>
                </a:r>
                <a14:m>
                  <m:oMath xmlns:m="http://schemas.openxmlformats.org/officeDocument/2006/math">
                    <m:r>
                      <a:rPr lang="de-DE" b="0" i="1" smtClean="0">
                        <a:latin typeface="Cambria Math" panose="02040503050406030204" pitchFamily="18" charset="0"/>
                      </a:rPr>
                      <m:t>𝑦</m:t>
                    </m:r>
                  </m:oMath>
                </a14:m>
                <a:endParaRPr lang="de-DE" dirty="0"/>
              </a:p>
            </p:txBody>
          </p:sp>
        </mc:Choice>
        <mc:Fallback xmlns="">
          <p:sp>
            <p:nvSpPr>
              <p:cNvPr id="35" name="Textfeld 34">
                <a:extLst>
                  <a:ext uri="{FF2B5EF4-FFF2-40B4-BE49-F238E27FC236}">
                    <a16:creationId xmlns:a16="http://schemas.microsoft.com/office/drawing/2014/main" id="{AD995206-37AB-40F3-8813-A0B71BE6195D}"/>
                  </a:ext>
                </a:extLst>
              </p:cNvPr>
              <p:cNvSpPr txBox="1">
                <a:spLocks noRot="1" noChangeAspect="1" noMove="1" noResize="1" noEditPoints="1" noAdjustHandles="1" noChangeArrowheads="1" noChangeShapeType="1" noTextEdit="1"/>
              </p:cNvSpPr>
              <p:nvPr/>
            </p:nvSpPr>
            <p:spPr>
              <a:xfrm>
                <a:off x="4478078" y="3098750"/>
                <a:ext cx="3250637" cy="3368038"/>
              </a:xfrm>
              <a:prstGeom prst="rect">
                <a:avLst/>
              </a:prstGeom>
              <a:blipFill>
                <a:blip r:embed="rId10"/>
                <a:stretch>
                  <a:fillRect l="-1313" b="-1808"/>
                </a:stretch>
              </a:blipFill>
            </p:spPr>
            <p:txBody>
              <a:bodyPr/>
              <a:lstStyle/>
              <a:p>
                <a:r>
                  <a:rPr lang="de-DE">
                    <a:noFill/>
                  </a:rPr>
                  <a:t> </a:t>
                </a:r>
              </a:p>
            </p:txBody>
          </p:sp>
        </mc:Fallback>
      </mc:AlternateContent>
      <p:sp>
        <p:nvSpPr>
          <p:cNvPr id="36" name="Rechteck 35">
            <a:extLst>
              <a:ext uri="{FF2B5EF4-FFF2-40B4-BE49-F238E27FC236}">
                <a16:creationId xmlns:a16="http://schemas.microsoft.com/office/drawing/2014/main" id="{0BA3DE00-74C8-4E74-9069-80A700D3A929}"/>
              </a:ext>
            </a:extLst>
          </p:cNvPr>
          <p:cNvSpPr/>
          <p:nvPr/>
        </p:nvSpPr>
        <p:spPr>
          <a:xfrm>
            <a:off x="5317776" y="3665876"/>
            <a:ext cx="1411550" cy="722905"/>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feld 28">
            <a:extLst>
              <a:ext uri="{FF2B5EF4-FFF2-40B4-BE49-F238E27FC236}">
                <a16:creationId xmlns:a16="http://schemas.microsoft.com/office/drawing/2014/main" id="{E3054EB4-DB19-41DA-996B-282177E8FA94}"/>
              </a:ext>
            </a:extLst>
          </p:cNvPr>
          <p:cNvSpPr txBox="1"/>
          <p:nvPr/>
        </p:nvSpPr>
        <p:spPr>
          <a:xfrm>
            <a:off x="4223860" y="935106"/>
            <a:ext cx="4574520" cy="400110"/>
          </a:xfrm>
          <a:prstGeom prst="rect">
            <a:avLst/>
          </a:prstGeom>
          <a:noFill/>
        </p:spPr>
        <p:txBody>
          <a:bodyPr wrap="square" rtlCol="0">
            <a:spAutoFit/>
          </a:bodyPr>
          <a:lstStyle/>
          <a:p>
            <a:r>
              <a:rPr lang="de-DE" sz="2000" b="1" dirty="0" err="1"/>
              <a:t>Convolutional</a:t>
            </a:r>
            <a:r>
              <a:rPr lang="de-DE" sz="2000" b="1" dirty="0"/>
              <a:t> </a:t>
            </a:r>
            <a:r>
              <a:rPr lang="de-DE" sz="2000" b="1" dirty="0" err="1"/>
              <a:t>Neural</a:t>
            </a:r>
            <a:r>
              <a:rPr lang="de-DE" sz="2000" b="1" dirty="0"/>
              <a:t> Network – </a:t>
            </a:r>
            <a:r>
              <a:rPr lang="de-DE" sz="2000" b="1" dirty="0" err="1"/>
              <a:t>Filtering</a:t>
            </a:r>
            <a:r>
              <a:rPr lang="de-DE" sz="2000" b="1" dirty="0"/>
              <a:t>  </a:t>
            </a:r>
          </a:p>
        </p:txBody>
      </p:sp>
    </p:spTree>
    <p:extLst>
      <p:ext uri="{BB962C8B-B14F-4D97-AF65-F5344CB8AC3E}">
        <p14:creationId xmlns:p14="http://schemas.microsoft.com/office/powerpoint/2010/main" val="37586761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2979"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Models</a:t>
            </a:r>
          </a:p>
        </p:txBody>
      </p:sp>
      <p:pic>
        <p:nvPicPr>
          <p:cNvPr id="4" name="Grafik 3">
            <a:extLst>
              <a:ext uri="{FF2B5EF4-FFF2-40B4-BE49-F238E27FC236}">
                <a16:creationId xmlns:a16="http://schemas.microsoft.com/office/drawing/2014/main" id="{5E314B4E-38F0-4787-903F-97E46CDCA1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704" y="1892326"/>
            <a:ext cx="4047320" cy="3911275"/>
          </a:xfrm>
          <a:prstGeom prst="rect">
            <a:avLst/>
          </a:prstGeom>
        </p:spPr>
      </p:pic>
      <p:pic>
        <p:nvPicPr>
          <p:cNvPr id="6" name="Grafik 5">
            <a:extLst>
              <a:ext uri="{FF2B5EF4-FFF2-40B4-BE49-F238E27FC236}">
                <a16:creationId xmlns:a16="http://schemas.microsoft.com/office/drawing/2014/main" id="{7BE5AC7C-9A8C-4905-91D3-252D9C18E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2246" y="1635452"/>
            <a:ext cx="1398874" cy="1347064"/>
          </a:xfrm>
          <a:prstGeom prst="rect">
            <a:avLst/>
          </a:prstGeom>
        </p:spPr>
      </p:pic>
      <p:sp>
        <p:nvSpPr>
          <p:cNvPr id="20" name="Rechteck 19">
            <a:extLst>
              <a:ext uri="{FF2B5EF4-FFF2-40B4-BE49-F238E27FC236}">
                <a16:creationId xmlns:a16="http://schemas.microsoft.com/office/drawing/2014/main" id="{CF57E8E1-4E18-47FC-BF50-3F4E656ADF6E}"/>
              </a:ext>
            </a:extLst>
          </p:cNvPr>
          <p:cNvSpPr/>
          <p:nvPr/>
        </p:nvSpPr>
        <p:spPr>
          <a:xfrm>
            <a:off x="5096700" y="1632230"/>
            <a:ext cx="1417039" cy="1347064"/>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AB0DC622-68E0-44C0-8B18-4986588CC877}"/>
              </a:ext>
            </a:extLst>
          </p:cNvPr>
          <p:cNvSpPr/>
          <p:nvPr/>
        </p:nvSpPr>
        <p:spPr>
          <a:xfrm>
            <a:off x="1600200" y="3661000"/>
            <a:ext cx="2782542" cy="2141086"/>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C04E245B-0E66-46D6-A6CC-7EFD30B3D3FD}"/>
              </a:ext>
            </a:extLst>
          </p:cNvPr>
          <p:cNvSpPr/>
          <p:nvPr/>
        </p:nvSpPr>
        <p:spPr>
          <a:xfrm>
            <a:off x="227085" y="3662513"/>
            <a:ext cx="1373115" cy="213957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9B2E3AC4-DCA3-4E2C-AADB-41C634BB7184}"/>
              </a:ext>
            </a:extLst>
          </p:cNvPr>
          <p:cNvSpPr/>
          <p:nvPr/>
        </p:nvSpPr>
        <p:spPr>
          <a:xfrm>
            <a:off x="202671" y="2341810"/>
            <a:ext cx="424542" cy="132070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1" name="Rechteck 20">
            <a:extLst>
              <a:ext uri="{FF2B5EF4-FFF2-40B4-BE49-F238E27FC236}">
                <a16:creationId xmlns:a16="http://schemas.microsoft.com/office/drawing/2014/main" id="{D7F37503-F8E8-4F5C-B4A0-2C654ABD4A87}"/>
              </a:ext>
            </a:extLst>
          </p:cNvPr>
          <p:cNvSpPr/>
          <p:nvPr/>
        </p:nvSpPr>
        <p:spPr>
          <a:xfrm>
            <a:off x="231164" y="1856137"/>
            <a:ext cx="4106214" cy="48608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2E4505A8-C449-4EA0-98D2-6E0A8CE65CA3}"/>
              </a:ext>
            </a:extLst>
          </p:cNvPr>
          <p:cNvSpPr/>
          <p:nvPr/>
        </p:nvSpPr>
        <p:spPr>
          <a:xfrm>
            <a:off x="2027728" y="2341808"/>
            <a:ext cx="2370560" cy="132070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Rechteck 18">
            <a:extLst>
              <a:ext uri="{FF2B5EF4-FFF2-40B4-BE49-F238E27FC236}">
                <a16:creationId xmlns:a16="http://schemas.microsoft.com/office/drawing/2014/main" id="{DCFD7245-F0F7-4268-88B5-701A924C623F}"/>
              </a:ext>
            </a:extLst>
          </p:cNvPr>
          <p:cNvSpPr/>
          <p:nvPr/>
        </p:nvSpPr>
        <p:spPr>
          <a:xfrm>
            <a:off x="654613" y="2341810"/>
            <a:ext cx="1373115" cy="1286303"/>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Grafik 22">
            <a:extLst>
              <a:ext uri="{FF2B5EF4-FFF2-40B4-BE49-F238E27FC236}">
                <a16:creationId xmlns:a16="http://schemas.microsoft.com/office/drawing/2014/main" id="{019C0E9F-C79D-48CC-B09F-909807EAEA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6100" y="1892326"/>
            <a:ext cx="4028838" cy="3909759"/>
          </a:xfrm>
          <a:prstGeom prst="rect">
            <a:avLst/>
          </a:prstGeom>
        </p:spPr>
      </p:pic>
      <p:sp>
        <p:nvSpPr>
          <p:cNvPr id="24" name="Rechteck 23">
            <a:extLst>
              <a:ext uri="{FF2B5EF4-FFF2-40B4-BE49-F238E27FC236}">
                <a16:creationId xmlns:a16="http://schemas.microsoft.com/office/drawing/2014/main" id="{1AB76467-061E-426B-B49A-F99DA6F55123}"/>
              </a:ext>
            </a:extLst>
          </p:cNvPr>
          <p:cNvSpPr/>
          <p:nvPr/>
        </p:nvSpPr>
        <p:spPr>
          <a:xfrm>
            <a:off x="8527807" y="2979293"/>
            <a:ext cx="3417131" cy="2922466"/>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4D0D9DB5-A490-47CC-A908-DB3F0EEE20F2}"/>
              </a:ext>
            </a:extLst>
          </p:cNvPr>
          <p:cNvSpPr/>
          <p:nvPr/>
        </p:nvSpPr>
        <p:spPr>
          <a:xfrm>
            <a:off x="7913481" y="2479235"/>
            <a:ext cx="614326" cy="332997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606D33DC-6AD6-4CD1-AB39-BEB341FF8A64}"/>
              </a:ext>
            </a:extLst>
          </p:cNvPr>
          <p:cNvSpPr/>
          <p:nvPr/>
        </p:nvSpPr>
        <p:spPr>
          <a:xfrm>
            <a:off x="7913479" y="1863254"/>
            <a:ext cx="4079538" cy="62309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2D7F0C24-24FB-4CFC-8D09-0923F42D2422}"/>
              </a:ext>
            </a:extLst>
          </p:cNvPr>
          <p:cNvSpPr/>
          <p:nvPr/>
        </p:nvSpPr>
        <p:spPr>
          <a:xfrm>
            <a:off x="9046029" y="2486352"/>
            <a:ext cx="2946988" cy="492941"/>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32740FBB-1E95-4AFC-BCCB-B299053126ED}"/>
              </a:ext>
            </a:extLst>
          </p:cNvPr>
          <p:cNvSpPr/>
          <p:nvPr/>
        </p:nvSpPr>
        <p:spPr>
          <a:xfrm>
            <a:off x="8492529" y="2435809"/>
            <a:ext cx="588262" cy="594028"/>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a:extLst>
              <a:ext uri="{FF2B5EF4-FFF2-40B4-BE49-F238E27FC236}">
                <a16:creationId xmlns:a16="http://schemas.microsoft.com/office/drawing/2014/main" id="{A5823B25-D492-4DDF-AF5E-6273D269C389}"/>
              </a:ext>
            </a:extLst>
          </p:cNvPr>
          <p:cNvSpPr/>
          <p:nvPr/>
        </p:nvSpPr>
        <p:spPr>
          <a:xfrm>
            <a:off x="8311103" y="5995048"/>
            <a:ext cx="3238831" cy="307777"/>
          </a:xfrm>
          <a:prstGeom prst="rect">
            <a:avLst/>
          </a:prstGeom>
        </p:spPr>
        <p:txBody>
          <a:bodyPr wrap="square">
            <a:spAutoFit/>
          </a:bodyPr>
          <a:lstStyle/>
          <a:p>
            <a:r>
              <a:rPr lang="de-DE" sz="1400" dirty="0">
                <a:solidFill>
                  <a:schemeClr val="tx1">
                    <a:lumMod val="50000"/>
                    <a:lumOff val="50000"/>
                  </a:schemeClr>
                </a:solidFill>
              </a:rPr>
              <a:t>Figure 15 | </a:t>
            </a:r>
            <a:r>
              <a:rPr lang="de-DE" sz="1400" dirty="0" err="1">
                <a:solidFill>
                  <a:schemeClr val="tx1">
                    <a:lumMod val="50000"/>
                    <a:lumOff val="50000"/>
                  </a:schemeClr>
                </a:solidFill>
              </a:rPr>
              <a:t>Filtering</a:t>
            </a:r>
            <a:r>
              <a:rPr lang="de-DE" sz="1400" dirty="0">
                <a:solidFill>
                  <a:schemeClr val="tx1">
                    <a:lumMod val="50000"/>
                    <a:lumOff val="50000"/>
                  </a:schemeClr>
                </a:solidFill>
              </a:rPr>
              <a:t> Output </a:t>
            </a:r>
            <a:r>
              <a:rPr lang="en-US" sz="1400" dirty="0">
                <a:solidFill>
                  <a:schemeClr val="tx1">
                    <a:lumMod val="50000"/>
                    <a:lumOff val="50000"/>
                  </a:schemeClr>
                </a:solidFill>
              </a:rPr>
              <a:t>(Rohrer, 2016)</a:t>
            </a:r>
          </a:p>
        </p:txBody>
      </p:sp>
      <p:sp>
        <p:nvSpPr>
          <p:cNvPr id="34" name="Rechteck 33">
            <a:extLst>
              <a:ext uri="{FF2B5EF4-FFF2-40B4-BE49-F238E27FC236}">
                <a16:creationId xmlns:a16="http://schemas.microsoft.com/office/drawing/2014/main" id="{BE90CA11-2F5B-41A4-AE1C-D7A4E1D90B58}"/>
              </a:ext>
            </a:extLst>
          </p:cNvPr>
          <p:cNvSpPr/>
          <p:nvPr/>
        </p:nvSpPr>
        <p:spPr>
          <a:xfrm>
            <a:off x="633948" y="5995047"/>
            <a:ext cx="3238831" cy="307777"/>
          </a:xfrm>
          <a:prstGeom prst="rect">
            <a:avLst/>
          </a:prstGeom>
        </p:spPr>
        <p:txBody>
          <a:bodyPr wrap="square">
            <a:spAutoFit/>
          </a:bodyPr>
          <a:lstStyle/>
          <a:p>
            <a:r>
              <a:rPr lang="de-DE" sz="1400" dirty="0">
                <a:solidFill>
                  <a:schemeClr val="tx1">
                    <a:lumMod val="50000"/>
                    <a:lumOff val="50000"/>
                  </a:schemeClr>
                </a:solidFill>
              </a:rPr>
              <a:t>Figure 14 | Input </a:t>
            </a:r>
            <a:r>
              <a:rPr lang="de-DE" sz="1400" dirty="0" err="1">
                <a:solidFill>
                  <a:schemeClr val="tx1">
                    <a:lumMod val="50000"/>
                    <a:lumOff val="50000"/>
                  </a:schemeClr>
                </a:solidFill>
              </a:rPr>
              <a:t>Example</a:t>
            </a:r>
            <a:r>
              <a:rPr lang="de-DE" sz="1400" dirty="0">
                <a:solidFill>
                  <a:schemeClr val="tx1">
                    <a:lumMod val="50000"/>
                    <a:lumOff val="50000"/>
                  </a:schemeClr>
                </a:solidFill>
              </a:rPr>
              <a:t> </a:t>
            </a:r>
            <a:r>
              <a:rPr lang="en-US" sz="1400" dirty="0">
                <a:solidFill>
                  <a:schemeClr val="tx1">
                    <a:lumMod val="50000"/>
                    <a:lumOff val="50000"/>
                  </a:schemeClr>
                </a:solidFill>
              </a:rPr>
              <a:t>(Rohrer, 2016)</a:t>
            </a:r>
          </a:p>
        </p:txBody>
      </p:sp>
      <mc:AlternateContent xmlns:mc="http://schemas.openxmlformats.org/markup-compatibility/2006" xmlns:a14="http://schemas.microsoft.com/office/drawing/2010/main">
        <mc:Choice Requires="a14">
          <p:sp>
            <p:nvSpPr>
              <p:cNvPr id="31" name="Textfeld 30">
                <a:extLst>
                  <a:ext uri="{FF2B5EF4-FFF2-40B4-BE49-F238E27FC236}">
                    <a16:creationId xmlns:a16="http://schemas.microsoft.com/office/drawing/2014/main" id="{F6BFE4A9-B34E-4E92-9873-299935280542}"/>
                  </a:ext>
                </a:extLst>
              </p:cNvPr>
              <p:cNvSpPr txBox="1"/>
              <p:nvPr/>
            </p:nvSpPr>
            <p:spPr>
              <a:xfrm>
                <a:off x="4478078" y="3098750"/>
                <a:ext cx="3250637" cy="33680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b="1" dirty="0" err="1"/>
                  <a:t>convolution</a:t>
                </a:r>
                <a:r>
                  <a:rPr lang="de-DE" b="1" dirty="0"/>
                  <a:t> </a:t>
                </a:r>
                <a:r>
                  <a:rPr lang="de-DE" b="1" dirty="0" err="1"/>
                  <a:t>operation</a:t>
                </a:r>
                <a:r>
                  <a:rPr lang="de-DE" dirty="0"/>
                  <a:t>:</a:t>
                </a:r>
                <a:br>
                  <a:rPr lang="de-DE" dirty="0"/>
                </a:br>
                <a14:m>
                  <m:oMath xmlns:m="http://schemas.openxmlformats.org/officeDocument/2006/math">
                    <m:r>
                      <m:rPr>
                        <m:sty m:val="p"/>
                      </m:rPr>
                      <a:rPr lang="de-DE" b="0" i="0" smtClean="0">
                        <a:latin typeface="Cambria Math" panose="02040503050406030204" pitchFamily="18" charset="0"/>
                      </a:rPr>
                      <m:t>y</m:t>
                    </m:r>
                    <m:r>
                      <a:rPr lang="de-DE" b="0" i="1" smtClean="0">
                        <a:latin typeface="Cambria Math" panose="02040503050406030204" pitchFamily="18" charset="0"/>
                      </a:rPr>
                      <m:t>=</m:t>
                    </m:r>
                    <m:f>
                      <m:fPr>
                        <m:ctrlPr>
                          <a:rPr lang="de-DE" b="0" i="1" smtClean="0">
                            <a:latin typeface="Cambria Math" panose="02040503050406030204" pitchFamily="18" charset="0"/>
                          </a:rPr>
                        </m:ctrlPr>
                      </m:fPr>
                      <m:num>
                        <m:nary>
                          <m:naryPr>
                            <m:chr m:val="∑"/>
                            <m:limLoc m:val="subSup"/>
                            <m:supHide m:val="on"/>
                            <m:ctrlPr>
                              <a:rPr lang="de-DE" b="0" i="1" smtClean="0">
                                <a:latin typeface="Cambria Math" panose="02040503050406030204" pitchFamily="18" charset="0"/>
                              </a:rPr>
                            </m:ctrlPr>
                          </m:naryPr>
                          <m:sub>
                            <m:r>
                              <m:rPr>
                                <m:brk m:alnAt="9"/>
                              </m:rPr>
                              <a:rPr lang="de-DE" b="0" i="1" smtClean="0">
                                <a:latin typeface="Cambria Math" panose="02040503050406030204" pitchFamily="18" charset="0"/>
                              </a:rPr>
                              <m:t>𝑖</m:t>
                            </m:r>
                            <m:r>
                              <a:rPr lang="de-DE" b="0" i="1" smtClean="0">
                                <a:latin typeface="Cambria Math" panose="02040503050406030204" pitchFamily="18" charset="0"/>
                              </a:rPr>
                              <m:t>𝑗</m:t>
                            </m:r>
                          </m:sub>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𝐴</m:t>
                                </m:r>
                              </m:e>
                              <m:sub>
                                <m:r>
                                  <a:rPr lang="de-DE" b="0" i="1" smtClean="0">
                                    <a:latin typeface="Cambria Math" panose="02040503050406030204" pitchFamily="18" charset="0"/>
                                  </a:rPr>
                                  <m:t>𝑖𝑗</m:t>
                                </m:r>
                              </m:sub>
                            </m:sSub>
                          </m:e>
                        </m:nary>
                      </m:num>
                      <m:den>
                        <m:r>
                          <a:rPr lang="de-DE" b="0" i="1" smtClean="0">
                            <a:latin typeface="Cambria Math" panose="02040503050406030204" pitchFamily="18" charset="0"/>
                          </a:rPr>
                          <m:t>𝑁</m:t>
                        </m:r>
                      </m:den>
                    </m:f>
                  </m:oMath>
                </a14:m>
                <a:br>
                  <a:rPr lang="de-DE" dirty="0"/>
                </a:br>
                <a:r>
                  <a:rPr lang="de-DE" b="1" dirty="0" err="1"/>
                  <a:t>input</a:t>
                </a:r>
                <a:r>
                  <a:rPr lang="de-DE" b="1" dirty="0"/>
                  <a:t> </a:t>
                </a:r>
                <a:r>
                  <a:rPr lang="de-DE" b="1" dirty="0" err="1"/>
                  <a:t>matrix</a:t>
                </a:r>
                <a:r>
                  <a:rPr lang="de-DE" b="1" dirty="0"/>
                  <a:t> </a:t>
                </a:r>
                <a14:m>
                  <m:oMath xmlns:m="http://schemas.openxmlformats.org/officeDocument/2006/math">
                    <m:r>
                      <a:rPr lang="de-DE" b="0" i="1" smtClean="0">
                        <a:latin typeface="Cambria Math" panose="02040503050406030204" pitchFamily="18" charset="0"/>
                      </a:rPr>
                      <m:t>𝑋</m:t>
                    </m:r>
                  </m:oMath>
                </a14:m>
                <a:br>
                  <a:rPr lang="de-DE" dirty="0"/>
                </a:br>
                <a:r>
                  <a:rPr lang="de-DE" b="1" dirty="0" err="1"/>
                  <a:t>kernel</a:t>
                </a:r>
                <a:r>
                  <a:rPr lang="de-DE" dirty="0"/>
                  <a:t> </a:t>
                </a:r>
                <a14:m>
                  <m:oMath xmlns:m="http://schemas.openxmlformats.org/officeDocument/2006/math">
                    <m:r>
                      <a:rPr lang="de-DE" b="0" i="1" smtClean="0">
                        <a:latin typeface="Cambria Math" panose="02040503050406030204" pitchFamily="18" charset="0"/>
                      </a:rPr>
                      <m:t>𝐾</m:t>
                    </m:r>
                  </m:oMath>
                </a14:m>
                <a:br>
                  <a:rPr lang="de-DE" dirty="0"/>
                </a:b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𝑋</m:t>
                        </m:r>
                      </m:e>
                      <m:sup>
                        <m:r>
                          <a:rPr lang="de-DE" i="1">
                            <a:latin typeface="Cambria Math" panose="02040503050406030204" pitchFamily="18" charset="0"/>
                          </a:rPr>
                          <m:t>𝑇</m:t>
                        </m:r>
                      </m:sup>
                    </m:sSup>
                    <m:r>
                      <a:rPr lang="de-DE" i="1">
                        <a:latin typeface="Cambria Math" panose="02040503050406030204" pitchFamily="18" charset="0"/>
                      </a:rPr>
                      <m:t>⋅</m:t>
                    </m:r>
                    <m:r>
                      <a:rPr lang="de-DE" i="1">
                        <a:latin typeface="Cambria Math" panose="02040503050406030204" pitchFamily="18" charset="0"/>
                      </a:rPr>
                      <m:t>𝐾</m:t>
                    </m:r>
                  </m:oMath>
                </a14:m>
                <a:r>
                  <a:rPr lang="de-DE" dirty="0"/>
                  <a:t> </a:t>
                </a:r>
                <a:br>
                  <a:rPr lang="de-DE" dirty="0"/>
                </a:br>
                <a14:m>
                  <m:oMath xmlns:m="http://schemas.openxmlformats.org/officeDocument/2006/math">
                    <m:r>
                      <m:rPr>
                        <m:nor/>
                      </m:rPr>
                      <a:rPr lang="de-DE" b="1" dirty="0">
                        <a:latin typeface="Cambria Math" panose="02040503050406030204" pitchFamily="18" charset="0"/>
                      </a:rPr>
                      <m:t>n</m:t>
                    </m:r>
                    <m:r>
                      <m:rPr>
                        <m:nor/>
                      </m:rPr>
                      <a:rPr lang="de-DE" b="1" dirty="0"/>
                      <m:t>umber</m:t>
                    </m:r>
                    <m:r>
                      <m:rPr>
                        <m:nor/>
                      </m:rPr>
                      <a:rPr lang="de-DE" b="1" dirty="0"/>
                      <m:t> </m:t>
                    </m:r>
                    <m:r>
                      <m:rPr>
                        <m:nor/>
                      </m:rPr>
                      <a:rPr lang="de-DE" b="1" dirty="0"/>
                      <m:t>of</m:t>
                    </m:r>
                    <m:r>
                      <m:rPr>
                        <m:nor/>
                      </m:rPr>
                      <a:rPr lang="de-DE" b="1" dirty="0"/>
                      <m:t> </m:t>
                    </m:r>
                    <m:r>
                      <m:rPr>
                        <m:nor/>
                      </m:rPr>
                      <a:rPr lang="de-DE" b="1" dirty="0"/>
                      <m:t>elements</m:t>
                    </m:r>
                    <m:r>
                      <m:rPr>
                        <m:nor/>
                      </m:rPr>
                      <a:rPr lang="de-DE" b="1" dirty="0"/>
                      <m:t> </m:t>
                    </m:r>
                    <m:r>
                      <m:rPr>
                        <m:nor/>
                      </m:rPr>
                      <a:rPr lang="de-DE" b="1" dirty="0"/>
                      <m:t>in</m:t>
                    </m:r>
                    <m:r>
                      <a:rPr lang="de-DE" b="0" i="1" dirty="0" smtClean="0">
                        <a:latin typeface="Cambria Math" panose="02040503050406030204" pitchFamily="18" charset="0"/>
                      </a:rPr>
                      <m:t> </m:t>
                    </m:r>
                    <m:r>
                      <a:rPr lang="de-DE" b="1" i="1">
                        <a:latin typeface="Cambria Math" panose="02040503050406030204" pitchFamily="18" charset="0"/>
                      </a:rPr>
                      <m:t>𝑿</m:t>
                    </m:r>
                    <m:r>
                      <a:rPr lang="de-DE" b="0" i="1" smtClean="0">
                        <a:latin typeface="Cambria Math" panose="02040503050406030204" pitchFamily="18" charset="0"/>
                      </a:rPr>
                      <m:t> </m:t>
                    </m:r>
                    <m:r>
                      <a:rPr lang="de-DE" i="1" dirty="0">
                        <a:latin typeface="Cambria Math" panose="02040503050406030204" pitchFamily="18" charset="0"/>
                      </a:rPr>
                      <m:t>𝑁</m:t>
                    </m:r>
                  </m:oMath>
                </a14:m>
                <a:br>
                  <a:rPr lang="de-DE" dirty="0"/>
                </a:br>
                <a:r>
                  <a:rPr lang="de-DE" b="1" dirty="0" err="1"/>
                  <a:t>output</a:t>
                </a:r>
                <a:r>
                  <a:rPr lang="de-DE" b="1" dirty="0"/>
                  <a:t> </a:t>
                </a:r>
                <a14:m>
                  <m:oMath xmlns:m="http://schemas.openxmlformats.org/officeDocument/2006/math">
                    <m:r>
                      <a:rPr lang="de-DE" b="0" i="1" smtClean="0">
                        <a:latin typeface="Cambria Math" panose="02040503050406030204" pitchFamily="18" charset="0"/>
                      </a:rPr>
                      <m:t>𝑦</m:t>
                    </m:r>
                  </m:oMath>
                </a14:m>
                <a:endParaRPr lang="de-DE" dirty="0"/>
              </a:p>
            </p:txBody>
          </p:sp>
        </mc:Choice>
        <mc:Fallback xmlns="">
          <p:sp>
            <p:nvSpPr>
              <p:cNvPr id="31" name="Textfeld 30">
                <a:extLst>
                  <a:ext uri="{FF2B5EF4-FFF2-40B4-BE49-F238E27FC236}">
                    <a16:creationId xmlns:a16="http://schemas.microsoft.com/office/drawing/2014/main" id="{F6BFE4A9-B34E-4E92-9873-299935280542}"/>
                  </a:ext>
                </a:extLst>
              </p:cNvPr>
              <p:cNvSpPr txBox="1">
                <a:spLocks noRot="1" noChangeAspect="1" noMove="1" noResize="1" noEditPoints="1" noAdjustHandles="1" noChangeArrowheads="1" noChangeShapeType="1" noTextEdit="1"/>
              </p:cNvSpPr>
              <p:nvPr/>
            </p:nvSpPr>
            <p:spPr>
              <a:xfrm>
                <a:off x="4478078" y="3098750"/>
                <a:ext cx="3250637" cy="3368038"/>
              </a:xfrm>
              <a:prstGeom prst="rect">
                <a:avLst/>
              </a:prstGeom>
              <a:blipFill>
                <a:blip r:embed="rId10"/>
                <a:stretch>
                  <a:fillRect l="-1313" b="-1808"/>
                </a:stretch>
              </a:blipFill>
            </p:spPr>
            <p:txBody>
              <a:bodyPr/>
              <a:lstStyle/>
              <a:p>
                <a:r>
                  <a:rPr lang="de-DE">
                    <a:noFill/>
                  </a:rPr>
                  <a:t> </a:t>
                </a:r>
              </a:p>
            </p:txBody>
          </p:sp>
        </mc:Fallback>
      </mc:AlternateContent>
      <p:sp>
        <p:nvSpPr>
          <p:cNvPr id="36" name="Rechteck 35">
            <a:extLst>
              <a:ext uri="{FF2B5EF4-FFF2-40B4-BE49-F238E27FC236}">
                <a16:creationId xmlns:a16="http://schemas.microsoft.com/office/drawing/2014/main" id="{8E9C3E2D-F924-402B-A2D8-8A28A63AA1AE}"/>
              </a:ext>
            </a:extLst>
          </p:cNvPr>
          <p:cNvSpPr/>
          <p:nvPr/>
        </p:nvSpPr>
        <p:spPr>
          <a:xfrm>
            <a:off x="5317776" y="3665876"/>
            <a:ext cx="1411550" cy="722905"/>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E6595F15-9C1D-40B5-8848-01B5FD544193}"/>
              </a:ext>
            </a:extLst>
          </p:cNvPr>
          <p:cNvSpPr txBox="1"/>
          <p:nvPr/>
        </p:nvSpPr>
        <p:spPr>
          <a:xfrm>
            <a:off x="4223860" y="935106"/>
            <a:ext cx="4574520" cy="400110"/>
          </a:xfrm>
          <a:prstGeom prst="rect">
            <a:avLst/>
          </a:prstGeom>
          <a:noFill/>
        </p:spPr>
        <p:txBody>
          <a:bodyPr wrap="square" rtlCol="0">
            <a:spAutoFit/>
          </a:bodyPr>
          <a:lstStyle/>
          <a:p>
            <a:r>
              <a:rPr lang="de-DE" sz="2000" b="1" dirty="0" err="1"/>
              <a:t>Convolutional</a:t>
            </a:r>
            <a:r>
              <a:rPr lang="de-DE" sz="2000" b="1" dirty="0"/>
              <a:t> </a:t>
            </a:r>
            <a:r>
              <a:rPr lang="de-DE" sz="2000" b="1" dirty="0" err="1"/>
              <a:t>Neural</a:t>
            </a:r>
            <a:r>
              <a:rPr lang="de-DE" sz="2000" b="1" dirty="0"/>
              <a:t> Network – </a:t>
            </a:r>
            <a:r>
              <a:rPr lang="de-DE" sz="2000" b="1" dirty="0" err="1"/>
              <a:t>Filtering</a:t>
            </a:r>
            <a:r>
              <a:rPr lang="de-DE" sz="2000" b="1" dirty="0"/>
              <a:t>  </a:t>
            </a:r>
          </a:p>
        </p:txBody>
      </p:sp>
    </p:spTree>
    <p:extLst>
      <p:ext uri="{BB962C8B-B14F-4D97-AF65-F5344CB8AC3E}">
        <p14:creationId xmlns:p14="http://schemas.microsoft.com/office/powerpoint/2010/main" val="1134244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5911"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err="1">
                <a:solidFill>
                  <a:schemeClr val="bg1"/>
                </a:solidFill>
              </a:rPr>
              <a:t>Epilepsy</a:t>
            </a:r>
            <a:endParaRPr lang="de-DE" sz="4000" b="1" dirty="0">
              <a:solidFill>
                <a:schemeClr val="bg1"/>
              </a:solidFill>
            </a:endParaRPr>
          </a:p>
        </p:txBody>
      </p:sp>
      <p:sp>
        <p:nvSpPr>
          <p:cNvPr id="2" name="Textfeld 1">
            <a:extLst>
              <a:ext uri="{FF2B5EF4-FFF2-40B4-BE49-F238E27FC236}">
                <a16:creationId xmlns:a16="http://schemas.microsoft.com/office/drawing/2014/main" id="{85523F81-7600-4FA1-B9C5-849A87934EDE}"/>
              </a:ext>
            </a:extLst>
          </p:cNvPr>
          <p:cNvSpPr txBox="1"/>
          <p:nvPr/>
        </p:nvSpPr>
        <p:spPr>
          <a:xfrm>
            <a:off x="603683" y="3767944"/>
            <a:ext cx="5133071" cy="2923877"/>
          </a:xfrm>
          <a:prstGeom prst="rect">
            <a:avLst/>
          </a:prstGeom>
          <a:noFill/>
        </p:spPr>
        <p:txBody>
          <a:bodyPr wrap="square" rtlCol="0">
            <a:spAutoFit/>
          </a:bodyPr>
          <a:lstStyle/>
          <a:p>
            <a:r>
              <a:rPr lang="de-DE" sz="2000" b="1" dirty="0" err="1"/>
              <a:t>What</a:t>
            </a:r>
            <a:r>
              <a:rPr lang="de-DE" sz="2000" b="1" dirty="0"/>
              <a:t> </a:t>
            </a:r>
            <a:r>
              <a:rPr lang="de-DE" sz="2000" b="1" dirty="0" err="1"/>
              <a:t>is</a:t>
            </a:r>
            <a:r>
              <a:rPr lang="de-DE" sz="2000" b="1" dirty="0"/>
              <a:t> </a:t>
            </a:r>
            <a:r>
              <a:rPr lang="de-DE" sz="2000" b="1" dirty="0" err="1"/>
              <a:t>Epilepsy</a:t>
            </a:r>
            <a:r>
              <a:rPr lang="de-DE" sz="2000" b="1" dirty="0"/>
              <a:t>?</a:t>
            </a:r>
          </a:p>
          <a:p>
            <a:endParaRPr lang="de-DE" b="1" dirty="0"/>
          </a:p>
          <a:p>
            <a:pPr marL="342900" indent="-342900" algn="just">
              <a:buFont typeface="Arial" panose="020B0604020202020204" pitchFamily="34" charset="0"/>
              <a:buChar char="•"/>
            </a:pPr>
            <a:r>
              <a:rPr lang="en-US" dirty="0"/>
              <a:t>at least two unprovoked seizures occurring &gt;24 h apart</a:t>
            </a:r>
          </a:p>
          <a:p>
            <a:pPr algn="just"/>
            <a:endParaRPr lang="en-US" dirty="0"/>
          </a:p>
          <a:p>
            <a:pPr marL="342900" indent="-342900" algn="just">
              <a:buFont typeface="Arial" panose="020B0604020202020204" pitchFamily="34" charset="0"/>
              <a:buChar char="•"/>
            </a:pPr>
            <a:r>
              <a:rPr lang="en-US" dirty="0"/>
              <a:t>one unprovoked seizure and a probability of at least 60% of further seizures occurring over the next 10 years</a:t>
            </a:r>
          </a:p>
          <a:p>
            <a:pPr algn="just"/>
            <a:endParaRPr lang="en-US" dirty="0"/>
          </a:p>
          <a:p>
            <a:pPr algn="r"/>
            <a:endParaRPr lang="de-DE" sz="2000" dirty="0"/>
          </a:p>
        </p:txBody>
      </p:sp>
      <p:pic>
        <p:nvPicPr>
          <p:cNvPr id="8" name="Grafik 7">
            <a:extLst>
              <a:ext uri="{FF2B5EF4-FFF2-40B4-BE49-F238E27FC236}">
                <a16:creationId xmlns:a16="http://schemas.microsoft.com/office/drawing/2014/main" id="{0BBCCDEA-35D8-4E6A-B6DC-503B96D14C35}"/>
              </a:ext>
            </a:extLst>
          </p:cNvPr>
          <p:cNvPicPr>
            <a:picLocks noChangeAspect="1"/>
          </p:cNvPicPr>
          <p:nvPr/>
        </p:nvPicPr>
        <p:blipFill rotWithShape="1">
          <a:blip r:embed="rId7"/>
          <a:srcRect l="3514" r="3929"/>
          <a:stretch/>
        </p:blipFill>
        <p:spPr>
          <a:xfrm>
            <a:off x="4694052" y="887250"/>
            <a:ext cx="2803891" cy="2529850"/>
          </a:xfrm>
          <a:prstGeom prst="rect">
            <a:avLst/>
          </a:prstGeom>
        </p:spPr>
      </p:pic>
      <p:sp>
        <p:nvSpPr>
          <p:cNvPr id="9" name="Textfeld 8">
            <a:extLst>
              <a:ext uri="{FF2B5EF4-FFF2-40B4-BE49-F238E27FC236}">
                <a16:creationId xmlns:a16="http://schemas.microsoft.com/office/drawing/2014/main" id="{196F32E2-5F2A-4545-A3DA-515709E5946B}"/>
              </a:ext>
            </a:extLst>
          </p:cNvPr>
          <p:cNvSpPr txBox="1"/>
          <p:nvPr/>
        </p:nvSpPr>
        <p:spPr>
          <a:xfrm>
            <a:off x="7184305" y="3767944"/>
            <a:ext cx="4690836" cy="2369880"/>
          </a:xfrm>
          <a:prstGeom prst="rect">
            <a:avLst/>
          </a:prstGeom>
          <a:noFill/>
        </p:spPr>
        <p:txBody>
          <a:bodyPr wrap="square" rtlCol="0">
            <a:spAutoFit/>
          </a:bodyPr>
          <a:lstStyle/>
          <a:p>
            <a:r>
              <a:rPr lang="de-DE" sz="2000" b="1" dirty="0" err="1"/>
              <a:t>What</a:t>
            </a:r>
            <a:r>
              <a:rPr lang="de-DE" sz="2000" b="1" dirty="0"/>
              <a:t> </a:t>
            </a:r>
            <a:r>
              <a:rPr lang="de-DE" sz="2000" b="1" dirty="0" err="1"/>
              <a:t>is</a:t>
            </a:r>
            <a:r>
              <a:rPr lang="de-DE" sz="2000" b="1" dirty="0"/>
              <a:t> a </a:t>
            </a:r>
            <a:r>
              <a:rPr lang="de-DE" sz="2000" b="1" dirty="0" err="1"/>
              <a:t>Seizure</a:t>
            </a:r>
            <a:r>
              <a:rPr lang="de-DE" sz="2000" b="1" dirty="0"/>
              <a:t>?</a:t>
            </a:r>
          </a:p>
          <a:p>
            <a:pPr algn="just"/>
            <a:endParaRPr lang="de-DE" dirty="0"/>
          </a:p>
          <a:p>
            <a:pPr marL="342900" indent="-342900" algn="just">
              <a:buFont typeface="Arial" panose="020B0604020202020204" pitchFamily="34" charset="0"/>
              <a:buChar char="•"/>
            </a:pPr>
            <a:r>
              <a:rPr lang="en-US" dirty="0"/>
              <a:t>temporary occurrence of pathological symptoms due to abnormal excessive or synchronous neuronal activity in the brain</a:t>
            </a:r>
          </a:p>
          <a:p>
            <a:pPr algn="just"/>
            <a:endParaRPr lang="en-US" dirty="0"/>
          </a:p>
          <a:p>
            <a:pPr marL="342900" indent="-342900" algn="just">
              <a:buFont typeface="Arial" panose="020B0604020202020204" pitchFamily="34" charset="0"/>
              <a:buChar char="•"/>
            </a:pPr>
            <a:r>
              <a:rPr lang="de-DE" dirty="0"/>
              <a:t>g</a:t>
            </a:r>
            <a:r>
              <a:rPr lang="en-US" dirty="0" err="1"/>
              <a:t>eneralized</a:t>
            </a:r>
            <a:r>
              <a:rPr lang="en-US" dirty="0"/>
              <a:t> seizures or focal seizures</a:t>
            </a:r>
            <a:endParaRPr lang="de-DE" dirty="0"/>
          </a:p>
          <a:p>
            <a:pPr marL="342900" indent="-342900" algn="just">
              <a:buFont typeface="Arial" panose="020B0604020202020204" pitchFamily="34" charset="0"/>
              <a:buChar char="•"/>
            </a:pPr>
            <a:endParaRPr lang="en-US" sz="2000" dirty="0"/>
          </a:p>
        </p:txBody>
      </p:sp>
      <p:sp>
        <p:nvSpPr>
          <p:cNvPr id="10" name="Textfeld 9">
            <a:extLst>
              <a:ext uri="{FF2B5EF4-FFF2-40B4-BE49-F238E27FC236}">
                <a16:creationId xmlns:a16="http://schemas.microsoft.com/office/drawing/2014/main" id="{58E422AB-3D39-4BBF-B81A-F1A4CD9FD8AC}"/>
              </a:ext>
            </a:extLst>
          </p:cNvPr>
          <p:cNvSpPr txBox="1"/>
          <p:nvPr/>
        </p:nvSpPr>
        <p:spPr>
          <a:xfrm>
            <a:off x="10104703" y="6119336"/>
            <a:ext cx="2014906" cy="369332"/>
          </a:xfrm>
          <a:prstGeom prst="rect">
            <a:avLst/>
          </a:prstGeom>
          <a:noFill/>
        </p:spPr>
        <p:txBody>
          <a:bodyPr wrap="square" rtlCol="0">
            <a:spAutoFit/>
          </a:bodyPr>
          <a:lstStyle/>
          <a:p>
            <a:r>
              <a:rPr lang="de-DE" dirty="0"/>
              <a:t>(Fisher et al., 2014)</a:t>
            </a:r>
            <a:endParaRPr lang="en-US" dirty="0"/>
          </a:p>
        </p:txBody>
      </p:sp>
      <p:sp>
        <p:nvSpPr>
          <p:cNvPr id="11" name="Textfeld 10">
            <a:extLst>
              <a:ext uri="{FF2B5EF4-FFF2-40B4-BE49-F238E27FC236}">
                <a16:creationId xmlns:a16="http://schemas.microsoft.com/office/drawing/2014/main" id="{BEAE701E-E51F-4ABB-A38A-5095C4BF5F25}"/>
              </a:ext>
            </a:extLst>
          </p:cNvPr>
          <p:cNvSpPr txBox="1"/>
          <p:nvPr/>
        </p:nvSpPr>
        <p:spPr>
          <a:xfrm>
            <a:off x="3780724" y="3380121"/>
            <a:ext cx="4630545" cy="307777"/>
          </a:xfrm>
          <a:prstGeom prst="rect">
            <a:avLst/>
          </a:prstGeom>
          <a:noFill/>
        </p:spPr>
        <p:txBody>
          <a:bodyPr wrap="square" rtlCol="0">
            <a:spAutoFit/>
          </a:bodyPr>
          <a:lstStyle/>
          <a:p>
            <a:r>
              <a:rPr lang="de-DE" sz="1400" dirty="0">
                <a:solidFill>
                  <a:schemeClr val="tx1">
                    <a:lumMod val="50000"/>
                    <a:lumOff val="50000"/>
                  </a:schemeClr>
                </a:solidFill>
              </a:rPr>
              <a:t>Figure 1 | </a:t>
            </a:r>
            <a:r>
              <a:rPr lang="de-DE" sz="1400" dirty="0" err="1">
                <a:solidFill>
                  <a:schemeClr val="tx1">
                    <a:lumMod val="50000"/>
                    <a:lumOff val="50000"/>
                  </a:schemeClr>
                </a:solidFill>
              </a:rPr>
              <a:t>Epilepsy</a:t>
            </a:r>
            <a:r>
              <a:rPr lang="de-DE" sz="1400" dirty="0">
                <a:solidFill>
                  <a:schemeClr val="tx1">
                    <a:lumMod val="50000"/>
                    <a:lumOff val="50000"/>
                  </a:schemeClr>
                </a:solidFill>
              </a:rPr>
              <a:t> in Numbers („</a:t>
            </a:r>
            <a:r>
              <a:rPr lang="de-DE" sz="1400" dirty="0" err="1">
                <a:solidFill>
                  <a:schemeClr val="tx1">
                    <a:lumMod val="50000"/>
                    <a:lumOff val="50000"/>
                  </a:schemeClr>
                </a:solidFill>
              </a:rPr>
              <a:t>Seizure</a:t>
            </a:r>
            <a:r>
              <a:rPr lang="de-DE" sz="1400" dirty="0">
                <a:solidFill>
                  <a:schemeClr val="tx1">
                    <a:lumMod val="50000"/>
                    <a:lumOff val="50000"/>
                  </a:schemeClr>
                </a:solidFill>
              </a:rPr>
              <a:t> Alert Dogs“, </a:t>
            </a:r>
            <a:r>
              <a:rPr lang="de-DE" sz="1400" dirty="0" err="1">
                <a:solidFill>
                  <a:schemeClr val="tx1">
                    <a:lumMod val="50000"/>
                    <a:lumOff val="50000"/>
                  </a:schemeClr>
                </a:solidFill>
              </a:rPr>
              <a:t>n.d</a:t>
            </a:r>
            <a:r>
              <a:rPr lang="de-DE" sz="1400" dirty="0">
                <a:solidFill>
                  <a:schemeClr val="tx1">
                    <a:lumMod val="50000"/>
                    <a:lumOff val="50000"/>
                  </a:schemeClr>
                </a:solidFill>
              </a:rPr>
              <a:t>.)  </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1152234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6834"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Models</a:t>
            </a:r>
          </a:p>
        </p:txBody>
      </p:sp>
      <p:pic>
        <p:nvPicPr>
          <p:cNvPr id="4" name="Grafik 3">
            <a:extLst>
              <a:ext uri="{FF2B5EF4-FFF2-40B4-BE49-F238E27FC236}">
                <a16:creationId xmlns:a16="http://schemas.microsoft.com/office/drawing/2014/main" id="{5E314B4E-38F0-4787-903F-97E46CDCA1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704" y="1892326"/>
            <a:ext cx="4047320" cy="3911275"/>
          </a:xfrm>
          <a:prstGeom prst="rect">
            <a:avLst/>
          </a:prstGeom>
        </p:spPr>
      </p:pic>
      <p:pic>
        <p:nvPicPr>
          <p:cNvPr id="6" name="Grafik 5">
            <a:extLst>
              <a:ext uri="{FF2B5EF4-FFF2-40B4-BE49-F238E27FC236}">
                <a16:creationId xmlns:a16="http://schemas.microsoft.com/office/drawing/2014/main" id="{7BE5AC7C-9A8C-4905-91D3-252D9C18E5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2246" y="1635452"/>
            <a:ext cx="1398874" cy="1347064"/>
          </a:xfrm>
          <a:prstGeom prst="rect">
            <a:avLst/>
          </a:prstGeom>
        </p:spPr>
      </p:pic>
      <p:pic>
        <p:nvPicPr>
          <p:cNvPr id="8" name="Grafik 7">
            <a:extLst>
              <a:ext uri="{FF2B5EF4-FFF2-40B4-BE49-F238E27FC236}">
                <a16:creationId xmlns:a16="http://schemas.microsoft.com/office/drawing/2014/main" id="{22484ECE-1425-47C9-A8AB-C77AFCEAD6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75802" y="3161602"/>
            <a:ext cx="1417039" cy="1347064"/>
          </a:xfrm>
          <a:prstGeom prst="rect">
            <a:avLst/>
          </a:prstGeom>
        </p:spPr>
      </p:pic>
      <p:pic>
        <p:nvPicPr>
          <p:cNvPr id="10" name="Grafik 9">
            <a:extLst>
              <a:ext uri="{FF2B5EF4-FFF2-40B4-BE49-F238E27FC236}">
                <a16:creationId xmlns:a16="http://schemas.microsoft.com/office/drawing/2014/main" id="{892F7B54-8C1B-4CF2-BAF2-5793B7F949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12246" y="4706929"/>
            <a:ext cx="1380595" cy="1323546"/>
          </a:xfrm>
          <a:prstGeom prst="rect">
            <a:avLst/>
          </a:prstGeom>
        </p:spPr>
      </p:pic>
      <p:sp>
        <p:nvSpPr>
          <p:cNvPr id="18" name="Rechteck 17">
            <a:extLst>
              <a:ext uri="{FF2B5EF4-FFF2-40B4-BE49-F238E27FC236}">
                <a16:creationId xmlns:a16="http://schemas.microsoft.com/office/drawing/2014/main" id="{5D8CE890-1D06-4085-B84D-6D09E1C7C785}"/>
              </a:ext>
            </a:extLst>
          </p:cNvPr>
          <p:cNvSpPr/>
          <p:nvPr/>
        </p:nvSpPr>
        <p:spPr>
          <a:xfrm>
            <a:off x="5096700" y="3177957"/>
            <a:ext cx="1396141" cy="1347064"/>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CF57E8E1-4E18-47FC-BF50-3F4E656ADF6E}"/>
              </a:ext>
            </a:extLst>
          </p:cNvPr>
          <p:cNvSpPr/>
          <p:nvPr/>
        </p:nvSpPr>
        <p:spPr>
          <a:xfrm>
            <a:off x="5096700" y="1632230"/>
            <a:ext cx="1417039" cy="1347064"/>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3899D311-53CE-4ED7-9B8A-D485F5B080CD}"/>
              </a:ext>
            </a:extLst>
          </p:cNvPr>
          <p:cNvSpPr/>
          <p:nvPr/>
        </p:nvSpPr>
        <p:spPr>
          <a:xfrm>
            <a:off x="5100945" y="4706929"/>
            <a:ext cx="1380594" cy="1323546"/>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66B2C472-8FE9-49FD-B7D3-D0AFD1F1D676}"/>
              </a:ext>
            </a:extLst>
          </p:cNvPr>
          <p:cNvSpPr/>
          <p:nvPr/>
        </p:nvSpPr>
        <p:spPr>
          <a:xfrm>
            <a:off x="213200" y="1879751"/>
            <a:ext cx="424542" cy="392385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6" name="Rechteck 25">
            <a:extLst>
              <a:ext uri="{FF2B5EF4-FFF2-40B4-BE49-F238E27FC236}">
                <a16:creationId xmlns:a16="http://schemas.microsoft.com/office/drawing/2014/main" id="{8FBD529C-D2AF-4E77-9751-1AC051DF0198}"/>
              </a:ext>
            </a:extLst>
          </p:cNvPr>
          <p:cNvSpPr/>
          <p:nvPr/>
        </p:nvSpPr>
        <p:spPr>
          <a:xfrm>
            <a:off x="3869679" y="1892325"/>
            <a:ext cx="523592" cy="391127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7" name="Rechteck 26">
            <a:extLst>
              <a:ext uri="{FF2B5EF4-FFF2-40B4-BE49-F238E27FC236}">
                <a16:creationId xmlns:a16="http://schemas.microsoft.com/office/drawing/2014/main" id="{7876D4DD-0CA2-41F9-8EB4-EE430D682D08}"/>
              </a:ext>
            </a:extLst>
          </p:cNvPr>
          <p:cNvSpPr/>
          <p:nvPr/>
        </p:nvSpPr>
        <p:spPr>
          <a:xfrm>
            <a:off x="2073904" y="2282988"/>
            <a:ext cx="401416" cy="87861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8" name="Rechteck 27">
            <a:extLst>
              <a:ext uri="{FF2B5EF4-FFF2-40B4-BE49-F238E27FC236}">
                <a16:creationId xmlns:a16="http://schemas.microsoft.com/office/drawing/2014/main" id="{05091AAE-B724-4D7E-9717-20961EFE46FC}"/>
              </a:ext>
            </a:extLst>
          </p:cNvPr>
          <p:cNvSpPr/>
          <p:nvPr/>
        </p:nvSpPr>
        <p:spPr>
          <a:xfrm>
            <a:off x="2065493" y="4562107"/>
            <a:ext cx="401416" cy="87861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9" name="Rechteck 28">
            <a:extLst>
              <a:ext uri="{FF2B5EF4-FFF2-40B4-BE49-F238E27FC236}">
                <a16:creationId xmlns:a16="http://schemas.microsoft.com/office/drawing/2014/main" id="{89D0F9EC-9CDB-41F3-AE44-85D92F86A539}"/>
              </a:ext>
            </a:extLst>
          </p:cNvPr>
          <p:cNvSpPr/>
          <p:nvPr/>
        </p:nvSpPr>
        <p:spPr>
          <a:xfrm>
            <a:off x="635714" y="1892325"/>
            <a:ext cx="3235286" cy="41343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0" name="Rechteck 29">
            <a:extLst>
              <a:ext uri="{FF2B5EF4-FFF2-40B4-BE49-F238E27FC236}">
                <a16:creationId xmlns:a16="http://schemas.microsoft.com/office/drawing/2014/main" id="{7F7A8C67-986D-45B2-A16A-4B44BCC7D3B6}"/>
              </a:ext>
            </a:extLst>
          </p:cNvPr>
          <p:cNvSpPr/>
          <p:nvPr/>
        </p:nvSpPr>
        <p:spPr>
          <a:xfrm>
            <a:off x="641643" y="5398477"/>
            <a:ext cx="3228035" cy="41343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1" name="Rechteck 30">
            <a:extLst>
              <a:ext uri="{FF2B5EF4-FFF2-40B4-BE49-F238E27FC236}">
                <a16:creationId xmlns:a16="http://schemas.microsoft.com/office/drawing/2014/main" id="{95AA5E4A-E320-4563-B516-1AFC66E141FB}"/>
              </a:ext>
            </a:extLst>
          </p:cNvPr>
          <p:cNvSpPr/>
          <p:nvPr/>
        </p:nvSpPr>
        <p:spPr>
          <a:xfrm>
            <a:off x="635515" y="3654085"/>
            <a:ext cx="932587" cy="41343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3" name="Rechteck 32">
            <a:extLst>
              <a:ext uri="{FF2B5EF4-FFF2-40B4-BE49-F238E27FC236}">
                <a16:creationId xmlns:a16="http://schemas.microsoft.com/office/drawing/2014/main" id="{C359EC12-F14E-482E-9EE8-9C1BBC52396E}"/>
              </a:ext>
            </a:extLst>
          </p:cNvPr>
          <p:cNvSpPr/>
          <p:nvPr/>
        </p:nvSpPr>
        <p:spPr>
          <a:xfrm>
            <a:off x="2938413" y="3607285"/>
            <a:ext cx="932587" cy="41343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 name="Rechteck 21">
            <a:extLst>
              <a:ext uri="{FF2B5EF4-FFF2-40B4-BE49-F238E27FC236}">
                <a16:creationId xmlns:a16="http://schemas.microsoft.com/office/drawing/2014/main" id="{01223A89-3CC4-4207-9693-5A76234F231F}"/>
              </a:ext>
            </a:extLst>
          </p:cNvPr>
          <p:cNvSpPr/>
          <p:nvPr/>
        </p:nvSpPr>
        <p:spPr>
          <a:xfrm>
            <a:off x="2468058" y="2305762"/>
            <a:ext cx="1401622" cy="1313048"/>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DCFD7245-F0F7-4268-88B5-701A924C623F}"/>
              </a:ext>
            </a:extLst>
          </p:cNvPr>
          <p:cNvSpPr/>
          <p:nvPr/>
        </p:nvSpPr>
        <p:spPr>
          <a:xfrm>
            <a:off x="641643" y="2294437"/>
            <a:ext cx="1417039" cy="1347064"/>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5350CC08-9A41-4D2E-92DD-90C0E311C3AE}"/>
              </a:ext>
            </a:extLst>
          </p:cNvPr>
          <p:cNvSpPr/>
          <p:nvPr/>
        </p:nvSpPr>
        <p:spPr>
          <a:xfrm>
            <a:off x="648069" y="4091555"/>
            <a:ext cx="1401622" cy="1313048"/>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B0AE5DA1-CFEC-44A0-955C-99CCD6A414E3}"/>
              </a:ext>
            </a:extLst>
          </p:cNvPr>
          <p:cNvSpPr/>
          <p:nvPr/>
        </p:nvSpPr>
        <p:spPr>
          <a:xfrm>
            <a:off x="1578429" y="3174431"/>
            <a:ext cx="1337764" cy="1347064"/>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579A216D-D6E3-44A7-A262-340604A04F6C}"/>
              </a:ext>
            </a:extLst>
          </p:cNvPr>
          <p:cNvSpPr/>
          <p:nvPr/>
        </p:nvSpPr>
        <p:spPr>
          <a:xfrm>
            <a:off x="2452640" y="4043100"/>
            <a:ext cx="1417039" cy="1347064"/>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4" name="Grafik 33">
            <a:extLst>
              <a:ext uri="{FF2B5EF4-FFF2-40B4-BE49-F238E27FC236}">
                <a16:creationId xmlns:a16="http://schemas.microsoft.com/office/drawing/2014/main" id="{0DC61321-1BD3-488C-BAFC-7B3F5D9A04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16100" y="1892326"/>
            <a:ext cx="4028838" cy="3909759"/>
          </a:xfrm>
          <a:prstGeom prst="rect">
            <a:avLst/>
          </a:prstGeom>
        </p:spPr>
      </p:pic>
      <p:sp>
        <p:nvSpPr>
          <p:cNvPr id="35" name="Rechteck 34">
            <a:extLst>
              <a:ext uri="{FF2B5EF4-FFF2-40B4-BE49-F238E27FC236}">
                <a16:creationId xmlns:a16="http://schemas.microsoft.com/office/drawing/2014/main" id="{5C8B9ACE-54A2-48ED-BD81-309683C363FB}"/>
              </a:ext>
            </a:extLst>
          </p:cNvPr>
          <p:cNvSpPr/>
          <p:nvPr/>
        </p:nvSpPr>
        <p:spPr>
          <a:xfrm>
            <a:off x="7918020" y="1879751"/>
            <a:ext cx="4044276" cy="3909758"/>
          </a:xfrm>
          <a:prstGeom prst="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Pfeil: nach rechts 1">
            <a:extLst>
              <a:ext uri="{FF2B5EF4-FFF2-40B4-BE49-F238E27FC236}">
                <a16:creationId xmlns:a16="http://schemas.microsoft.com/office/drawing/2014/main" id="{87236E1C-43BE-497A-BBED-112F93DDBC4B}"/>
              </a:ext>
            </a:extLst>
          </p:cNvPr>
          <p:cNvSpPr/>
          <p:nvPr/>
        </p:nvSpPr>
        <p:spPr>
          <a:xfrm>
            <a:off x="6840677" y="2111566"/>
            <a:ext cx="825838" cy="484632"/>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4FE59995-02AF-46B7-AA7A-A3EA74579824}"/>
              </a:ext>
            </a:extLst>
          </p:cNvPr>
          <p:cNvSpPr/>
          <p:nvPr/>
        </p:nvSpPr>
        <p:spPr>
          <a:xfrm>
            <a:off x="8311103" y="5995048"/>
            <a:ext cx="3238831" cy="307777"/>
          </a:xfrm>
          <a:prstGeom prst="rect">
            <a:avLst/>
          </a:prstGeom>
        </p:spPr>
        <p:txBody>
          <a:bodyPr wrap="square">
            <a:spAutoFit/>
          </a:bodyPr>
          <a:lstStyle/>
          <a:p>
            <a:r>
              <a:rPr lang="de-DE" sz="1400" dirty="0">
                <a:solidFill>
                  <a:schemeClr val="tx1">
                    <a:lumMod val="50000"/>
                    <a:lumOff val="50000"/>
                  </a:schemeClr>
                </a:solidFill>
              </a:rPr>
              <a:t>Figure 15 | </a:t>
            </a:r>
            <a:r>
              <a:rPr lang="de-DE" sz="1400" dirty="0" err="1">
                <a:solidFill>
                  <a:schemeClr val="tx1">
                    <a:lumMod val="50000"/>
                    <a:lumOff val="50000"/>
                  </a:schemeClr>
                </a:solidFill>
              </a:rPr>
              <a:t>Filtering</a:t>
            </a:r>
            <a:r>
              <a:rPr lang="de-DE" sz="1400" dirty="0">
                <a:solidFill>
                  <a:schemeClr val="tx1">
                    <a:lumMod val="50000"/>
                    <a:lumOff val="50000"/>
                  </a:schemeClr>
                </a:solidFill>
              </a:rPr>
              <a:t> Output </a:t>
            </a:r>
            <a:r>
              <a:rPr lang="en-US" sz="1400" dirty="0">
                <a:solidFill>
                  <a:schemeClr val="tx1">
                    <a:lumMod val="50000"/>
                    <a:lumOff val="50000"/>
                  </a:schemeClr>
                </a:solidFill>
              </a:rPr>
              <a:t>(Rohrer, 2016)</a:t>
            </a:r>
          </a:p>
        </p:txBody>
      </p:sp>
      <p:sp>
        <p:nvSpPr>
          <p:cNvPr id="38" name="Rechteck 37">
            <a:extLst>
              <a:ext uri="{FF2B5EF4-FFF2-40B4-BE49-F238E27FC236}">
                <a16:creationId xmlns:a16="http://schemas.microsoft.com/office/drawing/2014/main" id="{8C4C4AD6-9389-4860-8B43-E152D96DE82B}"/>
              </a:ext>
            </a:extLst>
          </p:cNvPr>
          <p:cNvSpPr/>
          <p:nvPr/>
        </p:nvSpPr>
        <p:spPr>
          <a:xfrm>
            <a:off x="633948" y="5995047"/>
            <a:ext cx="3238831" cy="307777"/>
          </a:xfrm>
          <a:prstGeom prst="rect">
            <a:avLst/>
          </a:prstGeom>
        </p:spPr>
        <p:txBody>
          <a:bodyPr wrap="square">
            <a:spAutoFit/>
          </a:bodyPr>
          <a:lstStyle/>
          <a:p>
            <a:r>
              <a:rPr lang="de-DE" sz="1400" dirty="0">
                <a:solidFill>
                  <a:schemeClr val="tx1">
                    <a:lumMod val="50000"/>
                    <a:lumOff val="50000"/>
                  </a:schemeClr>
                </a:solidFill>
              </a:rPr>
              <a:t>Figure 14 | Input </a:t>
            </a:r>
            <a:r>
              <a:rPr lang="de-DE" sz="1400" dirty="0" err="1">
                <a:solidFill>
                  <a:schemeClr val="tx1">
                    <a:lumMod val="50000"/>
                    <a:lumOff val="50000"/>
                  </a:schemeClr>
                </a:solidFill>
              </a:rPr>
              <a:t>Example</a:t>
            </a:r>
            <a:r>
              <a:rPr lang="de-DE" sz="1400" dirty="0">
                <a:solidFill>
                  <a:schemeClr val="tx1">
                    <a:lumMod val="50000"/>
                    <a:lumOff val="50000"/>
                  </a:schemeClr>
                </a:solidFill>
              </a:rPr>
              <a:t> </a:t>
            </a:r>
            <a:r>
              <a:rPr lang="en-US" sz="1400" dirty="0">
                <a:solidFill>
                  <a:schemeClr val="tx1">
                    <a:lumMod val="50000"/>
                    <a:lumOff val="50000"/>
                  </a:schemeClr>
                </a:solidFill>
              </a:rPr>
              <a:t>(Rohrer, 2016)</a:t>
            </a:r>
          </a:p>
        </p:txBody>
      </p:sp>
      <p:sp>
        <p:nvSpPr>
          <p:cNvPr id="36" name="Textfeld 35">
            <a:extLst>
              <a:ext uri="{FF2B5EF4-FFF2-40B4-BE49-F238E27FC236}">
                <a16:creationId xmlns:a16="http://schemas.microsoft.com/office/drawing/2014/main" id="{3836AEC5-1C4B-458A-B3AC-C658E6644607}"/>
              </a:ext>
            </a:extLst>
          </p:cNvPr>
          <p:cNvSpPr txBox="1"/>
          <p:nvPr/>
        </p:nvSpPr>
        <p:spPr>
          <a:xfrm>
            <a:off x="4223860" y="935106"/>
            <a:ext cx="4574520" cy="400110"/>
          </a:xfrm>
          <a:prstGeom prst="rect">
            <a:avLst/>
          </a:prstGeom>
          <a:noFill/>
        </p:spPr>
        <p:txBody>
          <a:bodyPr wrap="square" rtlCol="0">
            <a:spAutoFit/>
          </a:bodyPr>
          <a:lstStyle/>
          <a:p>
            <a:r>
              <a:rPr lang="de-DE" sz="2000" b="1" dirty="0" err="1"/>
              <a:t>Convolutional</a:t>
            </a:r>
            <a:r>
              <a:rPr lang="de-DE" sz="2000" b="1" dirty="0"/>
              <a:t> </a:t>
            </a:r>
            <a:r>
              <a:rPr lang="de-DE" sz="2000" b="1" dirty="0" err="1"/>
              <a:t>Neural</a:t>
            </a:r>
            <a:r>
              <a:rPr lang="de-DE" sz="2000" b="1" dirty="0"/>
              <a:t> Network – </a:t>
            </a:r>
            <a:r>
              <a:rPr lang="de-DE" sz="2000" b="1" dirty="0" err="1"/>
              <a:t>Filtering</a:t>
            </a:r>
            <a:r>
              <a:rPr lang="de-DE" sz="2000" b="1" dirty="0"/>
              <a:t>  </a:t>
            </a:r>
          </a:p>
        </p:txBody>
      </p:sp>
    </p:spTree>
    <p:extLst>
      <p:ext uri="{BB962C8B-B14F-4D97-AF65-F5344CB8AC3E}">
        <p14:creationId xmlns:p14="http://schemas.microsoft.com/office/powerpoint/2010/main" val="4240307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6041"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Models</a:t>
            </a:r>
          </a:p>
        </p:txBody>
      </p:sp>
      <p:sp>
        <p:nvSpPr>
          <p:cNvPr id="25" name="Rechteck 24">
            <a:extLst>
              <a:ext uri="{FF2B5EF4-FFF2-40B4-BE49-F238E27FC236}">
                <a16:creationId xmlns:a16="http://schemas.microsoft.com/office/drawing/2014/main" id="{66B2C472-8FE9-49FD-B7D3-D0AFD1F1D676}"/>
              </a:ext>
            </a:extLst>
          </p:cNvPr>
          <p:cNvSpPr/>
          <p:nvPr/>
        </p:nvSpPr>
        <p:spPr>
          <a:xfrm>
            <a:off x="213200" y="1879751"/>
            <a:ext cx="424542" cy="392385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7" name="Rechteck 26">
            <a:extLst>
              <a:ext uri="{FF2B5EF4-FFF2-40B4-BE49-F238E27FC236}">
                <a16:creationId xmlns:a16="http://schemas.microsoft.com/office/drawing/2014/main" id="{7876D4DD-0CA2-41F9-8EB4-EE430D682D08}"/>
              </a:ext>
            </a:extLst>
          </p:cNvPr>
          <p:cNvSpPr/>
          <p:nvPr/>
        </p:nvSpPr>
        <p:spPr>
          <a:xfrm>
            <a:off x="2073904" y="2282988"/>
            <a:ext cx="401416" cy="87861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8" name="Rechteck 27">
            <a:extLst>
              <a:ext uri="{FF2B5EF4-FFF2-40B4-BE49-F238E27FC236}">
                <a16:creationId xmlns:a16="http://schemas.microsoft.com/office/drawing/2014/main" id="{05091AAE-B724-4D7E-9717-20961EFE46FC}"/>
              </a:ext>
            </a:extLst>
          </p:cNvPr>
          <p:cNvSpPr/>
          <p:nvPr/>
        </p:nvSpPr>
        <p:spPr>
          <a:xfrm>
            <a:off x="2065493" y="4562107"/>
            <a:ext cx="401416" cy="87861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9" name="Rechteck 28">
            <a:extLst>
              <a:ext uri="{FF2B5EF4-FFF2-40B4-BE49-F238E27FC236}">
                <a16:creationId xmlns:a16="http://schemas.microsoft.com/office/drawing/2014/main" id="{89D0F9EC-9CDB-41F3-AE44-85D92F86A539}"/>
              </a:ext>
            </a:extLst>
          </p:cNvPr>
          <p:cNvSpPr/>
          <p:nvPr/>
        </p:nvSpPr>
        <p:spPr>
          <a:xfrm>
            <a:off x="635714" y="1892325"/>
            <a:ext cx="3235286" cy="41343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0" name="Rechteck 29">
            <a:extLst>
              <a:ext uri="{FF2B5EF4-FFF2-40B4-BE49-F238E27FC236}">
                <a16:creationId xmlns:a16="http://schemas.microsoft.com/office/drawing/2014/main" id="{7F7A8C67-986D-45B2-A16A-4B44BCC7D3B6}"/>
              </a:ext>
            </a:extLst>
          </p:cNvPr>
          <p:cNvSpPr/>
          <p:nvPr/>
        </p:nvSpPr>
        <p:spPr>
          <a:xfrm>
            <a:off x="641643" y="5398477"/>
            <a:ext cx="3228035" cy="41343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1" name="Rechteck 30">
            <a:extLst>
              <a:ext uri="{FF2B5EF4-FFF2-40B4-BE49-F238E27FC236}">
                <a16:creationId xmlns:a16="http://schemas.microsoft.com/office/drawing/2014/main" id="{95AA5E4A-E320-4563-B516-1AFC66E141FB}"/>
              </a:ext>
            </a:extLst>
          </p:cNvPr>
          <p:cNvSpPr/>
          <p:nvPr/>
        </p:nvSpPr>
        <p:spPr>
          <a:xfrm>
            <a:off x="635515" y="3654085"/>
            <a:ext cx="932587" cy="41343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4" name="Grafik 33">
            <a:extLst>
              <a:ext uri="{FF2B5EF4-FFF2-40B4-BE49-F238E27FC236}">
                <a16:creationId xmlns:a16="http://schemas.microsoft.com/office/drawing/2014/main" id="{0DC61321-1BD3-488C-BAFC-7B3F5D9A04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2490" y="1973634"/>
            <a:ext cx="4028838" cy="3909759"/>
          </a:xfrm>
          <a:prstGeom prst="rect">
            <a:avLst/>
          </a:prstGeom>
        </p:spPr>
      </p:pic>
      <p:pic>
        <p:nvPicPr>
          <p:cNvPr id="3" name="Grafik 2">
            <a:extLst>
              <a:ext uri="{FF2B5EF4-FFF2-40B4-BE49-F238E27FC236}">
                <a16:creationId xmlns:a16="http://schemas.microsoft.com/office/drawing/2014/main" id="{E81216BB-DD94-4AFE-8CFE-BCBBDAB933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63081" y="2617790"/>
            <a:ext cx="2486025" cy="2486025"/>
          </a:xfrm>
          <a:prstGeom prst="rect">
            <a:avLst/>
          </a:prstGeom>
        </p:spPr>
      </p:pic>
      <mc:AlternateContent xmlns:mc="http://schemas.openxmlformats.org/markup-compatibility/2006" xmlns:a14="http://schemas.microsoft.com/office/drawing/2010/main">
        <mc:Choice Requires="a14">
          <p:sp>
            <p:nvSpPr>
              <p:cNvPr id="43" name="Textfeld 42">
                <a:extLst>
                  <a:ext uri="{FF2B5EF4-FFF2-40B4-BE49-F238E27FC236}">
                    <a16:creationId xmlns:a16="http://schemas.microsoft.com/office/drawing/2014/main" id="{664F17BA-DAAB-416C-983B-16942FE0BD06}"/>
                  </a:ext>
                </a:extLst>
              </p:cNvPr>
              <p:cNvSpPr txBox="1"/>
              <p:nvPr/>
            </p:nvSpPr>
            <p:spPr>
              <a:xfrm>
                <a:off x="8825817" y="2778221"/>
                <a:ext cx="3250637" cy="137229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b="1" dirty="0" err="1"/>
                  <a:t>pooling</a:t>
                </a:r>
                <a:r>
                  <a:rPr lang="de-DE" b="1" dirty="0"/>
                  <a:t> </a:t>
                </a:r>
                <a:r>
                  <a:rPr lang="de-DE" b="1" dirty="0" err="1"/>
                  <a:t>operation</a:t>
                </a:r>
                <a:r>
                  <a:rPr lang="de-DE" dirty="0"/>
                  <a:t>:</a:t>
                </a:r>
                <a:br>
                  <a:rPr lang="de-DE" dirty="0"/>
                </a:br>
                <a14:m>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𝑖</m:t>
                        </m:r>
                      </m:sub>
                    </m:sSub>
                    <m:r>
                      <a:rPr lang="de-DE" b="0" i="1" smtClean="0">
                        <a:latin typeface="Cambria Math" panose="02040503050406030204" pitchFamily="18" charset="0"/>
                      </a:rPr>
                      <m:t>=</m:t>
                    </m:r>
                    <m:r>
                      <m:rPr>
                        <m:sty m:val="p"/>
                      </m:rPr>
                      <a:rPr lang="de-DE" b="0" i="0" smtClean="0">
                        <a:latin typeface="Cambria Math" panose="02040503050406030204" pitchFamily="18" charset="0"/>
                      </a:rPr>
                      <m:t>max</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𝑆</m:t>
                        </m:r>
                      </m:e>
                      <m:sub>
                        <m:r>
                          <a:rPr lang="de-DE" b="0" i="1" smtClean="0">
                            <a:latin typeface="Cambria Math" panose="02040503050406030204" pitchFamily="18" charset="0"/>
                          </a:rPr>
                          <m:t>𝑖𝑗</m:t>
                        </m:r>
                      </m:sub>
                    </m:sSub>
                    <m:r>
                      <a:rPr lang="de-DE" b="0" i="1" smtClean="0">
                        <a:latin typeface="Cambria Math" panose="02040503050406030204" pitchFamily="18" charset="0"/>
                      </a:rPr>
                      <m:t>)</m:t>
                    </m:r>
                  </m:oMath>
                </a14:m>
                <a:br>
                  <a:rPr lang="de-DE" dirty="0"/>
                </a:br>
                <a:r>
                  <a:rPr lang="de-DE" b="1" dirty="0" err="1"/>
                  <a:t>input</a:t>
                </a:r>
                <a:r>
                  <a:rPr lang="de-DE" b="1" dirty="0"/>
                  <a:t> </a:t>
                </a:r>
                <a14:m>
                  <m:oMath xmlns:m="http://schemas.openxmlformats.org/officeDocument/2006/math">
                    <m:r>
                      <a:rPr lang="de-DE" b="0" i="1" smtClean="0">
                        <a:latin typeface="Cambria Math" panose="02040503050406030204" pitchFamily="18" charset="0"/>
                      </a:rPr>
                      <m:t>𝑆</m:t>
                    </m:r>
                  </m:oMath>
                </a14:m>
                <a:endParaRPr lang="de-DE" dirty="0"/>
              </a:p>
            </p:txBody>
          </p:sp>
        </mc:Choice>
        <mc:Fallback xmlns="">
          <p:sp>
            <p:nvSpPr>
              <p:cNvPr id="43" name="Textfeld 42">
                <a:extLst>
                  <a:ext uri="{FF2B5EF4-FFF2-40B4-BE49-F238E27FC236}">
                    <a16:creationId xmlns:a16="http://schemas.microsoft.com/office/drawing/2014/main" id="{664F17BA-DAAB-416C-983B-16942FE0BD06}"/>
                  </a:ext>
                </a:extLst>
              </p:cNvPr>
              <p:cNvSpPr txBox="1">
                <a:spLocks noRot="1" noChangeAspect="1" noMove="1" noResize="1" noEditPoints="1" noAdjustHandles="1" noChangeArrowheads="1" noChangeShapeType="1" noTextEdit="1"/>
              </p:cNvSpPr>
              <p:nvPr/>
            </p:nvSpPr>
            <p:spPr>
              <a:xfrm>
                <a:off x="8825817" y="2778221"/>
                <a:ext cx="3250637" cy="1372299"/>
              </a:xfrm>
              <a:prstGeom prst="rect">
                <a:avLst/>
              </a:prstGeom>
              <a:blipFill>
                <a:blip r:embed="rId9"/>
                <a:stretch>
                  <a:fillRect l="-1313" b="-3111"/>
                </a:stretch>
              </a:blipFill>
            </p:spPr>
            <p:txBody>
              <a:bodyPr/>
              <a:lstStyle/>
              <a:p>
                <a:r>
                  <a:rPr lang="en-US">
                    <a:noFill/>
                  </a:rPr>
                  <a:t> </a:t>
                </a:r>
              </a:p>
            </p:txBody>
          </p:sp>
        </mc:Fallback>
      </mc:AlternateContent>
      <p:sp>
        <p:nvSpPr>
          <p:cNvPr id="44" name="Rechteck 43">
            <a:extLst>
              <a:ext uri="{FF2B5EF4-FFF2-40B4-BE49-F238E27FC236}">
                <a16:creationId xmlns:a16="http://schemas.microsoft.com/office/drawing/2014/main" id="{A2E21CAC-9C67-45FB-8450-312A092D20C6}"/>
              </a:ext>
            </a:extLst>
          </p:cNvPr>
          <p:cNvSpPr/>
          <p:nvPr/>
        </p:nvSpPr>
        <p:spPr>
          <a:xfrm>
            <a:off x="9718726" y="3267880"/>
            <a:ext cx="1464817" cy="46223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AFEB399E-41EB-4681-8184-D7F296AED570}"/>
              </a:ext>
            </a:extLst>
          </p:cNvPr>
          <p:cNvSpPr/>
          <p:nvPr/>
        </p:nvSpPr>
        <p:spPr>
          <a:xfrm>
            <a:off x="452490" y="3054105"/>
            <a:ext cx="4028838" cy="284337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12444CC1-14FA-4E68-94EB-26638B6ED269}"/>
              </a:ext>
            </a:extLst>
          </p:cNvPr>
          <p:cNvSpPr/>
          <p:nvPr/>
        </p:nvSpPr>
        <p:spPr>
          <a:xfrm>
            <a:off x="1641101" y="1923517"/>
            <a:ext cx="3041965" cy="113058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Rechteck 34">
            <a:extLst>
              <a:ext uri="{FF2B5EF4-FFF2-40B4-BE49-F238E27FC236}">
                <a16:creationId xmlns:a16="http://schemas.microsoft.com/office/drawing/2014/main" id="{89A25B03-2D6E-466F-9F3D-EC631790444D}"/>
              </a:ext>
            </a:extLst>
          </p:cNvPr>
          <p:cNvSpPr/>
          <p:nvPr/>
        </p:nvSpPr>
        <p:spPr>
          <a:xfrm>
            <a:off x="433977" y="1973634"/>
            <a:ext cx="1207124" cy="108047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020CC697-296C-495B-A3F5-F1EF27E0E19F}"/>
              </a:ext>
            </a:extLst>
          </p:cNvPr>
          <p:cNvSpPr/>
          <p:nvPr/>
        </p:nvSpPr>
        <p:spPr>
          <a:xfrm>
            <a:off x="6347409" y="2566664"/>
            <a:ext cx="1914848" cy="68581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2902AB5F-4AB7-44BC-A9EC-2E4C61263D0C}"/>
              </a:ext>
            </a:extLst>
          </p:cNvPr>
          <p:cNvSpPr/>
          <p:nvPr/>
        </p:nvSpPr>
        <p:spPr>
          <a:xfrm>
            <a:off x="5604186" y="3252478"/>
            <a:ext cx="2832243" cy="2252193"/>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A30804DA-6ACA-4F9E-A99B-8DE01EC34BE4}"/>
              </a:ext>
            </a:extLst>
          </p:cNvPr>
          <p:cNvSpPr/>
          <p:nvPr/>
        </p:nvSpPr>
        <p:spPr>
          <a:xfrm>
            <a:off x="5663081" y="2617790"/>
            <a:ext cx="634395" cy="60415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8" name="Gerader Verbinder 37">
            <a:extLst>
              <a:ext uri="{FF2B5EF4-FFF2-40B4-BE49-F238E27FC236}">
                <a16:creationId xmlns:a16="http://schemas.microsoft.com/office/drawing/2014/main" id="{283F594C-200D-492E-A5F3-83DBAD2FAB88}"/>
              </a:ext>
            </a:extLst>
          </p:cNvPr>
          <p:cNvCxnSpPr>
            <a:cxnSpLocks/>
          </p:cNvCxnSpPr>
          <p:nvPr/>
        </p:nvCxnSpPr>
        <p:spPr>
          <a:xfrm>
            <a:off x="1659614" y="3064720"/>
            <a:ext cx="4003467" cy="18776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2E185185-2F25-4FE1-B9A4-CF7D3F7A326A}"/>
              </a:ext>
            </a:extLst>
          </p:cNvPr>
          <p:cNvCxnSpPr>
            <a:cxnSpLocks/>
          </p:cNvCxnSpPr>
          <p:nvPr/>
        </p:nvCxnSpPr>
        <p:spPr>
          <a:xfrm>
            <a:off x="1659614" y="1983102"/>
            <a:ext cx="4003467" cy="60415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Rechteck 25">
            <a:extLst>
              <a:ext uri="{FF2B5EF4-FFF2-40B4-BE49-F238E27FC236}">
                <a16:creationId xmlns:a16="http://schemas.microsoft.com/office/drawing/2014/main" id="{CD62930C-AC3C-4A66-AC03-3662668E42CE}"/>
              </a:ext>
            </a:extLst>
          </p:cNvPr>
          <p:cNvSpPr/>
          <p:nvPr/>
        </p:nvSpPr>
        <p:spPr>
          <a:xfrm>
            <a:off x="5400891" y="5575616"/>
            <a:ext cx="3238831" cy="307777"/>
          </a:xfrm>
          <a:prstGeom prst="rect">
            <a:avLst/>
          </a:prstGeom>
        </p:spPr>
        <p:txBody>
          <a:bodyPr wrap="square">
            <a:spAutoFit/>
          </a:bodyPr>
          <a:lstStyle/>
          <a:p>
            <a:r>
              <a:rPr lang="de-DE" sz="1400" dirty="0">
                <a:solidFill>
                  <a:schemeClr val="tx1">
                    <a:lumMod val="50000"/>
                    <a:lumOff val="50000"/>
                  </a:schemeClr>
                </a:solidFill>
              </a:rPr>
              <a:t>Figure 16 | Pooling Output </a:t>
            </a:r>
            <a:r>
              <a:rPr lang="en-US" sz="1400" dirty="0">
                <a:solidFill>
                  <a:schemeClr val="tx1">
                    <a:lumMod val="50000"/>
                    <a:lumOff val="50000"/>
                  </a:schemeClr>
                </a:solidFill>
              </a:rPr>
              <a:t>(Rohrer, 2016)</a:t>
            </a:r>
          </a:p>
        </p:txBody>
      </p:sp>
      <p:sp>
        <p:nvSpPr>
          <p:cNvPr id="32" name="Textfeld 31">
            <a:extLst>
              <a:ext uri="{FF2B5EF4-FFF2-40B4-BE49-F238E27FC236}">
                <a16:creationId xmlns:a16="http://schemas.microsoft.com/office/drawing/2014/main" id="{346BF73D-95A0-4A50-BF44-257BDC4D411A}"/>
              </a:ext>
            </a:extLst>
          </p:cNvPr>
          <p:cNvSpPr txBox="1"/>
          <p:nvPr/>
        </p:nvSpPr>
        <p:spPr>
          <a:xfrm>
            <a:off x="4223860" y="935106"/>
            <a:ext cx="4574520" cy="400110"/>
          </a:xfrm>
          <a:prstGeom prst="rect">
            <a:avLst/>
          </a:prstGeom>
          <a:noFill/>
        </p:spPr>
        <p:txBody>
          <a:bodyPr wrap="square" rtlCol="0">
            <a:spAutoFit/>
          </a:bodyPr>
          <a:lstStyle/>
          <a:p>
            <a:r>
              <a:rPr lang="de-DE" sz="2000" b="1" dirty="0" err="1"/>
              <a:t>Convolutional</a:t>
            </a:r>
            <a:r>
              <a:rPr lang="de-DE" sz="2000" b="1" dirty="0"/>
              <a:t> </a:t>
            </a:r>
            <a:r>
              <a:rPr lang="de-DE" sz="2000" b="1" dirty="0" err="1"/>
              <a:t>Neural</a:t>
            </a:r>
            <a:r>
              <a:rPr lang="de-DE" sz="2000" b="1" dirty="0"/>
              <a:t> Network – Pooling  </a:t>
            </a:r>
          </a:p>
        </p:txBody>
      </p:sp>
    </p:spTree>
    <p:extLst>
      <p:ext uri="{BB962C8B-B14F-4D97-AF65-F5344CB8AC3E}">
        <p14:creationId xmlns:p14="http://schemas.microsoft.com/office/powerpoint/2010/main" val="22296278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6261"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Models</a:t>
            </a:r>
          </a:p>
        </p:txBody>
      </p:sp>
      <p:sp>
        <p:nvSpPr>
          <p:cNvPr id="25" name="Rechteck 24">
            <a:extLst>
              <a:ext uri="{FF2B5EF4-FFF2-40B4-BE49-F238E27FC236}">
                <a16:creationId xmlns:a16="http://schemas.microsoft.com/office/drawing/2014/main" id="{66B2C472-8FE9-49FD-B7D3-D0AFD1F1D676}"/>
              </a:ext>
            </a:extLst>
          </p:cNvPr>
          <p:cNvSpPr/>
          <p:nvPr/>
        </p:nvSpPr>
        <p:spPr>
          <a:xfrm>
            <a:off x="213200" y="1879751"/>
            <a:ext cx="424542" cy="392385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7" name="Rechteck 26">
            <a:extLst>
              <a:ext uri="{FF2B5EF4-FFF2-40B4-BE49-F238E27FC236}">
                <a16:creationId xmlns:a16="http://schemas.microsoft.com/office/drawing/2014/main" id="{7876D4DD-0CA2-41F9-8EB4-EE430D682D08}"/>
              </a:ext>
            </a:extLst>
          </p:cNvPr>
          <p:cNvSpPr/>
          <p:nvPr/>
        </p:nvSpPr>
        <p:spPr>
          <a:xfrm>
            <a:off x="2073904" y="2282988"/>
            <a:ext cx="401416" cy="87861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8" name="Rechteck 27">
            <a:extLst>
              <a:ext uri="{FF2B5EF4-FFF2-40B4-BE49-F238E27FC236}">
                <a16:creationId xmlns:a16="http://schemas.microsoft.com/office/drawing/2014/main" id="{05091AAE-B724-4D7E-9717-20961EFE46FC}"/>
              </a:ext>
            </a:extLst>
          </p:cNvPr>
          <p:cNvSpPr/>
          <p:nvPr/>
        </p:nvSpPr>
        <p:spPr>
          <a:xfrm>
            <a:off x="2065493" y="4562107"/>
            <a:ext cx="401416" cy="87861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9" name="Rechteck 28">
            <a:extLst>
              <a:ext uri="{FF2B5EF4-FFF2-40B4-BE49-F238E27FC236}">
                <a16:creationId xmlns:a16="http://schemas.microsoft.com/office/drawing/2014/main" id="{89D0F9EC-9CDB-41F3-AE44-85D92F86A539}"/>
              </a:ext>
            </a:extLst>
          </p:cNvPr>
          <p:cNvSpPr/>
          <p:nvPr/>
        </p:nvSpPr>
        <p:spPr>
          <a:xfrm>
            <a:off x="635714" y="1892325"/>
            <a:ext cx="3235286" cy="41343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0" name="Rechteck 29">
            <a:extLst>
              <a:ext uri="{FF2B5EF4-FFF2-40B4-BE49-F238E27FC236}">
                <a16:creationId xmlns:a16="http://schemas.microsoft.com/office/drawing/2014/main" id="{7F7A8C67-986D-45B2-A16A-4B44BCC7D3B6}"/>
              </a:ext>
            </a:extLst>
          </p:cNvPr>
          <p:cNvSpPr/>
          <p:nvPr/>
        </p:nvSpPr>
        <p:spPr>
          <a:xfrm>
            <a:off x="641643" y="5398477"/>
            <a:ext cx="3228035" cy="41343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1" name="Rechteck 30">
            <a:extLst>
              <a:ext uri="{FF2B5EF4-FFF2-40B4-BE49-F238E27FC236}">
                <a16:creationId xmlns:a16="http://schemas.microsoft.com/office/drawing/2014/main" id="{95AA5E4A-E320-4563-B516-1AFC66E141FB}"/>
              </a:ext>
            </a:extLst>
          </p:cNvPr>
          <p:cNvSpPr/>
          <p:nvPr/>
        </p:nvSpPr>
        <p:spPr>
          <a:xfrm>
            <a:off x="635515" y="3654085"/>
            <a:ext cx="932587" cy="41343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4" name="Grafik 33">
            <a:extLst>
              <a:ext uri="{FF2B5EF4-FFF2-40B4-BE49-F238E27FC236}">
                <a16:creationId xmlns:a16="http://schemas.microsoft.com/office/drawing/2014/main" id="{0DC61321-1BD3-488C-BAFC-7B3F5D9A04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2490" y="1973634"/>
            <a:ext cx="4028838" cy="3909759"/>
          </a:xfrm>
          <a:prstGeom prst="rect">
            <a:avLst/>
          </a:prstGeom>
        </p:spPr>
      </p:pic>
      <p:pic>
        <p:nvPicPr>
          <p:cNvPr id="3" name="Grafik 2">
            <a:extLst>
              <a:ext uri="{FF2B5EF4-FFF2-40B4-BE49-F238E27FC236}">
                <a16:creationId xmlns:a16="http://schemas.microsoft.com/office/drawing/2014/main" id="{E81216BB-DD94-4AFE-8CFE-BCBBDAB933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63081" y="2617790"/>
            <a:ext cx="2486025" cy="2486025"/>
          </a:xfrm>
          <a:prstGeom prst="rect">
            <a:avLst/>
          </a:prstGeom>
        </p:spPr>
      </p:pic>
      <p:sp>
        <p:nvSpPr>
          <p:cNvPr id="45" name="Rechteck 44">
            <a:extLst>
              <a:ext uri="{FF2B5EF4-FFF2-40B4-BE49-F238E27FC236}">
                <a16:creationId xmlns:a16="http://schemas.microsoft.com/office/drawing/2014/main" id="{AFEB399E-41EB-4681-8184-D7F296AED570}"/>
              </a:ext>
            </a:extLst>
          </p:cNvPr>
          <p:cNvSpPr/>
          <p:nvPr/>
        </p:nvSpPr>
        <p:spPr>
          <a:xfrm>
            <a:off x="452490" y="3054105"/>
            <a:ext cx="4028838" cy="284337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12444CC1-14FA-4E68-94EB-26638B6ED269}"/>
              </a:ext>
            </a:extLst>
          </p:cNvPr>
          <p:cNvSpPr/>
          <p:nvPr/>
        </p:nvSpPr>
        <p:spPr>
          <a:xfrm>
            <a:off x="2768218" y="1923518"/>
            <a:ext cx="1914848" cy="113058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020CC697-296C-495B-A3F5-F1EF27E0E19F}"/>
              </a:ext>
            </a:extLst>
          </p:cNvPr>
          <p:cNvSpPr/>
          <p:nvPr/>
        </p:nvSpPr>
        <p:spPr>
          <a:xfrm>
            <a:off x="6844833" y="2566664"/>
            <a:ext cx="1417423" cy="68581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2902AB5F-4AB7-44BC-A9EC-2E4C61263D0C}"/>
              </a:ext>
            </a:extLst>
          </p:cNvPr>
          <p:cNvSpPr/>
          <p:nvPr/>
        </p:nvSpPr>
        <p:spPr>
          <a:xfrm>
            <a:off x="5604186" y="3252478"/>
            <a:ext cx="2832243" cy="2252193"/>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a:extLst>
              <a:ext uri="{FF2B5EF4-FFF2-40B4-BE49-F238E27FC236}">
                <a16:creationId xmlns:a16="http://schemas.microsoft.com/office/drawing/2014/main" id="{ED89EFE0-5FA9-4367-B697-0DED3C679129}"/>
              </a:ext>
            </a:extLst>
          </p:cNvPr>
          <p:cNvSpPr/>
          <p:nvPr/>
        </p:nvSpPr>
        <p:spPr>
          <a:xfrm>
            <a:off x="339340" y="1912902"/>
            <a:ext cx="1228762" cy="1141203"/>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Rechteck 34">
            <a:extLst>
              <a:ext uri="{FF2B5EF4-FFF2-40B4-BE49-F238E27FC236}">
                <a16:creationId xmlns:a16="http://schemas.microsoft.com/office/drawing/2014/main" id="{89A25B03-2D6E-466F-9F3D-EC631790444D}"/>
              </a:ext>
            </a:extLst>
          </p:cNvPr>
          <p:cNvSpPr/>
          <p:nvPr/>
        </p:nvSpPr>
        <p:spPr>
          <a:xfrm>
            <a:off x="1584827" y="1984250"/>
            <a:ext cx="1207124" cy="108047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6ADCB9F0-3636-49EC-800D-76817D173E28}"/>
              </a:ext>
            </a:extLst>
          </p:cNvPr>
          <p:cNvSpPr/>
          <p:nvPr/>
        </p:nvSpPr>
        <p:spPr>
          <a:xfrm>
            <a:off x="5461343" y="2576961"/>
            <a:ext cx="809580" cy="68581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A30804DA-6ACA-4F9E-A99B-8DE01EC34BE4}"/>
              </a:ext>
            </a:extLst>
          </p:cNvPr>
          <p:cNvSpPr/>
          <p:nvPr/>
        </p:nvSpPr>
        <p:spPr>
          <a:xfrm>
            <a:off x="6245855" y="2617790"/>
            <a:ext cx="634395" cy="60415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 name="Gerader Verbinder 6">
            <a:extLst>
              <a:ext uri="{FF2B5EF4-FFF2-40B4-BE49-F238E27FC236}">
                <a16:creationId xmlns:a16="http://schemas.microsoft.com/office/drawing/2014/main" id="{2E185185-2F25-4FE1-B9A4-CF7D3F7A326A}"/>
              </a:ext>
            </a:extLst>
          </p:cNvPr>
          <p:cNvCxnSpPr>
            <a:cxnSpLocks/>
          </p:cNvCxnSpPr>
          <p:nvPr/>
        </p:nvCxnSpPr>
        <p:spPr>
          <a:xfrm>
            <a:off x="2784759" y="1949332"/>
            <a:ext cx="3461096" cy="63562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283F594C-200D-492E-A5F3-83DBAD2FAB88}"/>
              </a:ext>
            </a:extLst>
          </p:cNvPr>
          <p:cNvCxnSpPr>
            <a:cxnSpLocks/>
          </p:cNvCxnSpPr>
          <p:nvPr/>
        </p:nvCxnSpPr>
        <p:spPr>
          <a:xfrm>
            <a:off x="2811918" y="3097557"/>
            <a:ext cx="3433937" cy="15417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Rechteck 36">
            <a:extLst>
              <a:ext uri="{FF2B5EF4-FFF2-40B4-BE49-F238E27FC236}">
                <a16:creationId xmlns:a16="http://schemas.microsoft.com/office/drawing/2014/main" id="{3B4E5BCB-5240-4B57-B8BD-B2102A4A5837}"/>
              </a:ext>
            </a:extLst>
          </p:cNvPr>
          <p:cNvSpPr/>
          <p:nvPr/>
        </p:nvSpPr>
        <p:spPr>
          <a:xfrm>
            <a:off x="5400891" y="5575616"/>
            <a:ext cx="3238831" cy="307777"/>
          </a:xfrm>
          <a:prstGeom prst="rect">
            <a:avLst/>
          </a:prstGeom>
        </p:spPr>
        <p:txBody>
          <a:bodyPr wrap="square">
            <a:spAutoFit/>
          </a:bodyPr>
          <a:lstStyle/>
          <a:p>
            <a:r>
              <a:rPr lang="de-DE" sz="1400" dirty="0">
                <a:solidFill>
                  <a:schemeClr val="tx1">
                    <a:lumMod val="50000"/>
                    <a:lumOff val="50000"/>
                  </a:schemeClr>
                </a:solidFill>
              </a:rPr>
              <a:t>Figure 16 | Pooling Output </a:t>
            </a:r>
            <a:r>
              <a:rPr lang="en-US" sz="1400" dirty="0">
                <a:solidFill>
                  <a:schemeClr val="tx1">
                    <a:lumMod val="50000"/>
                    <a:lumOff val="50000"/>
                  </a:schemeClr>
                </a:solidFill>
              </a:rPr>
              <a:t>(Rohrer, 2016)</a:t>
            </a:r>
          </a:p>
        </p:txBody>
      </p:sp>
      <mc:AlternateContent xmlns:mc="http://schemas.openxmlformats.org/markup-compatibility/2006" xmlns:a14="http://schemas.microsoft.com/office/drawing/2010/main">
        <mc:Choice Requires="a14">
          <p:sp>
            <p:nvSpPr>
              <p:cNvPr id="39" name="Textfeld 38">
                <a:extLst>
                  <a:ext uri="{FF2B5EF4-FFF2-40B4-BE49-F238E27FC236}">
                    <a16:creationId xmlns:a16="http://schemas.microsoft.com/office/drawing/2014/main" id="{8737E67E-A37D-4506-8E78-4BD2BB3102FB}"/>
                  </a:ext>
                </a:extLst>
              </p:cNvPr>
              <p:cNvSpPr txBox="1"/>
              <p:nvPr/>
            </p:nvSpPr>
            <p:spPr>
              <a:xfrm>
                <a:off x="8825817" y="2778221"/>
                <a:ext cx="3250637" cy="137229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b="1" dirty="0" err="1"/>
                  <a:t>pooling</a:t>
                </a:r>
                <a:r>
                  <a:rPr lang="de-DE" b="1" dirty="0"/>
                  <a:t> </a:t>
                </a:r>
                <a:r>
                  <a:rPr lang="de-DE" b="1" dirty="0" err="1"/>
                  <a:t>operation</a:t>
                </a:r>
                <a:r>
                  <a:rPr lang="de-DE" dirty="0"/>
                  <a:t>:</a:t>
                </a:r>
                <a:br>
                  <a:rPr lang="de-DE" dirty="0"/>
                </a:br>
                <a14:m>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𝑖</m:t>
                        </m:r>
                      </m:sub>
                    </m:sSub>
                    <m:r>
                      <a:rPr lang="de-DE" b="0" i="1" smtClean="0">
                        <a:latin typeface="Cambria Math" panose="02040503050406030204" pitchFamily="18" charset="0"/>
                      </a:rPr>
                      <m:t>=</m:t>
                    </m:r>
                    <m:r>
                      <m:rPr>
                        <m:sty m:val="p"/>
                      </m:rPr>
                      <a:rPr lang="de-DE" b="0" i="0" smtClean="0">
                        <a:latin typeface="Cambria Math" panose="02040503050406030204" pitchFamily="18" charset="0"/>
                      </a:rPr>
                      <m:t>max</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𝑆</m:t>
                        </m:r>
                      </m:e>
                      <m:sub>
                        <m:r>
                          <a:rPr lang="de-DE" b="0" i="1" smtClean="0">
                            <a:latin typeface="Cambria Math" panose="02040503050406030204" pitchFamily="18" charset="0"/>
                          </a:rPr>
                          <m:t>𝑖𝑗</m:t>
                        </m:r>
                      </m:sub>
                    </m:sSub>
                    <m:r>
                      <a:rPr lang="de-DE" b="0" i="1" smtClean="0">
                        <a:latin typeface="Cambria Math" panose="02040503050406030204" pitchFamily="18" charset="0"/>
                      </a:rPr>
                      <m:t>)</m:t>
                    </m:r>
                  </m:oMath>
                </a14:m>
                <a:br>
                  <a:rPr lang="de-DE" dirty="0"/>
                </a:br>
                <a:r>
                  <a:rPr lang="de-DE" b="1" dirty="0" err="1"/>
                  <a:t>input</a:t>
                </a:r>
                <a:r>
                  <a:rPr lang="de-DE" b="1" dirty="0"/>
                  <a:t> </a:t>
                </a:r>
                <a14:m>
                  <m:oMath xmlns:m="http://schemas.openxmlformats.org/officeDocument/2006/math">
                    <m:r>
                      <a:rPr lang="de-DE" b="0" i="1" smtClean="0">
                        <a:latin typeface="Cambria Math" panose="02040503050406030204" pitchFamily="18" charset="0"/>
                      </a:rPr>
                      <m:t>𝑆</m:t>
                    </m:r>
                  </m:oMath>
                </a14:m>
                <a:endParaRPr lang="de-DE" dirty="0"/>
              </a:p>
            </p:txBody>
          </p:sp>
        </mc:Choice>
        <mc:Fallback xmlns="">
          <p:sp>
            <p:nvSpPr>
              <p:cNvPr id="39" name="Textfeld 38">
                <a:extLst>
                  <a:ext uri="{FF2B5EF4-FFF2-40B4-BE49-F238E27FC236}">
                    <a16:creationId xmlns:a16="http://schemas.microsoft.com/office/drawing/2014/main" id="{8737E67E-A37D-4506-8E78-4BD2BB3102FB}"/>
                  </a:ext>
                </a:extLst>
              </p:cNvPr>
              <p:cNvSpPr txBox="1">
                <a:spLocks noRot="1" noChangeAspect="1" noMove="1" noResize="1" noEditPoints="1" noAdjustHandles="1" noChangeArrowheads="1" noChangeShapeType="1" noTextEdit="1"/>
              </p:cNvSpPr>
              <p:nvPr/>
            </p:nvSpPr>
            <p:spPr>
              <a:xfrm>
                <a:off x="8825817" y="2778221"/>
                <a:ext cx="3250637" cy="1372299"/>
              </a:xfrm>
              <a:prstGeom prst="rect">
                <a:avLst/>
              </a:prstGeom>
              <a:blipFill>
                <a:blip r:embed="rId9"/>
                <a:stretch>
                  <a:fillRect l="-1313" b="-3111"/>
                </a:stretch>
              </a:blipFill>
            </p:spPr>
            <p:txBody>
              <a:bodyPr/>
              <a:lstStyle/>
              <a:p>
                <a:r>
                  <a:rPr lang="en-US">
                    <a:noFill/>
                  </a:rPr>
                  <a:t> </a:t>
                </a:r>
              </a:p>
            </p:txBody>
          </p:sp>
        </mc:Fallback>
      </mc:AlternateContent>
      <p:sp>
        <p:nvSpPr>
          <p:cNvPr id="40" name="Rechteck 39">
            <a:extLst>
              <a:ext uri="{FF2B5EF4-FFF2-40B4-BE49-F238E27FC236}">
                <a16:creationId xmlns:a16="http://schemas.microsoft.com/office/drawing/2014/main" id="{13913D78-CE58-4A94-B75F-1E94E5BC954F}"/>
              </a:ext>
            </a:extLst>
          </p:cNvPr>
          <p:cNvSpPr/>
          <p:nvPr/>
        </p:nvSpPr>
        <p:spPr>
          <a:xfrm>
            <a:off x="9718726" y="3267880"/>
            <a:ext cx="1464817" cy="46223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Textfeld 40">
            <a:extLst>
              <a:ext uri="{FF2B5EF4-FFF2-40B4-BE49-F238E27FC236}">
                <a16:creationId xmlns:a16="http://schemas.microsoft.com/office/drawing/2014/main" id="{712287B7-13D7-452F-9321-45884EF7BADE}"/>
              </a:ext>
            </a:extLst>
          </p:cNvPr>
          <p:cNvSpPr txBox="1"/>
          <p:nvPr/>
        </p:nvSpPr>
        <p:spPr>
          <a:xfrm>
            <a:off x="4223860" y="935106"/>
            <a:ext cx="4574520" cy="400110"/>
          </a:xfrm>
          <a:prstGeom prst="rect">
            <a:avLst/>
          </a:prstGeom>
          <a:noFill/>
        </p:spPr>
        <p:txBody>
          <a:bodyPr wrap="square" rtlCol="0">
            <a:spAutoFit/>
          </a:bodyPr>
          <a:lstStyle/>
          <a:p>
            <a:r>
              <a:rPr lang="de-DE" sz="2000" b="1" dirty="0" err="1"/>
              <a:t>Convolutional</a:t>
            </a:r>
            <a:r>
              <a:rPr lang="de-DE" sz="2000" b="1" dirty="0"/>
              <a:t> </a:t>
            </a:r>
            <a:r>
              <a:rPr lang="de-DE" sz="2000" b="1" dirty="0" err="1"/>
              <a:t>Neural</a:t>
            </a:r>
            <a:r>
              <a:rPr lang="de-DE" sz="2000" b="1" dirty="0"/>
              <a:t> Network – Pooling  </a:t>
            </a:r>
          </a:p>
        </p:txBody>
      </p:sp>
    </p:spTree>
    <p:extLst>
      <p:ext uri="{BB962C8B-B14F-4D97-AF65-F5344CB8AC3E}">
        <p14:creationId xmlns:p14="http://schemas.microsoft.com/office/powerpoint/2010/main" val="3642979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7285"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Models</a:t>
            </a:r>
          </a:p>
        </p:txBody>
      </p:sp>
      <p:sp>
        <p:nvSpPr>
          <p:cNvPr id="25" name="Rechteck 24">
            <a:extLst>
              <a:ext uri="{FF2B5EF4-FFF2-40B4-BE49-F238E27FC236}">
                <a16:creationId xmlns:a16="http://schemas.microsoft.com/office/drawing/2014/main" id="{66B2C472-8FE9-49FD-B7D3-D0AFD1F1D676}"/>
              </a:ext>
            </a:extLst>
          </p:cNvPr>
          <p:cNvSpPr/>
          <p:nvPr/>
        </p:nvSpPr>
        <p:spPr>
          <a:xfrm>
            <a:off x="213200" y="1879751"/>
            <a:ext cx="424542" cy="392385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7" name="Rechteck 26">
            <a:extLst>
              <a:ext uri="{FF2B5EF4-FFF2-40B4-BE49-F238E27FC236}">
                <a16:creationId xmlns:a16="http://schemas.microsoft.com/office/drawing/2014/main" id="{7876D4DD-0CA2-41F9-8EB4-EE430D682D08}"/>
              </a:ext>
            </a:extLst>
          </p:cNvPr>
          <p:cNvSpPr/>
          <p:nvPr/>
        </p:nvSpPr>
        <p:spPr>
          <a:xfrm>
            <a:off x="2073904" y="2282988"/>
            <a:ext cx="401416" cy="87861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8" name="Rechteck 27">
            <a:extLst>
              <a:ext uri="{FF2B5EF4-FFF2-40B4-BE49-F238E27FC236}">
                <a16:creationId xmlns:a16="http://schemas.microsoft.com/office/drawing/2014/main" id="{05091AAE-B724-4D7E-9717-20961EFE46FC}"/>
              </a:ext>
            </a:extLst>
          </p:cNvPr>
          <p:cNvSpPr/>
          <p:nvPr/>
        </p:nvSpPr>
        <p:spPr>
          <a:xfrm>
            <a:off x="2065493" y="4562107"/>
            <a:ext cx="401416" cy="87861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9" name="Rechteck 28">
            <a:extLst>
              <a:ext uri="{FF2B5EF4-FFF2-40B4-BE49-F238E27FC236}">
                <a16:creationId xmlns:a16="http://schemas.microsoft.com/office/drawing/2014/main" id="{89D0F9EC-9CDB-41F3-AE44-85D92F86A539}"/>
              </a:ext>
            </a:extLst>
          </p:cNvPr>
          <p:cNvSpPr/>
          <p:nvPr/>
        </p:nvSpPr>
        <p:spPr>
          <a:xfrm>
            <a:off x="635714" y="1892325"/>
            <a:ext cx="3235286" cy="41343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0" name="Rechteck 29">
            <a:extLst>
              <a:ext uri="{FF2B5EF4-FFF2-40B4-BE49-F238E27FC236}">
                <a16:creationId xmlns:a16="http://schemas.microsoft.com/office/drawing/2014/main" id="{7F7A8C67-986D-45B2-A16A-4B44BCC7D3B6}"/>
              </a:ext>
            </a:extLst>
          </p:cNvPr>
          <p:cNvSpPr/>
          <p:nvPr/>
        </p:nvSpPr>
        <p:spPr>
          <a:xfrm>
            <a:off x="641643" y="5398477"/>
            <a:ext cx="3228035" cy="41343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1" name="Rechteck 30">
            <a:extLst>
              <a:ext uri="{FF2B5EF4-FFF2-40B4-BE49-F238E27FC236}">
                <a16:creationId xmlns:a16="http://schemas.microsoft.com/office/drawing/2014/main" id="{95AA5E4A-E320-4563-B516-1AFC66E141FB}"/>
              </a:ext>
            </a:extLst>
          </p:cNvPr>
          <p:cNvSpPr/>
          <p:nvPr/>
        </p:nvSpPr>
        <p:spPr>
          <a:xfrm>
            <a:off x="635515" y="3654085"/>
            <a:ext cx="932587" cy="41343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4" name="Grafik 33">
            <a:extLst>
              <a:ext uri="{FF2B5EF4-FFF2-40B4-BE49-F238E27FC236}">
                <a16:creationId xmlns:a16="http://schemas.microsoft.com/office/drawing/2014/main" id="{0DC61321-1BD3-488C-BAFC-7B3F5D9A04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2490" y="1973634"/>
            <a:ext cx="4028838" cy="3909759"/>
          </a:xfrm>
          <a:prstGeom prst="rect">
            <a:avLst/>
          </a:prstGeom>
        </p:spPr>
      </p:pic>
      <p:pic>
        <p:nvPicPr>
          <p:cNvPr id="3" name="Grafik 2">
            <a:extLst>
              <a:ext uri="{FF2B5EF4-FFF2-40B4-BE49-F238E27FC236}">
                <a16:creationId xmlns:a16="http://schemas.microsoft.com/office/drawing/2014/main" id="{E81216BB-DD94-4AFE-8CFE-BCBBDAB933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63081" y="2617790"/>
            <a:ext cx="2486025" cy="2486025"/>
          </a:xfrm>
          <a:prstGeom prst="rect">
            <a:avLst/>
          </a:prstGeom>
        </p:spPr>
      </p:pic>
      <p:sp>
        <p:nvSpPr>
          <p:cNvPr id="45" name="Rechteck 44">
            <a:extLst>
              <a:ext uri="{FF2B5EF4-FFF2-40B4-BE49-F238E27FC236}">
                <a16:creationId xmlns:a16="http://schemas.microsoft.com/office/drawing/2014/main" id="{AFEB399E-41EB-4681-8184-D7F296AED570}"/>
              </a:ext>
            </a:extLst>
          </p:cNvPr>
          <p:cNvSpPr/>
          <p:nvPr/>
        </p:nvSpPr>
        <p:spPr>
          <a:xfrm>
            <a:off x="452490" y="3054105"/>
            <a:ext cx="4028838" cy="284337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12444CC1-14FA-4E68-94EB-26638B6ED269}"/>
              </a:ext>
            </a:extLst>
          </p:cNvPr>
          <p:cNvSpPr/>
          <p:nvPr/>
        </p:nvSpPr>
        <p:spPr>
          <a:xfrm>
            <a:off x="3869678" y="1923518"/>
            <a:ext cx="813388" cy="113058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020CC697-296C-495B-A3F5-F1EF27E0E19F}"/>
              </a:ext>
            </a:extLst>
          </p:cNvPr>
          <p:cNvSpPr/>
          <p:nvPr/>
        </p:nvSpPr>
        <p:spPr>
          <a:xfrm>
            <a:off x="7556961" y="2566664"/>
            <a:ext cx="705295" cy="68581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2902AB5F-4AB7-44BC-A9EC-2E4C61263D0C}"/>
              </a:ext>
            </a:extLst>
          </p:cNvPr>
          <p:cNvSpPr/>
          <p:nvPr/>
        </p:nvSpPr>
        <p:spPr>
          <a:xfrm>
            <a:off x="5604186" y="3252478"/>
            <a:ext cx="2832243" cy="2252193"/>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a:extLst>
              <a:ext uri="{FF2B5EF4-FFF2-40B4-BE49-F238E27FC236}">
                <a16:creationId xmlns:a16="http://schemas.microsoft.com/office/drawing/2014/main" id="{ED89EFE0-5FA9-4367-B697-0DED3C679129}"/>
              </a:ext>
            </a:extLst>
          </p:cNvPr>
          <p:cNvSpPr/>
          <p:nvPr/>
        </p:nvSpPr>
        <p:spPr>
          <a:xfrm>
            <a:off x="339339" y="1912902"/>
            <a:ext cx="2414553" cy="1141203"/>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Rechteck 34">
            <a:extLst>
              <a:ext uri="{FF2B5EF4-FFF2-40B4-BE49-F238E27FC236}">
                <a16:creationId xmlns:a16="http://schemas.microsoft.com/office/drawing/2014/main" id="{89A25B03-2D6E-466F-9F3D-EC631790444D}"/>
              </a:ext>
            </a:extLst>
          </p:cNvPr>
          <p:cNvSpPr/>
          <p:nvPr/>
        </p:nvSpPr>
        <p:spPr>
          <a:xfrm>
            <a:off x="2721428" y="1960334"/>
            <a:ext cx="1180437" cy="108047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6ADCB9F0-3636-49EC-800D-76817D173E28}"/>
              </a:ext>
            </a:extLst>
          </p:cNvPr>
          <p:cNvSpPr/>
          <p:nvPr/>
        </p:nvSpPr>
        <p:spPr>
          <a:xfrm>
            <a:off x="5470994" y="2565916"/>
            <a:ext cx="1418907" cy="68581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A30804DA-6ACA-4F9E-A99B-8DE01EC34BE4}"/>
              </a:ext>
            </a:extLst>
          </p:cNvPr>
          <p:cNvSpPr/>
          <p:nvPr/>
        </p:nvSpPr>
        <p:spPr>
          <a:xfrm>
            <a:off x="6893118" y="2627946"/>
            <a:ext cx="634395" cy="60415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 name="Gerader Verbinder 6">
            <a:extLst>
              <a:ext uri="{FF2B5EF4-FFF2-40B4-BE49-F238E27FC236}">
                <a16:creationId xmlns:a16="http://schemas.microsoft.com/office/drawing/2014/main" id="{2E185185-2F25-4FE1-B9A4-CF7D3F7A326A}"/>
              </a:ext>
            </a:extLst>
          </p:cNvPr>
          <p:cNvCxnSpPr>
            <a:cxnSpLocks/>
          </p:cNvCxnSpPr>
          <p:nvPr/>
        </p:nvCxnSpPr>
        <p:spPr>
          <a:xfrm>
            <a:off x="3931314" y="1939960"/>
            <a:ext cx="2958587" cy="65217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283F594C-200D-492E-A5F3-83DBAD2FAB88}"/>
              </a:ext>
            </a:extLst>
          </p:cNvPr>
          <p:cNvCxnSpPr>
            <a:cxnSpLocks/>
          </p:cNvCxnSpPr>
          <p:nvPr/>
        </p:nvCxnSpPr>
        <p:spPr>
          <a:xfrm>
            <a:off x="3920302" y="3074480"/>
            <a:ext cx="2943368" cy="1934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F9664F5E-0472-40D2-8871-AD622B1FBD20}"/>
              </a:ext>
            </a:extLst>
          </p:cNvPr>
          <p:cNvSpPr/>
          <p:nvPr/>
        </p:nvSpPr>
        <p:spPr>
          <a:xfrm>
            <a:off x="5400891" y="5575616"/>
            <a:ext cx="3238831" cy="307777"/>
          </a:xfrm>
          <a:prstGeom prst="rect">
            <a:avLst/>
          </a:prstGeom>
        </p:spPr>
        <p:txBody>
          <a:bodyPr wrap="square">
            <a:spAutoFit/>
          </a:bodyPr>
          <a:lstStyle/>
          <a:p>
            <a:r>
              <a:rPr lang="de-DE" sz="1400" dirty="0">
                <a:solidFill>
                  <a:schemeClr val="tx1">
                    <a:lumMod val="50000"/>
                    <a:lumOff val="50000"/>
                  </a:schemeClr>
                </a:solidFill>
              </a:rPr>
              <a:t>Figure 16 | Pooling Output </a:t>
            </a:r>
            <a:r>
              <a:rPr lang="en-US" sz="1400" dirty="0">
                <a:solidFill>
                  <a:schemeClr val="tx1">
                    <a:lumMod val="50000"/>
                    <a:lumOff val="50000"/>
                  </a:schemeClr>
                </a:solidFill>
              </a:rPr>
              <a:t>(Rohrer, 2016)</a:t>
            </a:r>
          </a:p>
        </p:txBody>
      </p:sp>
      <mc:AlternateContent xmlns:mc="http://schemas.openxmlformats.org/markup-compatibility/2006" xmlns:a14="http://schemas.microsoft.com/office/drawing/2010/main">
        <mc:Choice Requires="a14">
          <p:sp>
            <p:nvSpPr>
              <p:cNvPr id="37" name="Textfeld 36">
                <a:extLst>
                  <a:ext uri="{FF2B5EF4-FFF2-40B4-BE49-F238E27FC236}">
                    <a16:creationId xmlns:a16="http://schemas.microsoft.com/office/drawing/2014/main" id="{A23900DB-5BA3-4DB9-80C9-7F90409BEF19}"/>
                  </a:ext>
                </a:extLst>
              </p:cNvPr>
              <p:cNvSpPr txBox="1"/>
              <p:nvPr/>
            </p:nvSpPr>
            <p:spPr>
              <a:xfrm>
                <a:off x="8825817" y="2778221"/>
                <a:ext cx="3250637" cy="137229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b="1" dirty="0" err="1"/>
                  <a:t>pooling</a:t>
                </a:r>
                <a:r>
                  <a:rPr lang="de-DE" b="1" dirty="0"/>
                  <a:t> </a:t>
                </a:r>
                <a:r>
                  <a:rPr lang="de-DE" b="1" dirty="0" err="1"/>
                  <a:t>operation</a:t>
                </a:r>
                <a:r>
                  <a:rPr lang="de-DE" dirty="0"/>
                  <a:t>:</a:t>
                </a:r>
                <a:br>
                  <a:rPr lang="de-DE" dirty="0"/>
                </a:br>
                <a14:m>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𝑖</m:t>
                        </m:r>
                      </m:sub>
                    </m:sSub>
                    <m:r>
                      <a:rPr lang="de-DE" b="0" i="1" smtClean="0">
                        <a:latin typeface="Cambria Math" panose="02040503050406030204" pitchFamily="18" charset="0"/>
                      </a:rPr>
                      <m:t>=</m:t>
                    </m:r>
                    <m:r>
                      <m:rPr>
                        <m:sty m:val="p"/>
                      </m:rPr>
                      <a:rPr lang="de-DE" b="0" i="0" smtClean="0">
                        <a:latin typeface="Cambria Math" panose="02040503050406030204" pitchFamily="18" charset="0"/>
                      </a:rPr>
                      <m:t>max</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𝑆</m:t>
                        </m:r>
                      </m:e>
                      <m:sub>
                        <m:r>
                          <a:rPr lang="de-DE" b="0" i="1" smtClean="0">
                            <a:latin typeface="Cambria Math" panose="02040503050406030204" pitchFamily="18" charset="0"/>
                          </a:rPr>
                          <m:t>𝑖𝑗</m:t>
                        </m:r>
                      </m:sub>
                    </m:sSub>
                    <m:r>
                      <a:rPr lang="de-DE" b="0" i="1" smtClean="0">
                        <a:latin typeface="Cambria Math" panose="02040503050406030204" pitchFamily="18" charset="0"/>
                      </a:rPr>
                      <m:t>)</m:t>
                    </m:r>
                  </m:oMath>
                </a14:m>
                <a:br>
                  <a:rPr lang="de-DE" dirty="0"/>
                </a:br>
                <a:r>
                  <a:rPr lang="de-DE" b="1" dirty="0" err="1"/>
                  <a:t>input</a:t>
                </a:r>
                <a:r>
                  <a:rPr lang="de-DE" b="1" dirty="0"/>
                  <a:t> </a:t>
                </a:r>
                <a14:m>
                  <m:oMath xmlns:m="http://schemas.openxmlformats.org/officeDocument/2006/math">
                    <m:r>
                      <a:rPr lang="de-DE" b="0" i="1" smtClean="0">
                        <a:latin typeface="Cambria Math" panose="02040503050406030204" pitchFamily="18" charset="0"/>
                      </a:rPr>
                      <m:t>𝑆</m:t>
                    </m:r>
                  </m:oMath>
                </a14:m>
                <a:endParaRPr lang="de-DE" dirty="0"/>
              </a:p>
            </p:txBody>
          </p:sp>
        </mc:Choice>
        <mc:Fallback xmlns="">
          <p:sp>
            <p:nvSpPr>
              <p:cNvPr id="37" name="Textfeld 36">
                <a:extLst>
                  <a:ext uri="{FF2B5EF4-FFF2-40B4-BE49-F238E27FC236}">
                    <a16:creationId xmlns:a16="http://schemas.microsoft.com/office/drawing/2014/main" id="{A23900DB-5BA3-4DB9-80C9-7F90409BEF19}"/>
                  </a:ext>
                </a:extLst>
              </p:cNvPr>
              <p:cNvSpPr txBox="1">
                <a:spLocks noRot="1" noChangeAspect="1" noMove="1" noResize="1" noEditPoints="1" noAdjustHandles="1" noChangeArrowheads="1" noChangeShapeType="1" noTextEdit="1"/>
              </p:cNvSpPr>
              <p:nvPr/>
            </p:nvSpPr>
            <p:spPr>
              <a:xfrm>
                <a:off x="8825817" y="2778221"/>
                <a:ext cx="3250637" cy="1372299"/>
              </a:xfrm>
              <a:prstGeom prst="rect">
                <a:avLst/>
              </a:prstGeom>
              <a:blipFill>
                <a:blip r:embed="rId9"/>
                <a:stretch>
                  <a:fillRect l="-1313" b="-3111"/>
                </a:stretch>
              </a:blipFill>
            </p:spPr>
            <p:txBody>
              <a:bodyPr/>
              <a:lstStyle/>
              <a:p>
                <a:r>
                  <a:rPr lang="en-US">
                    <a:noFill/>
                  </a:rPr>
                  <a:t> </a:t>
                </a:r>
              </a:p>
            </p:txBody>
          </p:sp>
        </mc:Fallback>
      </mc:AlternateContent>
      <p:sp>
        <p:nvSpPr>
          <p:cNvPr id="40" name="Rechteck 39">
            <a:extLst>
              <a:ext uri="{FF2B5EF4-FFF2-40B4-BE49-F238E27FC236}">
                <a16:creationId xmlns:a16="http://schemas.microsoft.com/office/drawing/2014/main" id="{78ECF76C-3FC9-469B-A434-AC1C3901FC61}"/>
              </a:ext>
            </a:extLst>
          </p:cNvPr>
          <p:cNvSpPr/>
          <p:nvPr/>
        </p:nvSpPr>
        <p:spPr>
          <a:xfrm>
            <a:off x="9718726" y="3267880"/>
            <a:ext cx="1464817" cy="46223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Textfeld 40">
            <a:extLst>
              <a:ext uri="{FF2B5EF4-FFF2-40B4-BE49-F238E27FC236}">
                <a16:creationId xmlns:a16="http://schemas.microsoft.com/office/drawing/2014/main" id="{BFE9567C-C9E5-43AB-B716-162CA213B783}"/>
              </a:ext>
            </a:extLst>
          </p:cNvPr>
          <p:cNvSpPr txBox="1"/>
          <p:nvPr/>
        </p:nvSpPr>
        <p:spPr>
          <a:xfrm>
            <a:off x="4223860" y="935106"/>
            <a:ext cx="4574520" cy="400110"/>
          </a:xfrm>
          <a:prstGeom prst="rect">
            <a:avLst/>
          </a:prstGeom>
          <a:noFill/>
        </p:spPr>
        <p:txBody>
          <a:bodyPr wrap="square" rtlCol="0">
            <a:spAutoFit/>
          </a:bodyPr>
          <a:lstStyle/>
          <a:p>
            <a:r>
              <a:rPr lang="de-DE" sz="2000" b="1" dirty="0" err="1"/>
              <a:t>Convolutional</a:t>
            </a:r>
            <a:r>
              <a:rPr lang="de-DE" sz="2000" b="1" dirty="0"/>
              <a:t> </a:t>
            </a:r>
            <a:r>
              <a:rPr lang="de-DE" sz="2000" b="1" dirty="0" err="1"/>
              <a:t>Neural</a:t>
            </a:r>
            <a:r>
              <a:rPr lang="de-DE" sz="2000" b="1" dirty="0"/>
              <a:t> Network – Pooling  </a:t>
            </a:r>
          </a:p>
        </p:txBody>
      </p:sp>
    </p:spTree>
    <p:extLst>
      <p:ext uri="{BB962C8B-B14F-4D97-AF65-F5344CB8AC3E}">
        <p14:creationId xmlns:p14="http://schemas.microsoft.com/office/powerpoint/2010/main" val="1776168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9109"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Models</a:t>
            </a:r>
          </a:p>
        </p:txBody>
      </p:sp>
      <p:sp>
        <p:nvSpPr>
          <p:cNvPr id="25" name="Rechteck 24">
            <a:extLst>
              <a:ext uri="{FF2B5EF4-FFF2-40B4-BE49-F238E27FC236}">
                <a16:creationId xmlns:a16="http://schemas.microsoft.com/office/drawing/2014/main" id="{66B2C472-8FE9-49FD-B7D3-D0AFD1F1D676}"/>
              </a:ext>
            </a:extLst>
          </p:cNvPr>
          <p:cNvSpPr/>
          <p:nvPr/>
        </p:nvSpPr>
        <p:spPr>
          <a:xfrm>
            <a:off x="213200" y="1879751"/>
            <a:ext cx="424542" cy="392385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7" name="Rechteck 26">
            <a:extLst>
              <a:ext uri="{FF2B5EF4-FFF2-40B4-BE49-F238E27FC236}">
                <a16:creationId xmlns:a16="http://schemas.microsoft.com/office/drawing/2014/main" id="{7876D4DD-0CA2-41F9-8EB4-EE430D682D08}"/>
              </a:ext>
            </a:extLst>
          </p:cNvPr>
          <p:cNvSpPr/>
          <p:nvPr/>
        </p:nvSpPr>
        <p:spPr>
          <a:xfrm>
            <a:off x="2073904" y="2282988"/>
            <a:ext cx="401416" cy="87861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8" name="Rechteck 27">
            <a:extLst>
              <a:ext uri="{FF2B5EF4-FFF2-40B4-BE49-F238E27FC236}">
                <a16:creationId xmlns:a16="http://schemas.microsoft.com/office/drawing/2014/main" id="{05091AAE-B724-4D7E-9717-20961EFE46FC}"/>
              </a:ext>
            </a:extLst>
          </p:cNvPr>
          <p:cNvSpPr/>
          <p:nvPr/>
        </p:nvSpPr>
        <p:spPr>
          <a:xfrm>
            <a:off x="2065493" y="4562107"/>
            <a:ext cx="401416" cy="87861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9" name="Rechteck 28">
            <a:extLst>
              <a:ext uri="{FF2B5EF4-FFF2-40B4-BE49-F238E27FC236}">
                <a16:creationId xmlns:a16="http://schemas.microsoft.com/office/drawing/2014/main" id="{89D0F9EC-9CDB-41F3-AE44-85D92F86A539}"/>
              </a:ext>
            </a:extLst>
          </p:cNvPr>
          <p:cNvSpPr/>
          <p:nvPr/>
        </p:nvSpPr>
        <p:spPr>
          <a:xfrm>
            <a:off x="635714" y="1892325"/>
            <a:ext cx="3235286" cy="41343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0" name="Rechteck 29">
            <a:extLst>
              <a:ext uri="{FF2B5EF4-FFF2-40B4-BE49-F238E27FC236}">
                <a16:creationId xmlns:a16="http://schemas.microsoft.com/office/drawing/2014/main" id="{7F7A8C67-986D-45B2-A16A-4B44BCC7D3B6}"/>
              </a:ext>
            </a:extLst>
          </p:cNvPr>
          <p:cNvSpPr/>
          <p:nvPr/>
        </p:nvSpPr>
        <p:spPr>
          <a:xfrm>
            <a:off x="641643" y="5398477"/>
            <a:ext cx="3228035" cy="41343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1" name="Rechteck 30">
            <a:extLst>
              <a:ext uri="{FF2B5EF4-FFF2-40B4-BE49-F238E27FC236}">
                <a16:creationId xmlns:a16="http://schemas.microsoft.com/office/drawing/2014/main" id="{95AA5E4A-E320-4563-B516-1AFC66E141FB}"/>
              </a:ext>
            </a:extLst>
          </p:cNvPr>
          <p:cNvSpPr/>
          <p:nvPr/>
        </p:nvSpPr>
        <p:spPr>
          <a:xfrm>
            <a:off x="635515" y="3654085"/>
            <a:ext cx="932587" cy="41343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4" name="Grafik 33">
            <a:extLst>
              <a:ext uri="{FF2B5EF4-FFF2-40B4-BE49-F238E27FC236}">
                <a16:creationId xmlns:a16="http://schemas.microsoft.com/office/drawing/2014/main" id="{0DC61321-1BD3-488C-BAFC-7B3F5D9A04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2490" y="1973634"/>
            <a:ext cx="4028838" cy="3909759"/>
          </a:xfrm>
          <a:prstGeom prst="rect">
            <a:avLst/>
          </a:prstGeom>
        </p:spPr>
      </p:pic>
      <p:pic>
        <p:nvPicPr>
          <p:cNvPr id="3" name="Grafik 2">
            <a:extLst>
              <a:ext uri="{FF2B5EF4-FFF2-40B4-BE49-F238E27FC236}">
                <a16:creationId xmlns:a16="http://schemas.microsoft.com/office/drawing/2014/main" id="{E81216BB-DD94-4AFE-8CFE-BCBBDAB933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63081" y="2617790"/>
            <a:ext cx="2486025" cy="2486025"/>
          </a:xfrm>
          <a:prstGeom prst="rect">
            <a:avLst/>
          </a:prstGeom>
        </p:spPr>
      </p:pic>
      <p:sp>
        <p:nvSpPr>
          <p:cNvPr id="45" name="Rechteck 44">
            <a:extLst>
              <a:ext uri="{FF2B5EF4-FFF2-40B4-BE49-F238E27FC236}">
                <a16:creationId xmlns:a16="http://schemas.microsoft.com/office/drawing/2014/main" id="{AFEB399E-41EB-4681-8184-D7F296AED570}"/>
              </a:ext>
            </a:extLst>
          </p:cNvPr>
          <p:cNvSpPr/>
          <p:nvPr/>
        </p:nvSpPr>
        <p:spPr>
          <a:xfrm>
            <a:off x="452490" y="3084063"/>
            <a:ext cx="4028838" cy="281342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12444CC1-14FA-4E68-94EB-26638B6ED269}"/>
              </a:ext>
            </a:extLst>
          </p:cNvPr>
          <p:cNvSpPr/>
          <p:nvPr/>
        </p:nvSpPr>
        <p:spPr>
          <a:xfrm>
            <a:off x="298304" y="1911723"/>
            <a:ext cx="3543687" cy="117234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Rechteck 34">
            <a:extLst>
              <a:ext uri="{FF2B5EF4-FFF2-40B4-BE49-F238E27FC236}">
                <a16:creationId xmlns:a16="http://schemas.microsoft.com/office/drawing/2014/main" id="{89A25B03-2D6E-466F-9F3D-EC631790444D}"/>
              </a:ext>
            </a:extLst>
          </p:cNvPr>
          <p:cNvSpPr/>
          <p:nvPr/>
        </p:nvSpPr>
        <p:spPr>
          <a:xfrm>
            <a:off x="3868890" y="1971097"/>
            <a:ext cx="1130725" cy="1112625"/>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020CC697-296C-495B-A3F5-F1EF27E0E19F}"/>
              </a:ext>
            </a:extLst>
          </p:cNvPr>
          <p:cNvSpPr/>
          <p:nvPr/>
        </p:nvSpPr>
        <p:spPr>
          <a:xfrm>
            <a:off x="5634679" y="2574055"/>
            <a:ext cx="1880032" cy="68581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2902AB5F-4AB7-44BC-A9EC-2E4C61263D0C}"/>
              </a:ext>
            </a:extLst>
          </p:cNvPr>
          <p:cNvSpPr/>
          <p:nvPr/>
        </p:nvSpPr>
        <p:spPr>
          <a:xfrm>
            <a:off x="5604186" y="3252478"/>
            <a:ext cx="2832243" cy="2252193"/>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8" name="Gerader Verbinder 37">
            <a:extLst>
              <a:ext uri="{FF2B5EF4-FFF2-40B4-BE49-F238E27FC236}">
                <a16:creationId xmlns:a16="http://schemas.microsoft.com/office/drawing/2014/main" id="{283F594C-200D-492E-A5F3-83DBAD2FAB88}"/>
              </a:ext>
            </a:extLst>
          </p:cNvPr>
          <p:cNvCxnSpPr>
            <a:cxnSpLocks/>
          </p:cNvCxnSpPr>
          <p:nvPr/>
        </p:nvCxnSpPr>
        <p:spPr>
          <a:xfrm>
            <a:off x="5026513" y="3098987"/>
            <a:ext cx="2488198" cy="15349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2E185185-2F25-4FE1-B9A4-CF7D3F7A326A}"/>
              </a:ext>
            </a:extLst>
          </p:cNvPr>
          <p:cNvCxnSpPr>
            <a:cxnSpLocks/>
          </p:cNvCxnSpPr>
          <p:nvPr/>
        </p:nvCxnSpPr>
        <p:spPr>
          <a:xfrm>
            <a:off x="5026513" y="1960075"/>
            <a:ext cx="2495516" cy="65249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A30804DA-6ACA-4F9E-A99B-8DE01EC34BE4}"/>
              </a:ext>
            </a:extLst>
          </p:cNvPr>
          <p:cNvSpPr/>
          <p:nvPr/>
        </p:nvSpPr>
        <p:spPr>
          <a:xfrm>
            <a:off x="7535869" y="2627018"/>
            <a:ext cx="634395" cy="60415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Rechteck 38">
            <a:extLst>
              <a:ext uri="{FF2B5EF4-FFF2-40B4-BE49-F238E27FC236}">
                <a16:creationId xmlns:a16="http://schemas.microsoft.com/office/drawing/2014/main" id="{626E06C7-1E7A-4C16-B573-2E272C448D94}"/>
              </a:ext>
            </a:extLst>
          </p:cNvPr>
          <p:cNvSpPr/>
          <p:nvPr/>
        </p:nvSpPr>
        <p:spPr>
          <a:xfrm>
            <a:off x="5400891" y="5575616"/>
            <a:ext cx="3238831" cy="307777"/>
          </a:xfrm>
          <a:prstGeom prst="rect">
            <a:avLst/>
          </a:prstGeom>
        </p:spPr>
        <p:txBody>
          <a:bodyPr wrap="square">
            <a:spAutoFit/>
          </a:bodyPr>
          <a:lstStyle/>
          <a:p>
            <a:r>
              <a:rPr lang="de-DE" sz="1400" dirty="0">
                <a:solidFill>
                  <a:schemeClr val="tx1">
                    <a:lumMod val="50000"/>
                    <a:lumOff val="50000"/>
                  </a:schemeClr>
                </a:solidFill>
              </a:rPr>
              <a:t>Figure 16 | Pooling Output </a:t>
            </a:r>
            <a:r>
              <a:rPr lang="en-US" sz="1400" dirty="0">
                <a:solidFill>
                  <a:schemeClr val="tx1">
                    <a:lumMod val="50000"/>
                    <a:lumOff val="50000"/>
                  </a:schemeClr>
                </a:solidFill>
              </a:rPr>
              <a:t>(Rohrer, 2016)</a:t>
            </a:r>
          </a:p>
        </p:txBody>
      </p:sp>
      <mc:AlternateContent xmlns:mc="http://schemas.openxmlformats.org/markup-compatibility/2006" xmlns:a14="http://schemas.microsoft.com/office/drawing/2010/main">
        <mc:Choice Requires="a14">
          <p:sp>
            <p:nvSpPr>
              <p:cNvPr id="33" name="Textfeld 32">
                <a:extLst>
                  <a:ext uri="{FF2B5EF4-FFF2-40B4-BE49-F238E27FC236}">
                    <a16:creationId xmlns:a16="http://schemas.microsoft.com/office/drawing/2014/main" id="{63DBF080-EAAF-41AA-A221-09C79ADAB237}"/>
                  </a:ext>
                </a:extLst>
              </p:cNvPr>
              <p:cNvSpPr txBox="1"/>
              <p:nvPr/>
            </p:nvSpPr>
            <p:spPr>
              <a:xfrm>
                <a:off x="8825817" y="2778221"/>
                <a:ext cx="3250637" cy="137229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b="1" dirty="0" err="1"/>
                  <a:t>pooling</a:t>
                </a:r>
                <a:r>
                  <a:rPr lang="de-DE" b="1" dirty="0"/>
                  <a:t> </a:t>
                </a:r>
                <a:r>
                  <a:rPr lang="de-DE" b="1" dirty="0" err="1"/>
                  <a:t>operation</a:t>
                </a:r>
                <a:r>
                  <a:rPr lang="de-DE" dirty="0"/>
                  <a:t>:</a:t>
                </a:r>
                <a:br>
                  <a:rPr lang="de-DE" dirty="0"/>
                </a:br>
                <a14:m>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rPr>
                          <m:t>𝑖</m:t>
                        </m:r>
                      </m:sub>
                    </m:sSub>
                    <m:r>
                      <a:rPr lang="de-DE" b="0" i="1" smtClean="0">
                        <a:latin typeface="Cambria Math" panose="02040503050406030204" pitchFamily="18" charset="0"/>
                      </a:rPr>
                      <m:t>=</m:t>
                    </m:r>
                    <m:r>
                      <m:rPr>
                        <m:sty m:val="p"/>
                      </m:rPr>
                      <a:rPr lang="de-DE" b="0" i="0" smtClean="0">
                        <a:latin typeface="Cambria Math" panose="02040503050406030204" pitchFamily="18" charset="0"/>
                      </a:rPr>
                      <m:t>max</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𝑆</m:t>
                        </m:r>
                      </m:e>
                      <m:sub>
                        <m:r>
                          <a:rPr lang="de-DE" b="0" i="1" smtClean="0">
                            <a:latin typeface="Cambria Math" panose="02040503050406030204" pitchFamily="18" charset="0"/>
                          </a:rPr>
                          <m:t>𝑖𝑗</m:t>
                        </m:r>
                      </m:sub>
                    </m:sSub>
                    <m:r>
                      <a:rPr lang="de-DE" b="0" i="1" smtClean="0">
                        <a:latin typeface="Cambria Math" panose="02040503050406030204" pitchFamily="18" charset="0"/>
                      </a:rPr>
                      <m:t>)</m:t>
                    </m:r>
                  </m:oMath>
                </a14:m>
                <a:br>
                  <a:rPr lang="de-DE" dirty="0"/>
                </a:br>
                <a:r>
                  <a:rPr lang="de-DE" b="1" dirty="0" err="1"/>
                  <a:t>input</a:t>
                </a:r>
                <a:r>
                  <a:rPr lang="de-DE" b="1" dirty="0"/>
                  <a:t> </a:t>
                </a:r>
                <a14:m>
                  <m:oMath xmlns:m="http://schemas.openxmlformats.org/officeDocument/2006/math">
                    <m:r>
                      <a:rPr lang="de-DE" b="0" i="1" smtClean="0">
                        <a:latin typeface="Cambria Math" panose="02040503050406030204" pitchFamily="18" charset="0"/>
                      </a:rPr>
                      <m:t>𝑆</m:t>
                    </m:r>
                  </m:oMath>
                </a14:m>
                <a:endParaRPr lang="de-DE" dirty="0"/>
              </a:p>
            </p:txBody>
          </p:sp>
        </mc:Choice>
        <mc:Fallback xmlns="">
          <p:sp>
            <p:nvSpPr>
              <p:cNvPr id="33" name="Textfeld 32">
                <a:extLst>
                  <a:ext uri="{FF2B5EF4-FFF2-40B4-BE49-F238E27FC236}">
                    <a16:creationId xmlns:a16="http://schemas.microsoft.com/office/drawing/2014/main" id="{63DBF080-EAAF-41AA-A221-09C79ADAB237}"/>
                  </a:ext>
                </a:extLst>
              </p:cNvPr>
              <p:cNvSpPr txBox="1">
                <a:spLocks noRot="1" noChangeAspect="1" noMove="1" noResize="1" noEditPoints="1" noAdjustHandles="1" noChangeArrowheads="1" noChangeShapeType="1" noTextEdit="1"/>
              </p:cNvSpPr>
              <p:nvPr/>
            </p:nvSpPr>
            <p:spPr>
              <a:xfrm>
                <a:off x="8825817" y="2778221"/>
                <a:ext cx="3250637" cy="1372299"/>
              </a:xfrm>
              <a:prstGeom prst="rect">
                <a:avLst/>
              </a:prstGeom>
              <a:blipFill>
                <a:blip r:embed="rId9"/>
                <a:stretch>
                  <a:fillRect l="-1313" b="-3111"/>
                </a:stretch>
              </a:blipFill>
            </p:spPr>
            <p:txBody>
              <a:bodyPr/>
              <a:lstStyle/>
              <a:p>
                <a:r>
                  <a:rPr lang="en-US">
                    <a:noFill/>
                  </a:rPr>
                  <a:t> </a:t>
                </a:r>
              </a:p>
            </p:txBody>
          </p:sp>
        </mc:Fallback>
      </mc:AlternateContent>
      <p:sp>
        <p:nvSpPr>
          <p:cNvPr id="40" name="Rechteck 39">
            <a:extLst>
              <a:ext uri="{FF2B5EF4-FFF2-40B4-BE49-F238E27FC236}">
                <a16:creationId xmlns:a16="http://schemas.microsoft.com/office/drawing/2014/main" id="{611623AB-76BF-4534-AA7A-D97184A82A81}"/>
              </a:ext>
            </a:extLst>
          </p:cNvPr>
          <p:cNvSpPr/>
          <p:nvPr/>
        </p:nvSpPr>
        <p:spPr>
          <a:xfrm>
            <a:off x="9718726" y="3267880"/>
            <a:ext cx="1464817" cy="46223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feld 25">
            <a:extLst>
              <a:ext uri="{FF2B5EF4-FFF2-40B4-BE49-F238E27FC236}">
                <a16:creationId xmlns:a16="http://schemas.microsoft.com/office/drawing/2014/main" id="{6C117186-B6F8-45D4-A94C-0E0070AE4D23}"/>
              </a:ext>
            </a:extLst>
          </p:cNvPr>
          <p:cNvSpPr txBox="1"/>
          <p:nvPr/>
        </p:nvSpPr>
        <p:spPr>
          <a:xfrm>
            <a:off x="4223860" y="935106"/>
            <a:ext cx="4574520" cy="400110"/>
          </a:xfrm>
          <a:prstGeom prst="rect">
            <a:avLst/>
          </a:prstGeom>
          <a:noFill/>
        </p:spPr>
        <p:txBody>
          <a:bodyPr wrap="square" rtlCol="0">
            <a:spAutoFit/>
          </a:bodyPr>
          <a:lstStyle/>
          <a:p>
            <a:r>
              <a:rPr lang="de-DE" sz="2000" b="1" dirty="0" err="1"/>
              <a:t>Convolutional</a:t>
            </a:r>
            <a:r>
              <a:rPr lang="de-DE" sz="2000" b="1" dirty="0"/>
              <a:t> </a:t>
            </a:r>
            <a:r>
              <a:rPr lang="de-DE" sz="2000" b="1" dirty="0" err="1"/>
              <a:t>Neural</a:t>
            </a:r>
            <a:r>
              <a:rPr lang="de-DE" sz="2000" b="1" dirty="0"/>
              <a:t> Network – Pooling  </a:t>
            </a:r>
          </a:p>
        </p:txBody>
      </p:sp>
    </p:spTree>
    <p:extLst>
      <p:ext uri="{BB962C8B-B14F-4D97-AF65-F5344CB8AC3E}">
        <p14:creationId xmlns:p14="http://schemas.microsoft.com/office/powerpoint/2010/main" val="3109188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0132"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Models</a:t>
            </a:r>
          </a:p>
        </p:txBody>
      </p:sp>
      <p:sp>
        <p:nvSpPr>
          <p:cNvPr id="2" name="Pfeil: nach rechts 1">
            <a:extLst>
              <a:ext uri="{FF2B5EF4-FFF2-40B4-BE49-F238E27FC236}">
                <a16:creationId xmlns:a16="http://schemas.microsoft.com/office/drawing/2014/main" id="{0C26F492-CC61-4DA2-B11B-DE2C04DB31C5}"/>
              </a:ext>
            </a:extLst>
          </p:cNvPr>
          <p:cNvSpPr/>
          <p:nvPr/>
        </p:nvSpPr>
        <p:spPr>
          <a:xfrm>
            <a:off x="2753580" y="3343669"/>
            <a:ext cx="576942" cy="1022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a:extLst>
              <a:ext uri="{FF2B5EF4-FFF2-40B4-BE49-F238E27FC236}">
                <a16:creationId xmlns:a16="http://schemas.microsoft.com/office/drawing/2014/main" id="{9D75A6C0-B0BC-45A3-A0BA-1D6B2D03FF0E}"/>
              </a:ext>
            </a:extLst>
          </p:cNvPr>
          <p:cNvPicPr>
            <a:picLocks noChangeAspect="1"/>
          </p:cNvPicPr>
          <p:nvPr/>
        </p:nvPicPr>
        <p:blipFill rotWithShape="1">
          <a:blip r:embed="rId7">
            <a:extLst>
              <a:ext uri="{28A0092B-C50C-407E-A947-70E740481C1C}">
                <a14:useLocalDpi xmlns:a14="http://schemas.microsoft.com/office/drawing/2010/main" val="0"/>
              </a:ext>
            </a:extLst>
          </a:blip>
          <a:srcRect l="6572" t="2538" r="13908" b="72664"/>
          <a:stretch/>
        </p:blipFill>
        <p:spPr>
          <a:xfrm>
            <a:off x="914398" y="1838690"/>
            <a:ext cx="979715" cy="1003302"/>
          </a:xfrm>
          <a:prstGeom prst="rect">
            <a:avLst/>
          </a:prstGeom>
        </p:spPr>
      </p:pic>
      <p:pic>
        <p:nvPicPr>
          <p:cNvPr id="33" name="Grafik 32">
            <a:extLst>
              <a:ext uri="{FF2B5EF4-FFF2-40B4-BE49-F238E27FC236}">
                <a16:creationId xmlns:a16="http://schemas.microsoft.com/office/drawing/2014/main" id="{33D71608-B67C-43A0-A6F8-C4FDAF9280C2}"/>
              </a:ext>
            </a:extLst>
          </p:cNvPr>
          <p:cNvPicPr>
            <a:picLocks noChangeAspect="1"/>
          </p:cNvPicPr>
          <p:nvPr/>
        </p:nvPicPr>
        <p:blipFill rotWithShape="1">
          <a:blip r:embed="rId7">
            <a:extLst>
              <a:ext uri="{28A0092B-C50C-407E-A947-70E740481C1C}">
                <a14:useLocalDpi xmlns:a14="http://schemas.microsoft.com/office/drawing/2010/main" val="0"/>
              </a:ext>
            </a:extLst>
          </a:blip>
          <a:srcRect l="8607" t="38883" r="16290" b="38248"/>
          <a:stretch/>
        </p:blipFill>
        <p:spPr>
          <a:xfrm>
            <a:off x="914398" y="3400173"/>
            <a:ext cx="968829" cy="968830"/>
          </a:xfrm>
          <a:prstGeom prst="rect">
            <a:avLst/>
          </a:prstGeom>
        </p:spPr>
      </p:pic>
      <p:pic>
        <p:nvPicPr>
          <p:cNvPr id="37" name="Grafik 36">
            <a:extLst>
              <a:ext uri="{FF2B5EF4-FFF2-40B4-BE49-F238E27FC236}">
                <a16:creationId xmlns:a16="http://schemas.microsoft.com/office/drawing/2014/main" id="{A325F17C-0FFF-43CE-886D-40F91AB2E1A7}"/>
              </a:ext>
            </a:extLst>
          </p:cNvPr>
          <p:cNvPicPr>
            <a:picLocks noChangeAspect="1"/>
          </p:cNvPicPr>
          <p:nvPr/>
        </p:nvPicPr>
        <p:blipFill rotWithShape="1">
          <a:blip r:embed="rId7">
            <a:extLst>
              <a:ext uri="{28A0092B-C50C-407E-A947-70E740481C1C}">
                <a14:useLocalDpi xmlns:a14="http://schemas.microsoft.com/office/drawing/2010/main" val="0"/>
              </a:ext>
            </a:extLst>
          </a:blip>
          <a:srcRect l="7455" t="72689" r="13908" b="3904"/>
          <a:stretch/>
        </p:blipFill>
        <p:spPr>
          <a:xfrm>
            <a:off x="892126" y="4932930"/>
            <a:ext cx="991101" cy="968830"/>
          </a:xfrm>
          <a:prstGeom prst="rect">
            <a:avLst/>
          </a:prstGeom>
        </p:spPr>
      </p:pic>
      <p:sp>
        <p:nvSpPr>
          <p:cNvPr id="8" name="Rechteck 7">
            <a:extLst>
              <a:ext uri="{FF2B5EF4-FFF2-40B4-BE49-F238E27FC236}">
                <a16:creationId xmlns:a16="http://schemas.microsoft.com/office/drawing/2014/main" id="{E43BD3DF-67F2-4F9F-9893-4DF2AC4E428A}"/>
              </a:ext>
            </a:extLst>
          </p:cNvPr>
          <p:cNvSpPr/>
          <p:nvPr/>
        </p:nvSpPr>
        <p:spPr>
          <a:xfrm>
            <a:off x="914398" y="1838690"/>
            <a:ext cx="968829" cy="997556"/>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9" name="Rechteck 38">
            <a:extLst>
              <a:ext uri="{FF2B5EF4-FFF2-40B4-BE49-F238E27FC236}">
                <a16:creationId xmlns:a16="http://schemas.microsoft.com/office/drawing/2014/main" id="{8C032F60-DE10-4973-BFA3-D88E11064322}"/>
              </a:ext>
            </a:extLst>
          </p:cNvPr>
          <p:cNvSpPr/>
          <p:nvPr/>
        </p:nvSpPr>
        <p:spPr>
          <a:xfrm>
            <a:off x="914397" y="3385810"/>
            <a:ext cx="968829" cy="997556"/>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0" name="Rechteck 39">
            <a:extLst>
              <a:ext uri="{FF2B5EF4-FFF2-40B4-BE49-F238E27FC236}">
                <a16:creationId xmlns:a16="http://schemas.microsoft.com/office/drawing/2014/main" id="{4126E177-2BF4-414E-B64D-5247980DA0F7}"/>
              </a:ext>
            </a:extLst>
          </p:cNvPr>
          <p:cNvSpPr/>
          <p:nvPr/>
        </p:nvSpPr>
        <p:spPr>
          <a:xfrm>
            <a:off x="903261" y="4904204"/>
            <a:ext cx="968829" cy="997556"/>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0" name="Grafik 9">
            <a:extLst>
              <a:ext uri="{FF2B5EF4-FFF2-40B4-BE49-F238E27FC236}">
                <a16:creationId xmlns:a16="http://schemas.microsoft.com/office/drawing/2014/main" id="{B1B92E1B-DC1D-4F6B-9284-BEA5945F2B86}"/>
              </a:ext>
            </a:extLst>
          </p:cNvPr>
          <p:cNvPicPr>
            <a:picLocks noChangeAspect="1"/>
          </p:cNvPicPr>
          <p:nvPr/>
        </p:nvPicPr>
        <p:blipFill rotWithShape="1">
          <a:blip r:embed="rId8">
            <a:extLst>
              <a:ext uri="{28A0092B-C50C-407E-A947-70E740481C1C}">
                <a14:useLocalDpi xmlns:a14="http://schemas.microsoft.com/office/drawing/2010/main" val="0"/>
              </a:ext>
            </a:extLst>
          </a:blip>
          <a:srcRect l="11049" t="1644" r="11603" b="1788"/>
          <a:stretch/>
        </p:blipFill>
        <p:spPr>
          <a:xfrm>
            <a:off x="4356179" y="1685332"/>
            <a:ext cx="381000" cy="4421553"/>
          </a:xfrm>
          <a:prstGeom prst="rect">
            <a:avLst/>
          </a:prstGeom>
        </p:spPr>
      </p:pic>
      <p:sp>
        <p:nvSpPr>
          <p:cNvPr id="41" name="Rechteck 40">
            <a:extLst>
              <a:ext uri="{FF2B5EF4-FFF2-40B4-BE49-F238E27FC236}">
                <a16:creationId xmlns:a16="http://schemas.microsoft.com/office/drawing/2014/main" id="{69E06162-4FD0-411B-9FC9-C4595C5F41BC}"/>
              </a:ext>
            </a:extLst>
          </p:cNvPr>
          <p:cNvSpPr/>
          <p:nvPr/>
        </p:nvSpPr>
        <p:spPr>
          <a:xfrm>
            <a:off x="4356180" y="1672492"/>
            <a:ext cx="381000" cy="4421552"/>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Ellipse 10">
            <a:extLst>
              <a:ext uri="{FF2B5EF4-FFF2-40B4-BE49-F238E27FC236}">
                <a16:creationId xmlns:a16="http://schemas.microsoft.com/office/drawing/2014/main" id="{6DE6A70B-300B-4E5B-9CB9-2D52E167AE19}"/>
              </a:ext>
            </a:extLst>
          </p:cNvPr>
          <p:cNvSpPr/>
          <p:nvPr/>
        </p:nvSpPr>
        <p:spPr>
          <a:xfrm>
            <a:off x="6644481" y="1672492"/>
            <a:ext cx="755406" cy="73493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Ellipse 49">
            <a:extLst>
              <a:ext uri="{FF2B5EF4-FFF2-40B4-BE49-F238E27FC236}">
                <a16:creationId xmlns:a16="http://schemas.microsoft.com/office/drawing/2014/main" id="{E1AFD13F-AB64-468E-BB93-91B43B51BC8F}"/>
              </a:ext>
            </a:extLst>
          </p:cNvPr>
          <p:cNvSpPr/>
          <p:nvPr/>
        </p:nvSpPr>
        <p:spPr>
          <a:xfrm>
            <a:off x="6644481" y="2694070"/>
            <a:ext cx="755406" cy="73493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Ellipse 50">
            <a:extLst>
              <a:ext uri="{FF2B5EF4-FFF2-40B4-BE49-F238E27FC236}">
                <a16:creationId xmlns:a16="http://schemas.microsoft.com/office/drawing/2014/main" id="{F0A54525-1E94-4945-B3E5-088F2765D5EA}"/>
              </a:ext>
            </a:extLst>
          </p:cNvPr>
          <p:cNvSpPr/>
          <p:nvPr/>
        </p:nvSpPr>
        <p:spPr>
          <a:xfrm>
            <a:off x="6644481" y="5359114"/>
            <a:ext cx="755406" cy="73493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a:extLst>
              <a:ext uri="{FF2B5EF4-FFF2-40B4-BE49-F238E27FC236}">
                <a16:creationId xmlns:a16="http://schemas.microsoft.com/office/drawing/2014/main" id="{A58EB7E8-2F18-4973-9F6E-D642ECB2792F}"/>
              </a:ext>
            </a:extLst>
          </p:cNvPr>
          <p:cNvSpPr txBox="1"/>
          <p:nvPr/>
        </p:nvSpPr>
        <p:spPr>
          <a:xfrm>
            <a:off x="6910030" y="3883268"/>
            <a:ext cx="381000" cy="1015663"/>
          </a:xfrm>
          <a:prstGeom prst="rect">
            <a:avLst/>
          </a:prstGeom>
          <a:noFill/>
        </p:spPr>
        <p:txBody>
          <a:bodyPr wrap="square" rtlCol="0">
            <a:spAutoFit/>
          </a:bodyPr>
          <a:lstStyle/>
          <a:p>
            <a:r>
              <a:rPr lang="de-DE" sz="2000" b="1" dirty="0"/>
              <a:t>.</a:t>
            </a:r>
          </a:p>
          <a:p>
            <a:r>
              <a:rPr lang="de-DE" sz="2000" b="1" dirty="0"/>
              <a:t>.</a:t>
            </a:r>
          </a:p>
          <a:p>
            <a:r>
              <a:rPr lang="de-DE" sz="2000" b="1" dirty="0"/>
              <a:t>.</a:t>
            </a:r>
          </a:p>
        </p:txBody>
      </p:sp>
      <p:cxnSp>
        <p:nvCxnSpPr>
          <p:cNvPr id="54" name="Gerade Verbindung mit Pfeil 53">
            <a:extLst>
              <a:ext uri="{FF2B5EF4-FFF2-40B4-BE49-F238E27FC236}">
                <a16:creationId xmlns:a16="http://schemas.microsoft.com/office/drawing/2014/main" id="{1A81A796-FAB4-4919-896B-0705E8E218E2}"/>
              </a:ext>
            </a:extLst>
          </p:cNvPr>
          <p:cNvCxnSpPr>
            <a:cxnSpLocks/>
            <a:endCxn id="11" idx="2"/>
          </p:cNvCxnSpPr>
          <p:nvPr/>
        </p:nvCxnSpPr>
        <p:spPr>
          <a:xfrm>
            <a:off x="4737179" y="1838690"/>
            <a:ext cx="1907302" cy="201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15BD3C35-E7D2-478B-AF55-2CE10F5B733A}"/>
              </a:ext>
            </a:extLst>
          </p:cNvPr>
          <p:cNvCxnSpPr>
            <a:cxnSpLocks/>
            <a:endCxn id="50" idx="2"/>
          </p:cNvCxnSpPr>
          <p:nvPr/>
        </p:nvCxnSpPr>
        <p:spPr>
          <a:xfrm>
            <a:off x="4737179" y="1838690"/>
            <a:ext cx="1907302" cy="1222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Gerade Verbindung mit Pfeil 59">
            <a:extLst>
              <a:ext uri="{FF2B5EF4-FFF2-40B4-BE49-F238E27FC236}">
                <a16:creationId xmlns:a16="http://schemas.microsoft.com/office/drawing/2014/main" id="{74D04957-F071-41A9-9756-2B2FF90DD566}"/>
              </a:ext>
            </a:extLst>
          </p:cNvPr>
          <p:cNvCxnSpPr>
            <a:cxnSpLocks/>
          </p:cNvCxnSpPr>
          <p:nvPr/>
        </p:nvCxnSpPr>
        <p:spPr>
          <a:xfrm>
            <a:off x="4737179" y="1838690"/>
            <a:ext cx="1907301" cy="3803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Pfeil: nach rechts 76">
            <a:extLst>
              <a:ext uri="{FF2B5EF4-FFF2-40B4-BE49-F238E27FC236}">
                <a16:creationId xmlns:a16="http://schemas.microsoft.com/office/drawing/2014/main" id="{DB5AC3D4-3A8F-48E1-BBD8-18559AA4C140}"/>
              </a:ext>
            </a:extLst>
          </p:cNvPr>
          <p:cNvSpPr/>
          <p:nvPr/>
        </p:nvSpPr>
        <p:spPr>
          <a:xfrm>
            <a:off x="8425544" y="3346601"/>
            <a:ext cx="576942" cy="1022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Rechteck: abgerundete Ecken 77">
            <a:extLst>
              <a:ext uri="{FF2B5EF4-FFF2-40B4-BE49-F238E27FC236}">
                <a16:creationId xmlns:a16="http://schemas.microsoft.com/office/drawing/2014/main" id="{81488076-FE23-4B65-9E99-F55FE662C6D2}"/>
              </a:ext>
            </a:extLst>
          </p:cNvPr>
          <p:cNvSpPr/>
          <p:nvPr/>
        </p:nvSpPr>
        <p:spPr>
          <a:xfrm>
            <a:off x="9906000" y="2127228"/>
            <a:ext cx="1654629" cy="122284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Rechteck: abgerundete Ecken 79">
            <a:extLst>
              <a:ext uri="{FF2B5EF4-FFF2-40B4-BE49-F238E27FC236}">
                <a16:creationId xmlns:a16="http://schemas.microsoft.com/office/drawing/2014/main" id="{01574EBE-616F-4A5B-BDD2-953776CB8510}"/>
              </a:ext>
            </a:extLst>
          </p:cNvPr>
          <p:cNvSpPr/>
          <p:nvPr/>
        </p:nvSpPr>
        <p:spPr>
          <a:xfrm>
            <a:off x="9905999" y="4419521"/>
            <a:ext cx="1654629" cy="122284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1" name="Textfeld 80">
            <a:extLst>
              <a:ext uri="{FF2B5EF4-FFF2-40B4-BE49-F238E27FC236}">
                <a16:creationId xmlns:a16="http://schemas.microsoft.com/office/drawing/2014/main" id="{69DFCB0C-77E4-4ECB-9032-15C0F6C6520D}"/>
              </a:ext>
            </a:extLst>
          </p:cNvPr>
          <p:cNvSpPr txBox="1"/>
          <p:nvPr/>
        </p:nvSpPr>
        <p:spPr>
          <a:xfrm>
            <a:off x="10335984" y="2477040"/>
            <a:ext cx="794657" cy="523220"/>
          </a:xfrm>
          <a:prstGeom prst="rect">
            <a:avLst/>
          </a:prstGeom>
          <a:noFill/>
        </p:spPr>
        <p:txBody>
          <a:bodyPr wrap="square" rtlCol="0">
            <a:spAutoFit/>
          </a:bodyPr>
          <a:lstStyle/>
          <a:p>
            <a:pPr algn="ctr"/>
            <a:r>
              <a:rPr lang="de-DE" sz="2800" dirty="0">
                <a:latin typeface="Arial Black" panose="020B0A04020102020204" pitchFamily="34" charset="0"/>
              </a:rPr>
              <a:t>X</a:t>
            </a:r>
            <a:endParaRPr lang="de-DE" dirty="0">
              <a:latin typeface="Arial Black" panose="020B0A04020102020204" pitchFamily="34" charset="0"/>
            </a:endParaRPr>
          </a:p>
        </p:txBody>
      </p:sp>
      <p:sp>
        <p:nvSpPr>
          <p:cNvPr id="82" name="Textfeld 81">
            <a:extLst>
              <a:ext uri="{FF2B5EF4-FFF2-40B4-BE49-F238E27FC236}">
                <a16:creationId xmlns:a16="http://schemas.microsoft.com/office/drawing/2014/main" id="{E050B2BE-F7BE-4E60-9C8C-05DA61535F7C}"/>
              </a:ext>
            </a:extLst>
          </p:cNvPr>
          <p:cNvSpPr txBox="1"/>
          <p:nvPr/>
        </p:nvSpPr>
        <p:spPr>
          <a:xfrm>
            <a:off x="10335983" y="4769333"/>
            <a:ext cx="794657" cy="523220"/>
          </a:xfrm>
          <a:prstGeom prst="rect">
            <a:avLst/>
          </a:prstGeom>
          <a:noFill/>
        </p:spPr>
        <p:txBody>
          <a:bodyPr wrap="square" rtlCol="0">
            <a:spAutoFit/>
          </a:bodyPr>
          <a:lstStyle/>
          <a:p>
            <a:pPr algn="ctr"/>
            <a:r>
              <a:rPr lang="de-DE" sz="2800" dirty="0">
                <a:latin typeface="Arial Black" panose="020B0A04020102020204" pitchFamily="34" charset="0"/>
              </a:rPr>
              <a:t>O</a:t>
            </a:r>
            <a:endParaRPr lang="de-DE" dirty="0">
              <a:latin typeface="Arial Black" panose="020B0A04020102020204" pitchFamily="34" charset="0"/>
            </a:endParaRPr>
          </a:p>
        </p:txBody>
      </p:sp>
      <p:sp>
        <p:nvSpPr>
          <p:cNvPr id="28" name="Rechteck 27">
            <a:extLst>
              <a:ext uri="{FF2B5EF4-FFF2-40B4-BE49-F238E27FC236}">
                <a16:creationId xmlns:a16="http://schemas.microsoft.com/office/drawing/2014/main" id="{466C2E48-FB34-4BF9-A99A-B745FCBE5FA5}"/>
              </a:ext>
            </a:extLst>
          </p:cNvPr>
          <p:cNvSpPr/>
          <p:nvPr/>
        </p:nvSpPr>
        <p:spPr>
          <a:xfrm>
            <a:off x="7399887" y="6137467"/>
            <a:ext cx="4473078" cy="307777"/>
          </a:xfrm>
          <a:prstGeom prst="rect">
            <a:avLst/>
          </a:prstGeom>
        </p:spPr>
        <p:txBody>
          <a:bodyPr wrap="square">
            <a:spAutoFit/>
          </a:bodyPr>
          <a:lstStyle/>
          <a:p>
            <a:r>
              <a:rPr lang="de-DE" sz="1400" dirty="0">
                <a:solidFill>
                  <a:schemeClr val="tx1">
                    <a:lumMod val="50000"/>
                    <a:lumOff val="50000"/>
                  </a:schemeClr>
                </a:solidFill>
              </a:rPr>
              <a:t>Figure 17 | Fully </a:t>
            </a:r>
            <a:r>
              <a:rPr lang="de-DE" sz="1400" dirty="0" err="1">
                <a:solidFill>
                  <a:schemeClr val="tx1">
                    <a:lumMod val="50000"/>
                    <a:lumOff val="50000"/>
                  </a:schemeClr>
                </a:solidFill>
              </a:rPr>
              <a:t>Connected</a:t>
            </a:r>
            <a:r>
              <a:rPr lang="de-DE" sz="1400" dirty="0">
                <a:solidFill>
                  <a:schemeClr val="tx1">
                    <a:lumMod val="50000"/>
                    <a:lumOff val="50000"/>
                  </a:schemeClr>
                </a:solidFill>
              </a:rPr>
              <a:t> Layer. </a:t>
            </a:r>
            <a:r>
              <a:rPr lang="de-DE" sz="1400" dirty="0" err="1">
                <a:solidFill>
                  <a:schemeClr val="tx1">
                    <a:lumMod val="50000"/>
                    <a:lumOff val="50000"/>
                  </a:schemeClr>
                </a:solidFill>
              </a:rPr>
              <a:t>Based</a:t>
            </a:r>
            <a:r>
              <a:rPr lang="de-DE" sz="1400" dirty="0">
                <a:solidFill>
                  <a:schemeClr val="tx1">
                    <a:lumMod val="50000"/>
                    <a:lumOff val="50000"/>
                  </a:schemeClr>
                </a:solidFill>
              </a:rPr>
              <a:t> on </a:t>
            </a:r>
            <a:r>
              <a:rPr lang="en-US" sz="1400" dirty="0">
                <a:solidFill>
                  <a:schemeClr val="tx1">
                    <a:lumMod val="50000"/>
                    <a:lumOff val="50000"/>
                  </a:schemeClr>
                </a:solidFill>
              </a:rPr>
              <a:t>(Rohrer, 2016)</a:t>
            </a:r>
          </a:p>
        </p:txBody>
      </p:sp>
      <p:sp>
        <p:nvSpPr>
          <p:cNvPr id="30" name="Textfeld 29">
            <a:extLst>
              <a:ext uri="{FF2B5EF4-FFF2-40B4-BE49-F238E27FC236}">
                <a16:creationId xmlns:a16="http://schemas.microsoft.com/office/drawing/2014/main" id="{27D07C11-E4C8-49DC-A9C3-E2561C44A14D}"/>
              </a:ext>
            </a:extLst>
          </p:cNvPr>
          <p:cNvSpPr txBox="1"/>
          <p:nvPr/>
        </p:nvSpPr>
        <p:spPr>
          <a:xfrm>
            <a:off x="4223860" y="935106"/>
            <a:ext cx="4574520" cy="400110"/>
          </a:xfrm>
          <a:prstGeom prst="rect">
            <a:avLst/>
          </a:prstGeom>
          <a:noFill/>
        </p:spPr>
        <p:txBody>
          <a:bodyPr wrap="square" rtlCol="0">
            <a:spAutoFit/>
          </a:bodyPr>
          <a:lstStyle/>
          <a:p>
            <a:r>
              <a:rPr lang="de-DE" sz="2000" b="1" dirty="0" err="1"/>
              <a:t>Convolutional</a:t>
            </a:r>
            <a:r>
              <a:rPr lang="de-DE" sz="2000" b="1" dirty="0"/>
              <a:t> </a:t>
            </a:r>
            <a:r>
              <a:rPr lang="de-DE" sz="2000" b="1" dirty="0" err="1"/>
              <a:t>Neural</a:t>
            </a:r>
            <a:r>
              <a:rPr lang="de-DE" sz="2000" b="1" dirty="0"/>
              <a:t> Network – Output  </a:t>
            </a:r>
          </a:p>
        </p:txBody>
      </p:sp>
    </p:spTree>
    <p:extLst>
      <p:ext uri="{BB962C8B-B14F-4D97-AF65-F5344CB8AC3E}">
        <p14:creationId xmlns:p14="http://schemas.microsoft.com/office/powerpoint/2010/main" val="2798402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743"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Models</a:t>
            </a:r>
          </a:p>
        </p:txBody>
      </p:sp>
      <p:sp>
        <p:nvSpPr>
          <p:cNvPr id="3" name="Rechteck 2">
            <a:extLst>
              <a:ext uri="{FF2B5EF4-FFF2-40B4-BE49-F238E27FC236}">
                <a16:creationId xmlns:a16="http://schemas.microsoft.com/office/drawing/2014/main" id="{0C6239D9-B58D-4DA9-A274-6C74FE3558D8}"/>
              </a:ext>
            </a:extLst>
          </p:cNvPr>
          <p:cNvSpPr/>
          <p:nvPr/>
        </p:nvSpPr>
        <p:spPr>
          <a:xfrm>
            <a:off x="3903534" y="1629790"/>
            <a:ext cx="1926772"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FB3C864D-DE00-4E5E-A62E-27368EBF983B}"/>
              </a:ext>
            </a:extLst>
          </p:cNvPr>
          <p:cNvSpPr txBox="1"/>
          <p:nvPr/>
        </p:nvSpPr>
        <p:spPr>
          <a:xfrm>
            <a:off x="4109751" y="1678133"/>
            <a:ext cx="1464741" cy="369332"/>
          </a:xfrm>
          <a:prstGeom prst="rect">
            <a:avLst/>
          </a:prstGeom>
          <a:noFill/>
        </p:spPr>
        <p:txBody>
          <a:bodyPr wrap="square" rtlCol="0">
            <a:spAutoFit/>
          </a:bodyPr>
          <a:lstStyle/>
          <a:p>
            <a:pPr algn="ctr"/>
            <a:r>
              <a:rPr lang="de-DE" b="1" dirty="0">
                <a:solidFill>
                  <a:schemeClr val="bg1"/>
                </a:solidFill>
              </a:rPr>
              <a:t>Input</a:t>
            </a:r>
          </a:p>
        </p:txBody>
      </p:sp>
      <p:sp>
        <p:nvSpPr>
          <p:cNvPr id="21" name="Rechteck 20">
            <a:extLst>
              <a:ext uri="{FF2B5EF4-FFF2-40B4-BE49-F238E27FC236}">
                <a16:creationId xmlns:a16="http://schemas.microsoft.com/office/drawing/2014/main" id="{C7F1997D-0810-4F4C-A8D2-08ADB9A701EE}"/>
              </a:ext>
            </a:extLst>
          </p:cNvPr>
          <p:cNvSpPr/>
          <p:nvPr/>
        </p:nvSpPr>
        <p:spPr>
          <a:xfrm>
            <a:off x="3903534" y="2359133"/>
            <a:ext cx="1926772" cy="46166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59F04482-E2FC-493A-AF9E-04356294CC77}"/>
              </a:ext>
            </a:extLst>
          </p:cNvPr>
          <p:cNvSpPr txBox="1"/>
          <p:nvPr/>
        </p:nvSpPr>
        <p:spPr>
          <a:xfrm>
            <a:off x="4109751" y="2407476"/>
            <a:ext cx="1464741" cy="369332"/>
          </a:xfrm>
          <a:prstGeom prst="rect">
            <a:avLst/>
          </a:prstGeom>
          <a:noFill/>
        </p:spPr>
        <p:txBody>
          <a:bodyPr wrap="square" rtlCol="0">
            <a:spAutoFit/>
          </a:bodyPr>
          <a:lstStyle/>
          <a:p>
            <a:pPr algn="ctr"/>
            <a:r>
              <a:rPr lang="de-DE" b="1" dirty="0" err="1">
                <a:solidFill>
                  <a:schemeClr val="bg1"/>
                </a:solidFill>
              </a:rPr>
              <a:t>Conv</a:t>
            </a:r>
            <a:endParaRPr lang="de-DE" b="1" dirty="0">
              <a:solidFill>
                <a:schemeClr val="bg1"/>
              </a:solidFill>
            </a:endParaRPr>
          </a:p>
        </p:txBody>
      </p:sp>
      <p:sp>
        <p:nvSpPr>
          <p:cNvPr id="23" name="Rechteck 22">
            <a:extLst>
              <a:ext uri="{FF2B5EF4-FFF2-40B4-BE49-F238E27FC236}">
                <a16:creationId xmlns:a16="http://schemas.microsoft.com/office/drawing/2014/main" id="{E14CDC08-BEC1-40A7-A8F4-714CC538861D}"/>
              </a:ext>
            </a:extLst>
          </p:cNvPr>
          <p:cNvSpPr/>
          <p:nvPr/>
        </p:nvSpPr>
        <p:spPr>
          <a:xfrm>
            <a:off x="3903534" y="3088476"/>
            <a:ext cx="1926772" cy="461665"/>
          </a:xfrm>
          <a:prstGeom prst="rect">
            <a:avLst/>
          </a:prstGeom>
          <a:solidFill>
            <a:srgbClr val="33C2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EE531106-2843-4DD6-91BD-8D123B8BE080}"/>
              </a:ext>
            </a:extLst>
          </p:cNvPr>
          <p:cNvSpPr txBox="1"/>
          <p:nvPr/>
        </p:nvSpPr>
        <p:spPr>
          <a:xfrm>
            <a:off x="4109751" y="3156638"/>
            <a:ext cx="1464741" cy="369332"/>
          </a:xfrm>
          <a:prstGeom prst="rect">
            <a:avLst/>
          </a:prstGeom>
          <a:noFill/>
        </p:spPr>
        <p:txBody>
          <a:bodyPr wrap="square" rtlCol="0">
            <a:spAutoFit/>
          </a:bodyPr>
          <a:lstStyle/>
          <a:p>
            <a:pPr algn="ctr"/>
            <a:r>
              <a:rPr lang="de-DE" b="1" dirty="0">
                <a:solidFill>
                  <a:schemeClr val="bg1"/>
                </a:solidFill>
              </a:rPr>
              <a:t>Pooling</a:t>
            </a:r>
          </a:p>
        </p:txBody>
      </p:sp>
      <p:sp>
        <p:nvSpPr>
          <p:cNvPr id="70" name="Textfeld 69">
            <a:extLst>
              <a:ext uri="{FF2B5EF4-FFF2-40B4-BE49-F238E27FC236}">
                <a16:creationId xmlns:a16="http://schemas.microsoft.com/office/drawing/2014/main" id="{42280741-C444-4113-8793-F81C9386ABCF}"/>
              </a:ext>
            </a:extLst>
          </p:cNvPr>
          <p:cNvSpPr txBox="1"/>
          <p:nvPr/>
        </p:nvSpPr>
        <p:spPr>
          <a:xfrm>
            <a:off x="4325374" y="936843"/>
            <a:ext cx="3541249" cy="400110"/>
          </a:xfrm>
          <a:prstGeom prst="rect">
            <a:avLst/>
          </a:prstGeom>
          <a:noFill/>
        </p:spPr>
        <p:txBody>
          <a:bodyPr wrap="square" rtlCol="0">
            <a:spAutoFit/>
          </a:bodyPr>
          <a:lstStyle/>
          <a:p>
            <a:r>
              <a:rPr lang="de-DE" sz="2000" b="1" dirty="0" err="1"/>
              <a:t>Convolutional</a:t>
            </a:r>
            <a:r>
              <a:rPr lang="de-DE" sz="2000" b="1" dirty="0"/>
              <a:t> </a:t>
            </a:r>
            <a:r>
              <a:rPr lang="de-DE" sz="2000" b="1" dirty="0" err="1"/>
              <a:t>Neural</a:t>
            </a:r>
            <a:r>
              <a:rPr lang="de-DE" sz="2000" b="1" dirty="0"/>
              <a:t> Network</a:t>
            </a:r>
          </a:p>
        </p:txBody>
      </p:sp>
      <p:sp>
        <p:nvSpPr>
          <p:cNvPr id="123" name="Rechteck 122">
            <a:extLst>
              <a:ext uri="{FF2B5EF4-FFF2-40B4-BE49-F238E27FC236}">
                <a16:creationId xmlns:a16="http://schemas.microsoft.com/office/drawing/2014/main" id="{E8049665-D60B-414C-8EAF-8C3AF0EAE261}"/>
              </a:ext>
            </a:extLst>
          </p:cNvPr>
          <p:cNvSpPr/>
          <p:nvPr/>
        </p:nvSpPr>
        <p:spPr>
          <a:xfrm>
            <a:off x="3915197" y="3825235"/>
            <a:ext cx="1926772" cy="46166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4" name="Textfeld 123">
            <a:extLst>
              <a:ext uri="{FF2B5EF4-FFF2-40B4-BE49-F238E27FC236}">
                <a16:creationId xmlns:a16="http://schemas.microsoft.com/office/drawing/2014/main" id="{95F5BCDF-D3EA-4FB6-8DEA-63F7CD80666C}"/>
              </a:ext>
            </a:extLst>
          </p:cNvPr>
          <p:cNvSpPr txBox="1"/>
          <p:nvPr/>
        </p:nvSpPr>
        <p:spPr>
          <a:xfrm>
            <a:off x="3986821" y="3878742"/>
            <a:ext cx="1783524" cy="369332"/>
          </a:xfrm>
          <a:prstGeom prst="rect">
            <a:avLst/>
          </a:prstGeom>
          <a:noFill/>
        </p:spPr>
        <p:txBody>
          <a:bodyPr wrap="square" rtlCol="0">
            <a:spAutoFit/>
          </a:bodyPr>
          <a:lstStyle/>
          <a:p>
            <a:pPr algn="ctr"/>
            <a:r>
              <a:rPr lang="de-DE" b="1" dirty="0">
                <a:solidFill>
                  <a:schemeClr val="bg1"/>
                </a:solidFill>
              </a:rPr>
              <a:t>Fully </a:t>
            </a:r>
            <a:r>
              <a:rPr lang="de-DE" b="1" dirty="0" err="1">
                <a:solidFill>
                  <a:schemeClr val="bg1"/>
                </a:solidFill>
              </a:rPr>
              <a:t>connected</a:t>
            </a:r>
            <a:endParaRPr lang="de-DE" b="1" dirty="0">
              <a:solidFill>
                <a:schemeClr val="bg1"/>
              </a:solidFill>
            </a:endParaRPr>
          </a:p>
        </p:txBody>
      </p:sp>
      <p:sp>
        <p:nvSpPr>
          <p:cNvPr id="125" name="Rechteck 124">
            <a:extLst>
              <a:ext uri="{FF2B5EF4-FFF2-40B4-BE49-F238E27FC236}">
                <a16:creationId xmlns:a16="http://schemas.microsoft.com/office/drawing/2014/main" id="{1DD450C2-A874-4279-8069-68B6D04B4865}"/>
              </a:ext>
            </a:extLst>
          </p:cNvPr>
          <p:cNvSpPr/>
          <p:nvPr/>
        </p:nvSpPr>
        <p:spPr>
          <a:xfrm>
            <a:off x="3898146" y="4557490"/>
            <a:ext cx="1926772" cy="46166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6" name="Textfeld 125">
            <a:extLst>
              <a:ext uri="{FF2B5EF4-FFF2-40B4-BE49-F238E27FC236}">
                <a16:creationId xmlns:a16="http://schemas.microsoft.com/office/drawing/2014/main" id="{A8F7EF41-5C1C-4CE0-ACDF-06F94FDBBB14}"/>
              </a:ext>
            </a:extLst>
          </p:cNvPr>
          <p:cNvSpPr txBox="1"/>
          <p:nvPr/>
        </p:nvSpPr>
        <p:spPr>
          <a:xfrm>
            <a:off x="4104363" y="4610917"/>
            <a:ext cx="1464741" cy="369332"/>
          </a:xfrm>
          <a:prstGeom prst="rect">
            <a:avLst/>
          </a:prstGeom>
          <a:noFill/>
        </p:spPr>
        <p:txBody>
          <a:bodyPr wrap="square" rtlCol="0">
            <a:spAutoFit/>
          </a:bodyPr>
          <a:lstStyle/>
          <a:p>
            <a:pPr algn="ctr"/>
            <a:r>
              <a:rPr lang="de-DE" b="1" dirty="0">
                <a:solidFill>
                  <a:schemeClr val="bg1"/>
                </a:solidFill>
              </a:rPr>
              <a:t>Output</a:t>
            </a:r>
          </a:p>
        </p:txBody>
      </p:sp>
      <p:sp>
        <p:nvSpPr>
          <p:cNvPr id="31" name="Textfeld 30">
            <a:extLst>
              <a:ext uri="{FF2B5EF4-FFF2-40B4-BE49-F238E27FC236}">
                <a16:creationId xmlns:a16="http://schemas.microsoft.com/office/drawing/2014/main" id="{9737C387-F2C8-45F4-8F3E-A38AD08E8D34}"/>
              </a:ext>
            </a:extLst>
          </p:cNvPr>
          <p:cNvSpPr txBox="1"/>
          <p:nvPr/>
        </p:nvSpPr>
        <p:spPr>
          <a:xfrm>
            <a:off x="6431741" y="1696980"/>
            <a:ext cx="3886707" cy="2616101"/>
          </a:xfrm>
          <a:prstGeom prst="rect">
            <a:avLst/>
          </a:prstGeom>
          <a:noFill/>
        </p:spPr>
        <p:txBody>
          <a:bodyPr wrap="square" rtlCol="0">
            <a:spAutoFit/>
          </a:bodyPr>
          <a:lstStyle/>
          <a:p>
            <a:r>
              <a:rPr lang="de-DE" dirty="0">
                <a:sym typeface="Wingdings" panose="05000000000000000000" pitchFamily="2" charset="2"/>
              </a:rPr>
              <a:t> </a:t>
            </a:r>
            <a:r>
              <a:rPr lang="de-DE" dirty="0" err="1">
                <a:sym typeface="Wingdings" panose="05000000000000000000" pitchFamily="2" charset="2"/>
              </a:rPr>
              <a:t>input</a:t>
            </a:r>
            <a:r>
              <a:rPr lang="de-DE" dirty="0">
                <a:sym typeface="Wingdings" panose="05000000000000000000" pitchFamily="2" charset="2"/>
              </a:rPr>
              <a:t>: 270 </a:t>
            </a:r>
            <a:r>
              <a:rPr lang="de-DE" dirty="0" err="1">
                <a:sym typeface="Wingdings" panose="05000000000000000000" pitchFamily="2" charset="2"/>
              </a:rPr>
              <a:t>segments</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seizure</a:t>
            </a:r>
            <a:r>
              <a:rPr lang="de-DE" dirty="0">
                <a:sym typeface="Wingdings" panose="05000000000000000000" pitchFamily="2" charset="2"/>
              </a:rPr>
              <a:t>  </a:t>
            </a:r>
            <a:br>
              <a:rPr lang="de-DE" dirty="0">
                <a:sym typeface="Wingdings" panose="05000000000000000000" pitchFamily="2" charset="2"/>
              </a:rPr>
            </a:br>
            <a:r>
              <a:rPr lang="de-DE" dirty="0">
                <a:sym typeface="Wingdings" panose="05000000000000000000" pitchFamily="2" charset="2"/>
              </a:rPr>
              <a:t>     and non-</a:t>
            </a:r>
            <a:r>
              <a:rPr lang="de-DE" dirty="0" err="1">
                <a:sym typeface="Wingdings" panose="05000000000000000000" pitchFamily="2" charset="2"/>
              </a:rPr>
              <a:t>seizure</a:t>
            </a:r>
            <a:r>
              <a:rPr lang="de-DE" dirty="0">
                <a:sym typeface="Wingdings" panose="05000000000000000000" pitchFamily="2" charset="2"/>
              </a:rPr>
              <a:t> </a:t>
            </a:r>
            <a:r>
              <a:rPr lang="de-DE" dirty="0" err="1">
                <a:sym typeface="Wingdings" panose="05000000000000000000" pitchFamily="2" charset="2"/>
              </a:rPr>
              <a:t>signal</a:t>
            </a:r>
            <a:r>
              <a:rPr lang="de-DE" dirty="0">
                <a:sym typeface="Wingdings" panose="05000000000000000000" pitchFamily="2" charset="2"/>
              </a:rPr>
              <a:t> </a:t>
            </a:r>
            <a:r>
              <a:rPr lang="de-DE" dirty="0" err="1">
                <a:sym typeface="Wingdings" panose="05000000000000000000" pitchFamily="2" charset="2"/>
              </a:rPr>
              <a:t>respectively</a:t>
            </a:r>
            <a:endParaRPr lang="de-DE" dirty="0"/>
          </a:p>
          <a:p>
            <a:endParaRPr lang="de-DE" sz="1400" dirty="0">
              <a:sym typeface="Wingdings" panose="05000000000000000000" pitchFamily="2" charset="2"/>
            </a:endParaRPr>
          </a:p>
          <a:p>
            <a:r>
              <a:rPr lang="de-DE" dirty="0">
                <a:sym typeface="Wingdings" panose="05000000000000000000" pitchFamily="2" charset="2"/>
              </a:rPr>
              <a:t> </a:t>
            </a:r>
            <a:r>
              <a:rPr lang="de-DE" dirty="0" err="1">
                <a:sym typeface="Wingdings" panose="05000000000000000000" pitchFamily="2" charset="2"/>
              </a:rPr>
              <a:t>a</a:t>
            </a:r>
            <a:r>
              <a:rPr lang="de-DE" dirty="0" err="1"/>
              <a:t>ctivation</a:t>
            </a:r>
            <a:r>
              <a:rPr lang="de-DE" dirty="0"/>
              <a:t>: </a:t>
            </a:r>
            <a:r>
              <a:rPr lang="de-DE" dirty="0" err="1"/>
              <a:t>ReLU</a:t>
            </a:r>
            <a:endParaRPr lang="de-DE" dirty="0"/>
          </a:p>
          <a:p>
            <a:endParaRPr lang="de-DE" sz="2800" dirty="0">
              <a:sym typeface="Wingdings" panose="05000000000000000000" pitchFamily="2" charset="2"/>
            </a:endParaRPr>
          </a:p>
          <a:p>
            <a:r>
              <a:rPr lang="de-DE" dirty="0">
                <a:sym typeface="Wingdings" panose="05000000000000000000" pitchFamily="2" charset="2"/>
              </a:rPr>
              <a:t> </a:t>
            </a:r>
            <a:r>
              <a:rPr lang="de-DE" dirty="0" err="1">
                <a:sym typeface="Wingdings" panose="05000000000000000000" pitchFamily="2" charset="2"/>
              </a:rPr>
              <a:t>m</a:t>
            </a:r>
            <a:r>
              <a:rPr lang="de-DE" dirty="0" err="1"/>
              <a:t>axPooling</a:t>
            </a:r>
            <a:r>
              <a:rPr lang="de-DE" dirty="0"/>
              <a:t> </a:t>
            </a:r>
          </a:p>
          <a:p>
            <a:endParaRPr lang="de-DE" sz="2800" dirty="0"/>
          </a:p>
          <a:p>
            <a:pPr marL="285750" indent="-285750">
              <a:buFont typeface="Wingdings" panose="05000000000000000000" pitchFamily="2" charset="2"/>
              <a:buChar char="ß"/>
            </a:pPr>
            <a:r>
              <a:rPr lang="de-DE" dirty="0" err="1"/>
              <a:t>activation</a:t>
            </a:r>
            <a:r>
              <a:rPr lang="de-DE" dirty="0"/>
              <a:t>: </a:t>
            </a:r>
            <a:r>
              <a:rPr lang="de-DE" dirty="0" err="1"/>
              <a:t>Softmax</a:t>
            </a:r>
            <a:endParaRPr lang="de-DE" dirty="0"/>
          </a:p>
        </p:txBody>
      </p:sp>
      <p:sp>
        <p:nvSpPr>
          <p:cNvPr id="32" name="Rechteck 31">
            <a:extLst>
              <a:ext uri="{FF2B5EF4-FFF2-40B4-BE49-F238E27FC236}">
                <a16:creationId xmlns:a16="http://schemas.microsoft.com/office/drawing/2014/main" id="{B36D7DEA-9358-4860-BE68-AA83F6C7488B}"/>
              </a:ext>
            </a:extLst>
          </p:cNvPr>
          <p:cNvSpPr/>
          <p:nvPr/>
        </p:nvSpPr>
        <p:spPr>
          <a:xfrm>
            <a:off x="3121499" y="6180891"/>
            <a:ext cx="3788714" cy="307777"/>
          </a:xfrm>
          <a:prstGeom prst="rect">
            <a:avLst/>
          </a:prstGeom>
        </p:spPr>
        <p:txBody>
          <a:bodyPr wrap="square">
            <a:spAutoFit/>
          </a:bodyPr>
          <a:lstStyle/>
          <a:p>
            <a:r>
              <a:rPr lang="de-DE" sz="1400" dirty="0">
                <a:solidFill>
                  <a:schemeClr val="tx1">
                    <a:lumMod val="50000"/>
                    <a:lumOff val="50000"/>
                  </a:schemeClr>
                </a:solidFill>
              </a:rPr>
              <a:t>Figure 18 | </a:t>
            </a:r>
            <a:r>
              <a:rPr lang="de-DE" sz="1400" dirty="0" err="1">
                <a:solidFill>
                  <a:schemeClr val="tx1">
                    <a:lumMod val="50000"/>
                    <a:lumOff val="50000"/>
                  </a:schemeClr>
                </a:solidFill>
              </a:rPr>
              <a:t>Convolutional</a:t>
            </a:r>
            <a:r>
              <a:rPr lang="de-DE" sz="1400" dirty="0">
                <a:solidFill>
                  <a:schemeClr val="tx1">
                    <a:lumMod val="50000"/>
                    <a:lumOff val="50000"/>
                  </a:schemeClr>
                </a:solidFill>
              </a:rPr>
              <a:t> Network Architecture</a:t>
            </a:r>
            <a:endParaRPr lang="en-US" sz="1400" dirty="0">
              <a:solidFill>
                <a:schemeClr val="tx1">
                  <a:lumMod val="50000"/>
                  <a:lumOff val="50000"/>
                </a:schemeClr>
              </a:solidFill>
            </a:endParaRPr>
          </a:p>
        </p:txBody>
      </p:sp>
      <p:sp>
        <p:nvSpPr>
          <p:cNvPr id="37" name="Rechteck 36">
            <a:extLst>
              <a:ext uri="{FF2B5EF4-FFF2-40B4-BE49-F238E27FC236}">
                <a16:creationId xmlns:a16="http://schemas.microsoft.com/office/drawing/2014/main" id="{D8203AFF-C5FF-4A2F-9C6D-F738AD1CEB38}"/>
              </a:ext>
            </a:extLst>
          </p:cNvPr>
          <p:cNvSpPr/>
          <p:nvPr/>
        </p:nvSpPr>
        <p:spPr>
          <a:xfrm>
            <a:off x="3300473" y="5580888"/>
            <a:ext cx="1227053" cy="5261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Textfeld 37">
            <a:extLst>
              <a:ext uri="{FF2B5EF4-FFF2-40B4-BE49-F238E27FC236}">
                <a16:creationId xmlns:a16="http://schemas.microsoft.com/office/drawing/2014/main" id="{D80AA596-0B20-4D49-BF90-1CDC72AB126A}"/>
              </a:ext>
            </a:extLst>
          </p:cNvPr>
          <p:cNvSpPr txBox="1"/>
          <p:nvPr/>
        </p:nvSpPr>
        <p:spPr>
          <a:xfrm>
            <a:off x="3504003" y="5634427"/>
            <a:ext cx="874054" cy="369332"/>
          </a:xfrm>
          <a:prstGeom prst="rect">
            <a:avLst/>
          </a:prstGeom>
          <a:noFill/>
        </p:spPr>
        <p:txBody>
          <a:bodyPr wrap="square" rtlCol="0">
            <a:spAutoFit/>
          </a:bodyPr>
          <a:lstStyle/>
          <a:p>
            <a:pPr algn="ctr"/>
            <a:r>
              <a:rPr lang="de-DE" b="1" dirty="0" err="1">
                <a:solidFill>
                  <a:schemeClr val="bg1"/>
                </a:solidFill>
              </a:rPr>
              <a:t>Seizure</a:t>
            </a:r>
            <a:endParaRPr lang="de-DE" b="1" dirty="0">
              <a:solidFill>
                <a:schemeClr val="bg1"/>
              </a:solidFill>
            </a:endParaRPr>
          </a:p>
        </p:txBody>
      </p:sp>
      <p:sp>
        <p:nvSpPr>
          <p:cNvPr id="39" name="Rechteck 38">
            <a:extLst>
              <a:ext uri="{FF2B5EF4-FFF2-40B4-BE49-F238E27FC236}">
                <a16:creationId xmlns:a16="http://schemas.microsoft.com/office/drawing/2014/main" id="{1E41BCA0-E32C-45E8-A9D8-247CB32380A9}"/>
              </a:ext>
            </a:extLst>
          </p:cNvPr>
          <p:cNvSpPr/>
          <p:nvPr/>
        </p:nvSpPr>
        <p:spPr>
          <a:xfrm>
            <a:off x="5211391" y="5580888"/>
            <a:ext cx="1227053" cy="5261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feld 39">
            <a:extLst>
              <a:ext uri="{FF2B5EF4-FFF2-40B4-BE49-F238E27FC236}">
                <a16:creationId xmlns:a16="http://schemas.microsoft.com/office/drawing/2014/main" id="{EAACA6AF-400D-4E58-B6C3-E8F14A440509}"/>
              </a:ext>
            </a:extLst>
          </p:cNvPr>
          <p:cNvSpPr txBox="1"/>
          <p:nvPr/>
        </p:nvSpPr>
        <p:spPr>
          <a:xfrm>
            <a:off x="5080474" y="5660698"/>
            <a:ext cx="1488885" cy="369332"/>
          </a:xfrm>
          <a:prstGeom prst="rect">
            <a:avLst/>
          </a:prstGeom>
          <a:noFill/>
        </p:spPr>
        <p:txBody>
          <a:bodyPr wrap="square" rtlCol="0">
            <a:spAutoFit/>
          </a:bodyPr>
          <a:lstStyle/>
          <a:p>
            <a:pPr algn="ctr"/>
            <a:r>
              <a:rPr lang="de-DE" b="1" dirty="0">
                <a:solidFill>
                  <a:schemeClr val="bg1"/>
                </a:solidFill>
              </a:rPr>
              <a:t>Non-</a:t>
            </a:r>
            <a:r>
              <a:rPr lang="de-DE" b="1" dirty="0" err="1">
                <a:solidFill>
                  <a:schemeClr val="bg1"/>
                </a:solidFill>
              </a:rPr>
              <a:t>Seizure</a:t>
            </a:r>
            <a:endParaRPr lang="de-DE" b="1" dirty="0">
              <a:solidFill>
                <a:schemeClr val="bg1"/>
              </a:solidFill>
            </a:endParaRPr>
          </a:p>
        </p:txBody>
      </p:sp>
      <p:cxnSp>
        <p:nvCxnSpPr>
          <p:cNvPr id="41" name="Gerade Verbindung mit Pfeil 40">
            <a:extLst>
              <a:ext uri="{FF2B5EF4-FFF2-40B4-BE49-F238E27FC236}">
                <a16:creationId xmlns:a16="http://schemas.microsoft.com/office/drawing/2014/main" id="{FEE154E3-B44A-472C-A95C-8902E77B08E3}"/>
              </a:ext>
            </a:extLst>
          </p:cNvPr>
          <p:cNvCxnSpPr>
            <a:cxnSpLocks/>
          </p:cNvCxnSpPr>
          <p:nvPr/>
        </p:nvCxnSpPr>
        <p:spPr>
          <a:xfrm flipH="1">
            <a:off x="3914000" y="5028172"/>
            <a:ext cx="683864" cy="552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4A238A6B-229C-4D76-B3A1-4FC66A5B72B0}"/>
              </a:ext>
            </a:extLst>
          </p:cNvPr>
          <p:cNvCxnSpPr>
            <a:cxnSpLocks/>
          </p:cNvCxnSpPr>
          <p:nvPr/>
        </p:nvCxnSpPr>
        <p:spPr>
          <a:xfrm>
            <a:off x="5138350" y="5028172"/>
            <a:ext cx="686568" cy="552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Gerade Verbindung mit Pfeil 4">
            <a:extLst>
              <a:ext uri="{FF2B5EF4-FFF2-40B4-BE49-F238E27FC236}">
                <a16:creationId xmlns:a16="http://schemas.microsoft.com/office/drawing/2014/main" id="{5505F3E9-3E55-44D5-B4DB-D9109D36B3BC}"/>
              </a:ext>
            </a:extLst>
          </p:cNvPr>
          <p:cNvCxnSpPr>
            <a:cxnSpLocks/>
            <a:stCxn id="3" idx="2"/>
            <a:endCxn id="21" idx="0"/>
          </p:cNvCxnSpPr>
          <p:nvPr/>
        </p:nvCxnSpPr>
        <p:spPr>
          <a:xfrm>
            <a:off x="4866920" y="2091455"/>
            <a:ext cx="0" cy="267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a:extLst>
              <a:ext uri="{FF2B5EF4-FFF2-40B4-BE49-F238E27FC236}">
                <a16:creationId xmlns:a16="http://schemas.microsoft.com/office/drawing/2014/main" id="{D5105AFF-2676-430B-BA9D-06ADED4201BA}"/>
              </a:ext>
            </a:extLst>
          </p:cNvPr>
          <p:cNvCxnSpPr>
            <a:cxnSpLocks/>
          </p:cNvCxnSpPr>
          <p:nvPr/>
        </p:nvCxnSpPr>
        <p:spPr>
          <a:xfrm>
            <a:off x="4866920" y="2820798"/>
            <a:ext cx="0" cy="267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18D4F5A6-8AF3-4EF9-BAD8-EBF31D9D8598}"/>
              </a:ext>
            </a:extLst>
          </p:cNvPr>
          <p:cNvCxnSpPr>
            <a:cxnSpLocks/>
          </p:cNvCxnSpPr>
          <p:nvPr/>
        </p:nvCxnSpPr>
        <p:spPr>
          <a:xfrm>
            <a:off x="4867200" y="3557557"/>
            <a:ext cx="0" cy="267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6CFC086D-4D18-49DA-A2DF-99392D32164F}"/>
              </a:ext>
            </a:extLst>
          </p:cNvPr>
          <p:cNvCxnSpPr>
            <a:cxnSpLocks/>
          </p:cNvCxnSpPr>
          <p:nvPr/>
        </p:nvCxnSpPr>
        <p:spPr>
          <a:xfrm>
            <a:off x="4866920" y="4289812"/>
            <a:ext cx="0" cy="267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092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369"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feld 6">
            <a:extLst>
              <a:ext uri="{FF2B5EF4-FFF2-40B4-BE49-F238E27FC236}">
                <a16:creationId xmlns:a16="http://schemas.microsoft.com/office/drawing/2014/main" id="{F4B093AA-9DC2-489D-A5D0-D93B7A053D8D}"/>
              </a:ext>
            </a:extLst>
          </p:cNvPr>
          <p:cNvSpPr txBox="1"/>
          <p:nvPr/>
        </p:nvSpPr>
        <p:spPr>
          <a:xfrm>
            <a:off x="1352550" y="2523392"/>
            <a:ext cx="9486899" cy="1323439"/>
          </a:xfrm>
          <a:prstGeom prst="rect">
            <a:avLst/>
          </a:prstGeom>
          <a:noFill/>
        </p:spPr>
        <p:txBody>
          <a:bodyPr wrap="square" rtlCol="0">
            <a:spAutoFit/>
          </a:bodyPr>
          <a:lstStyle/>
          <a:p>
            <a:pPr algn="ctr"/>
            <a:r>
              <a:rPr lang="de-DE" sz="4000" b="1" dirty="0" err="1">
                <a:solidFill>
                  <a:schemeClr val="accent1">
                    <a:lumMod val="50000"/>
                  </a:schemeClr>
                </a:solidFill>
              </a:rPr>
              <a:t>Results</a:t>
            </a:r>
            <a:endParaRPr lang="de-DE" sz="4000" b="1" dirty="0">
              <a:solidFill>
                <a:schemeClr val="accent1">
                  <a:lumMod val="50000"/>
                </a:schemeClr>
              </a:solidFill>
            </a:endParaRPr>
          </a:p>
          <a:p>
            <a:pPr algn="ctr"/>
            <a:endParaRPr lang="de-DE" sz="4000" b="1" dirty="0">
              <a:solidFill>
                <a:schemeClr val="accent1">
                  <a:lumMod val="50000"/>
                </a:schemeClr>
              </a:solidFill>
            </a:endParaRPr>
          </a:p>
        </p:txBody>
      </p:sp>
      <p:cxnSp>
        <p:nvCxnSpPr>
          <p:cNvPr id="3" name="Gerader Verbinder 2">
            <a:extLst>
              <a:ext uri="{FF2B5EF4-FFF2-40B4-BE49-F238E27FC236}">
                <a16:creationId xmlns:a16="http://schemas.microsoft.com/office/drawing/2014/main" id="{9274EE33-57BC-4B0D-BAFD-CD04BFFACDF5}"/>
              </a:ext>
            </a:extLst>
          </p:cNvPr>
          <p:cNvCxnSpPr>
            <a:cxnSpLocks/>
            <a:stCxn id="7" idx="1"/>
            <a:endCxn id="7" idx="3"/>
          </p:cNvCxnSpPr>
          <p:nvPr/>
        </p:nvCxnSpPr>
        <p:spPr>
          <a:xfrm>
            <a:off x="1352550" y="3185112"/>
            <a:ext cx="948689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hteck 7">
            <a:extLst>
              <a:ext uri="{FF2B5EF4-FFF2-40B4-BE49-F238E27FC236}">
                <a16:creationId xmlns:a16="http://schemas.microsoft.com/office/drawing/2014/main" id="{6ECD0ADE-622A-407C-BF0D-4A62A2D95D68}"/>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feld 8">
            <a:extLst>
              <a:ext uri="{FF2B5EF4-FFF2-40B4-BE49-F238E27FC236}">
                <a16:creationId xmlns:a16="http://schemas.microsoft.com/office/drawing/2014/main" id="{86F8CD32-F022-489D-BA5C-2245100B16BC}"/>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Tree>
    <p:extLst>
      <p:ext uri="{BB962C8B-B14F-4D97-AF65-F5344CB8AC3E}">
        <p14:creationId xmlns:p14="http://schemas.microsoft.com/office/powerpoint/2010/main" val="11124585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5682"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Early </a:t>
            </a:r>
            <a:r>
              <a:rPr lang="de-DE" sz="4000" b="1" dirty="0" err="1"/>
              <a:t>Results</a:t>
            </a:r>
            <a:endParaRPr lang="de-DE" sz="4000" b="1" dirty="0"/>
          </a:p>
        </p:txBody>
      </p:sp>
      <p:graphicFrame>
        <p:nvGraphicFramePr>
          <p:cNvPr id="18" name="Diagramm 17">
            <a:extLst>
              <a:ext uri="{FF2B5EF4-FFF2-40B4-BE49-F238E27FC236}">
                <a16:creationId xmlns:a16="http://schemas.microsoft.com/office/drawing/2014/main" id="{2F0C6B4B-F7C1-47DD-8E23-0142C558FDB0}"/>
              </a:ext>
            </a:extLst>
          </p:cNvPr>
          <p:cNvGraphicFramePr/>
          <p:nvPr>
            <p:extLst>
              <p:ext uri="{D42A27DB-BD31-4B8C-83A1-F6EECF244321}">
                <p14:modId xmlns:p14="http://schemas.microsoft.com/office/powerpoint/2010/main" val="1348692657"/>
              </p:ext>
            </p:extLst>
          </p:nvPr>
        </p:nvGraphicFramePr>
        <p:xfrm>
          <a:off x="114614" y="1330464"/>
          <a:ext cx="6176856" cy="4665341"/>
        </p:xfrm>
        <a:graphic>
          <a:graphicData uri="http://schemas.openxmlformats.org/drawingml/2006/chart">
            <c:chart xmlns:c="http://schemas.openxmlformats.org/drawingml/2006/chart" xmlns:r="http://schemas.openxmlformats.org/officeDocument/2006/relationships" r:id="rId7"/>
          </a:graphicData>
        </a:graphic>
      </p:graphicFrame>
      <p:sp>
        <p:nvSpPr>
          <p:cNvPr id="20" name="Textfeld 19">
            <a:extLst>
              <a:ext uri="{FF2B5EF4-FFF2-40B4-BE49-F238E27FC236}">
                <a16:creationId xmlns:a16="http://schemas.microsoft.com/office/drawing/2014/main" id="{E2B3D62D-76C1-430A-8AF4-982195C228F1}"/>
              </a:ext>
            </a:extLst>
          </p:cNvPr>
          <p:cNvSpPr txBox="1"/>
          <p:nvPr/>
        </p:nvSpPr>
        <p:spPr>
          <a:xfrm>
            <a:off x="7698008" y="2510982"/>
            <a:ext cx="3900958" cy="2126864"/>
          </a:xfrm>
          <a:prstGeom prst="rect">
            <a:avLst/>
          </a:prstGeom>
          <a:noFill/>
        </p:spPr>
        <p:txBody>
          <a:bodyPr wrap="square" rtlCol="0">
            <a:spAutoFit/>
          </a:bodyPr>
          <a:lstStyle/>
          <a:p>
            <a:pPr>
              <a:lnSpc>
                <a:spcPct val="150000"/>
              </a:lnSpc>
            </a:pPr>
            <a:r>
              <a:rPr lang="de-DE" dirty="0" err="1"/>
              <a:t>parameters</a:t>
            </a:r>
            <a:r>
              <a:rPr lang="de-DE" dirty="0"/>
              <a:t>:</a:t>
            </a:r>
          </a:p>
          <a:p>
            <a:pPr marL="285750" indent="-285750">
              <a:lnSpc>
                <a:spcPct val="150000"/>
              </a:lnSpc>
              <a:buFont typeface="Arial" panose="020B0604020202020204" pitchFamily="34" charset="0"/>
              <a:buChar char="•"/>
            </a:pPr>
            <a:r>
              <a:rPr lang="de-DE" dirty="0" err="1"/>
              <a:t>training</a:t>
            </a:r>
            <a:r>
              <a:rPr lang="de-DE" dirty="0"/>
              <a:t>-</a:t>
            </a:r>
            <a:r>
              <a:rPr lang="de-DE" dirty="0" err="1"/>
              <a:t>testing</a:t>
            </a:r>
            <a:r>
              <a:rPr lang="de-DE" dirty="0"/>
              <a:t>-ratio: 9 </a:t>
            </a:r>
            <a:r>
              <a:rPr lang="de-DE" dirty="0" err="1"/>
              <a:t>to</a:t>
            </a:r>
            <a:r>
              <a:rPr lang="de-DE" dirty="0"/>
              <a:t> 1</a:t>
            </a:r>
          </a:p>
          <a:p>
            <a:pPr marL="285750" indent="-285750">
              <a:lnSpc>
                <a:spcPct val="150000"/>
              </a:lnSpc>
              <a:buFont typeface="Arial" panose="020B0604020202020204" pitchFamily="34" charset="0"/>
              <a:buChar char="•"/>
            </a:pPr>
            <a:r>
              <a:rPr lang="de-DE" dirty="0" err="1"/>
              <a:t>learning</a:t>
            </a:r>
            <a:r>
              <a:rPr lang="de-DE" dirty="0"/>
              <a:t> rate: 0.0001</a:t>
            </a:r>
          </a:p>
          <a:p>
            <a:pPr marL="285750" indent="-285750">
              <a:lnSpc>
                <a:spcPct val="150000"/>
              </a:lnSpc>
              <a:buFont typeface="Arial" panose="020B0604020202020204" pitchFamily="34" charset="0"/>
              <a:buChar char="•"/>
            </a:pPr>
            <a:r>
              <a:rPr lang="de-DE" dirty="0" err="1"/>
              <a:t>number</a:t>
            </a:r>
            <a:r>
              <a:rPr lang="de-DE" dirty="0"/>
              <a:t> </a:t>
            </a:r>
            <a:r>
              <a:rPr lang="de-DE" dirty="0" err="1"/>
              <a:t>of</a:t>
            </a:r>
            <a:r>
              <a:rPr lang="de-DE" dirty="0"/>
              <a:t> </a:t>
            </a:r>
            <a:r>
              <a:rPr lang="de-DE" dirty="0" err="1"/>
              <a:t>epochs</a:t>
            </a:r>
            <a:r>
              <a:rPr lang="de-DE" dirty="0"/>
              <a:t>: 30 </a:t>
            </a:r>
          </a:p>
          <a:p>
            <a:pPr marL="285750" indent="-285750">
              <a:lnSpc>
                <a:spcPct val="150000"/>
              </a:lnSpc>
              <a:buFont typeface="Arial" panose="020B0604020202020204" pitchFamily="34" charset="0"/>
              <a:buChar char="•"/>
            </a:pPr>
            <a:r>
              <a:rPr lang="de-DE" dirty="0" err="1"/>
              <a:t>batch</a:t>
            </a:r>
            <a:r>
              <a:rPr lang="de-DE" dirty="0"/>
              <a:t> </a:t>
            </a:r>
            <a:r>
              <a:rPr lang="de-DE" dirty="0" err="1"/>
              <a:t>size</a:t>
            </a:r>
            <a:r>
              <a:rPr lang="de-DE" dirty="0"/>
              <a:t>: 64</a:t>
            </a:r>
          </a:p>
        </p:txBody>
      </p:sp>
      <p:sp>
        <p:nvSpPr>
          <p:cNvPr id="21" name="Rechteck 20">
            <a:extLst>
              <a:ext uri="{FF2B5EF4-FFF2-40B4-BE49-F238E27FC236}">
                <a16:creationId xmlns:a16="http://schemas.microsoft.com/office/drawing/2014/main" id="{7B78565B-CEE8-4691-8185-1318CE412FB2}"/>
              </a:ext>
            </a:extLst>
          </p:cNvPr>
          <p:cNvSpPr/>
          <p:nvPr/>
        </p:nvSpPr>
        <p:spPr>
          <a:xfrm>
            <a:off x="7550838" y="2510982"/>
            <a:ext cx="3900958" cy="229220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23" name="Rechteck 22">
            <a:extLst>
              <a:ext uri="{FF2B5EF4-FFF2-40B4-BE49-F238E27FC236}">
                <a16:creationId xmlns:a16="http://schemas.microsoft.com/office/drawing/2014/main" id="{D6F508B6-DE94-4102-A475-691D5F5644A8}"/>
              </a:ext>
            </a:extLst>
          </p:cNvPr>
          <p:cNvSpPr/>
          <p:nvPr/>
        </p:nvSpPr>
        <p:spPr>
          <a:xfrm>
            <a:off x="854316" y="5995805"/>
            <a:ext cx="5437154" cy="307777"/>
          </a:xfrm>
          <a:prstGeom prst="rect">
            <a:avLst/>
          </a:prstGeom>
        </p:spPr>
        <p:txBody>
          <a:bodyPr wrap="square">
            <a:spAutoFit/>
          </a:bodyPr>
          <a:lstStyle/>
          <a:p>
            <a:r>
              <a:rPr lang="de-DE" sz="1400" dirty="0">
                <a:solidFill>
                  <a:schemeClr val="tx1">
                    <a:lumMod val="50000"/>
                    <a:lumOff val="50000"/>
                  </a:schemeClr>
                </a:solidFill>
              </a:rPr>
              <a:t>Figure 19 | </a:t>
            </a:r>
            <a:r>
              <a:rPr lang="de-DE" sz="1400" dirty="0" err="1">
                <a:solidFill>
                  <a:schemeClr val="tx1">
                    <a:lumMod val="50000"/>
                    <a:lumOff val="50000"/>
                  </a:schemeClr>
                </a:solidFill>
              </a:rPr>
              <a:t>Accuracy</a:t>
            </a:r>
            <a:r>
              <a:rPr lang="de-DE" sz="1400" dirty="0">
                <a:solidFill>
                  <a:schemeClr val="tx1">
                    <a:lumMod val="50000"/>
                    <a:lumOff val="50000"/>
                  </a:schemeClr>
                </a:solidFill>
              </a:rPr>
              <a:t> </a:t>
            </a:r>
            <a:r>
              <a:rPr lang="de-DE" sz="1400" dirty="0" err="1">
                <a:solidFill>
                  <a:schemeClr val="tx1">
                    <a:lumMod val="50000"/>
                    <a:lumOff val="50000"/>
                  </a:schemeClr>
                </a:solidFill>
              </a:rPr>
              <a:t>of</a:t>
            </a:r>
            <a:r>
              <a:rPr lang="de-DE" sz="1400" dirty="0">
                <a:solidFill>
                  <a:schemeClr val="tx1">
                    <a:lumMod val="50000"/>
                    <a:lumOff val="50000"/>
                  </a:schemeClr>
                </a:solidFill>
              </a:rPr>
              <a:t> Classification </a:t>
            </a:r>
            <a:r>
              <a:rPr lang="de-DE" sz="1400" dirty="0" err="1">
                <a:solidFill>
                  <a:schemeClr val="tx1">
                    <a:lumMod val="50000"/>
                    <a:lumOff val="50000"/>
                  </a:schemeClr>
                </a:solidFill>
              </a:rPr>
              <a:t>using</a:t>
            </a:r>
            <a:r>
              <a:rPr lang="de-DE" sz="1400" dirty="0">
                <a:solidFill>
                  <a:schemeClr val="tx1">
                    <a:lumMod val="50000"/>
                    <a:lumOff val="50000"/>
                  </a:schemeClr>
                </a:solidFill>
              </a:rPr>
              <a:t> a Fully </a:t>
            </a:r>
            <a:r>
              <a:rPr lang="de-DE" sz="1400" dirty="0" err="1">
                <a:solidFill>
                  <a:schemeClr val="tx1">
                    <a:lumMod val="50000"/>
                    <a:lumOff val="50000"/>
                  </a:schemeClr>
                </a:solidFill>
              </a:rPr>
              <a:t>Connected</a:t>
            </a:r>
            <a:r>
              <a:rPr lang="de-DE" sz="1400" dirty="0">
                <a:solidFill>
                  <a:schemeClr val="tx1">
                    <a:lumMod val="50000"/>
                    <a:lumOff val="50000"/>
                  </a:schemeClr>
                </a:solidFill>
              </a:rPr>
              <a:t> Network</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3035977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1822"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Early </a:t>
            </a:r>
            <a:r>
              <a:rPr lang="de-DE" sz="4000" b="1" dirty="0" err="1"/>
              <a:t>Results</a:t>
            </a:r>
            <a:endParaRPr lang="de-DE" sz="4000" b="1" dirty="0"/>
          </a:p>
        </p:txBody>
      </p:sp>
      <p:sp>
        <p:nvSpPr>
          <p:cNvPr id="8" name="Textfeld 7">
            <a:extLst>
              <a:ext uri="{FF2B5EF4-FFF2-40B4-BE49-F238E27FC236}">
                <a16:creationId xmlns:a16="http://schemas.microsoft.com/office/drawing/2014/main" id="{2EC17DFA-84A7-449F-B651-2DBA779BE923}"/>
              </a:ext>
            </a:extLst>
          </p:cNvPr>
          <p:cNvSpPr txBox="1"/>
          <p:nvPr/>
        </p:nvSpPr>
        <p:spPr>
          <a:xfrm>
            <a:off x="7737763" y="1882234"/>
            <a:ext cx="3900958" cy="3373359"/>
          </a:xfrm>
          <a:prstGeom prst="rect">
            <a:avLst/>
          </a:prstGeom>
          <a:noFill/>
        </p:spPr>
        <p:txBody>
          <a:bodyPr wrap="square" rtlCol="0">
            <a:spAutoFit/>
          </a:bodyPr>
          <a:lstStyle/>
          <a:p>
            <a:pPr>
              <a:lnSpc>
                <a:spcPct val="150000"/>
              </a:lnSpc>
            </a:pPr>
            <a:r>
              <a:rPr lang="de-DE" dirty="0" err="1"/>
              <a:t>parameters</a:t>
            </a:r>
            <a:r>
              <a:rPr lang="de-DE" dirty="0"/>
              <a:t>:</a:t>
            </a:r>
          </a:p>
          <a:p>
            <a:pPr marL="285750" indent="-285750">
              <a:lnSpc>
                <a:spcPct val="150000"/>
              </a:lnSpc>
              <a:buFont typeface="Arial" panose="020B0604020202020204" pitchFamily="34" charset="0"/>
              <a:buChar char="•"/>
            </a:pPr>
            <a:r>
              <a:rPr lang="de-DE" dirty="0" err="1"/>
              <a:t>training</a:t>
            </a:r>
            <a:r>
              <a:rPr lang="de-DE" dirty="0"/>
              <a:t>-</a:t>
            </a:r>
            <a:r>
              <a:rPr lang="de-DE" dirty="0" err="1"/>
              <a:t>testing</a:t>
            </a:r>
            <a:r>
              <a:rPr lang="de-DE" dirty="0"/>
              <a:t>-ratio: 9 </a:t>
            </a:r>
            <a:r>
              <a:rPr lang="de-DE" dirty="0" err="1"/>
              <a:t>to</a:t>
            </a:r>
            <a:r>
              <a:rPr lang="de-DE" dirty="0"/>
              <a:t> 1</a:t>
            </a:r>
          </a:p>
          <a:p>
            <a:pPr marL="285750" indent="-285750">
              <a:lnSpc>
                <a:spcPct val="150000"/>
              </a:lnSpc>
              <a:buFont typeface="Arial" panose="020B0604020202020204" pitchFamily="34" charset="0"/>
              <a:buChar char="•"/>
            </a:pPr>
            <a:r>
              <a:rPr lang="de-DE" dirty="0" err="1"/>
              <a:t>learning</a:t>
            </a:r>
            <a:r>
              <a:rPr lang="de-DE" dirty="0"/>
              <a:t> rate: 0.0001</a:t>
            </a:r>
          </a:p>
          <a:p>
            <a:pPr marL="285750" indent="-285750">
              <a:lnSpc>
                <a:spcPct val="150000"/>
              </a:lnSpc>
              <a:buFont typeface="Arial" panose="020B0604020202020204" pitchFamily="34" charset="0"/>
              <a:buChar char="•"/>
            </a:pPr>
            <a:r>
              <a:rPr lang="de-DE" dirty="0" err="1"/>
              <a:t>number</a:t>
            </a:r>
            <a:r>
              <a:rPr lang="de-DE" dirty="0"/>
              <a:t> </a:t>
            </a:r>
            <a:r>
              <a:rPr lang="de-DE" dirty="0" err="1"/>
              <a:t>of</a:t>
            </a:r>
            <a:r>
              <a:rPr lang="de-DE" dirty="0"/>
              <a:t> </a:t>
            </a:r>
            <a:r>
              <a:rPr lang="de-DE" dirty="0" err="1"/>
              <a:t>epochs</a:t>
            </a:r>
            <a:r>
              <a:rPr lang="de-DE" dirty="0"/>
              <a:t>: 30 </a:t>
            </a:r>
          </a:p>
          <a:p>
            <a:pPr marL="285750" indent="-285750">
              <a:lnSpc>
                <a:spcPct val="150000"/>
              </a:lnSpc>
              <a:buFont typeface="Arial" panose="020B0604020202020204" pitchFamily="34" charset="0"/>
              <a:buChar char="•"/>
            </a:pPr>
            <a:r>
              <a:rPr lang="de-DE" dirty="0" err="1"/>
              <a:t>batch</a:t>
            </a:r>
            <a:r>
              <a:rPr lang="de-DE" dirty="0"/>
              <a:t> </a:t>
            </a:r>
            <a:r>
              <a:rPr lang="de-DE" dirty="0" err="1"/>
              <a:t>size</a:t>
            </a:r>
            <a:r>
              <a:rPr lang="de-DE" dirty="0"/>
              <a:t>: 64</a:t>
            </a:r>
          </a:p>
          <a:p>
            <a:pPr marL="285750" indent="-285750">
              <a:lnSpc>
                <a:spcPct val="150000"/>
              </a:lnSpc>
              <a:buFont typeface="Arial" panose="020B0604020202020204" pitchFamily="34" charset="0"/>
              <a:buChar char="•"/>
            </a:pPr>
            <a:r>
              <a:rPr lang="de-DE" dirty="0" err="1"/>
              <a:t>stride</a:t>
            </a:r>
            <a:r>
              <a:rPr lang="de-DE" dirty="0"/>
              <a:t> </a:t>
            </a:r>
            <a:r>
              <a:rPr lang="de-DE" dirty="0" err="1"/>
              <a:t>of</a:t>
            </a:r>
            <a:r>
              <a:rPr lang="de-DE" dirty="0"/>
              <a:t> </a:t>
            </a:r>
            <a:r>
              <a:rPr lang="de-DE" dirty="0" err="1"/>
              <a:t>convolution</a:t>
            </a:r>
            <a:r>
              <a:rPr lang="de-DE" dirty="0"/>
              <a:t>: 2</a:t>
            </a:r>
          </a:p>
          <a:p>
            <a:pPr marL="285750" indent="-285750">
              <a:lnSpc>
                <a:spcPct val="150000"/>
              </a:lnSpc>
              <a:buFont typeface="Arial" panose="020B0604020202020204" pitchFamily="34" charset="0"/>
              <a:buChar char="•"/>
            </a:pPr>
            <a:r>
              <a:rPr lang="de-DE" dirty="0" err="1"/>
              <a:t>stride</a:t>
            </a:r>
            <a:r>
              <a:rPr lang="de-DE" dirty="0"/>
              <a:t> </a:t>
            </a:r>
            <a:r>
              <a:rPr lang="de-DE" dirty="0" err="1"/>
              <a:t>of</a:t>
            </a:r>
            <a:r>
              <a:rPr lang="de-DE" dirty="0"/>
              <a:t> </a:t>
            </a:r>
            <a:r>
              <a:rPr lang="de-DE" dirty="0" err="1"/>
              <a:t>pooling</a:t>
            </a:r>
            <a:r>
              <a:rPr lang="de-DE" dirty="0"/>
              <a:t>: 1</a:t>
            </a:r>
          </a:p>
          <a:p>
            <a:pPr marL="285750" indent="-285750">
              <a:lnSpc>
                <a:spcPct val="150000"/>
              </a:lnSpc>
              <a:buFont typeface="Arial" panose="020B0604020202020204" pitchFamily="34" charset="0"/>
              <a:buChar char="•"/>
            </a:pPr>
            <a:r>
              <a:rPr lang="de-DE" dirty="0"/>
              <a:t>2 fully </a:t>
            </a:r>
            <a:r>
              <a:rPr lang="de-DE" dirty="0" err="1"/>
              <a:t>connected</a:t>
            </a:r>
            <a:r>
              <a:rPr lang="de-DE" dirty="0"/>
              <a:t> </a:t>
            </a:r>
            <a:r>
              <a:rPr lang="de-DE" dirty="0" err="1"/>
              <a:t>layers</a:t>
            </a:r>
            <a:r>
              <a:rPr lang="de-DE" dirty="0"/>
              <a:t> at </a:t>
            </a:r>
            <a:r>
              <a:rPr lang="de-DE" dirty="0" err="1"/>
              <a:t>the</a:t>
            </a:r>
            <a:r>
              <a:rPr lang="de-DE" dirty="0"/>
              <a:t> end</a:t>
            </a:r>
          </a:p>
        </p:txBody>
      </p:sp>
      <p:sp>
        <p:nvSpPr>
          <p:cNvPr id="9" name="Rechteck 8">
            <a:extLst>
              <a:ext uri="{FF2B5EF4-FFF2-40B4-BE49-F238E27FC236}">
                <a16:creationId xmlns:a16="http://schemas.microsoft.com/office/drawing/2014/main" id="{76EC298A-54F8-466D-BF79-E87491B06CDF}"/>
              </a:ext>
            </a:extLst>
          </p:cNvPr>
          <p:cNvSpPr/>
          <p:nvPr/>
        </p:nvSpPr>
        <p:spPr>
          <a:xfrm>
            <a:off x="7590593" y="1882233"/>
            <a:ext cx="3900958" cy="354970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aphicFrame>
        <p:nvGraphicFramePr>
          <p:cNvPr id="10" name="Diagramm 9">
            <a:extLst>
              <a:ext uri="{FF2B5EF4-FFF2-40B4-BE49-F238E27FC236}">
                <a16:creationId xmlns:a16="http://schemas.microsoft.com/office/drawing/2014/main" id="{40E9D6F8-3336-430E-A30C-F15C7B738FA1}"/>
              </a:ext>
            </a:extLst>
          </p:cNvPr>
          <p:cNvGraphicFramePr/>
          <p:nvPr>
            <p:extLst>
              <p:ext uri="{D42A27DB-BD31-4B8C-83A1-F6EECF244321}">
                <p14:modId xmlns:p14="http://schemas.microsoft.com/office/powerpoint/2010/main" val="555402548"/>
              </p:ext>
            </p:extLst>
          </p:nvPr>
        </p:nvGraphicFramePr>
        <p:xfrm>
          <a:off x="198784" y="1318362"/>
          <a:ext cx="6102625" cy="4677443"/>
        </p:xfrm>
        <a:graphic>
          <a:graphicData uri="http://schemas.openxmlformats.org/drawingml/2006/chart">
            <c:chart xmlns:c="http://schemas.openxmlformats.org/drawingml/2006/chart" xmlns:r="http://schemas.openxmlformats.org/officeDocument/2006/relationships" r:id="rId7"/>
          </a:graphicData>
        </a:graphic>
      </p:graphicFrame>
      <p:sp>
        <p:nvSpPr>
          <p:cNvPr id="11" name="Rechteck 10">
            <a:extLst>
              <a:ext uri="{FF2B5EF4-FFF2-40B4-BE49-F238E27FC236}">
                <a16:creationId xmlns:a16="http://schemas.microsoft.com/office/drawing/2014/main" id="{F9A65899-6148-4169-A46C-5F16E4EB071D}"/>
              </a:ext>
            </a:extLst>
          </p:cNvPr>
          <p:cNvSpPr/>
          <p:nvPr/>
        </p:nvSpPr>
        <p:spPr>
          <a:xfrm>
            <a:off x="854316" y="5995805"/>
            <a:ext cx="5437154" cy="307777"/>
          </a:xfrm>
          <a:prstGeom prst="rect">
            <a:avLst/>
          </a:prstGeom>
        </p:spPr>
        <p:txBody>
          <a:bodyPr wrap="square">
            <a:spAutoFit/>
          </a:bodyPr>
          <a:lstStyle/>
          <a:p>
            <a:r>
              <a:rPr lang="de-DE" sz="1400" dirty="0">
                <a:solidFill>
                  <a:schemeClr val="tx1">
                    <a:lumMod val="50000"/>
                    <a:lumOff val="50000"/>
                  </a:schemeClr>
                </a:solidFill>
              </a:rPr>
              <a:t>Figure 20 | </a:t>
            </a:r>
            <a:r>
              <a:rPr lang="de-DE" sz="1400" dirty="0" err="1">
                <a:solidFill>
                  <a:schemeClr val="tx1">
                    <a:lumMod val="50000"/>
                    <a:lumOff val="50000"/>
                  </a:schemeClr>
                </a:solidFill>
              </a:rPr>
              <a:t>Accuracy</a:t>
            </a:r>
            <a:r>
              <a:rPr lang="de-DE" sz="1400" dirty="0">
                <a:solidFill>
                  <a:schemeClr val="tx1">
                    <a:lumMod val="50000"/>
                    <a:lumOff val="50000"/>
                  </a:schemeClr>
                </a:solidFill>
              </a:rPr>
              <a:t> </a:t>
            </a:r>
            <a:r>
              <a:rPr lang="de-DE" sz="1400" dirty="0" err="1">
                <a:solidFill>
                  <a:schemeClr val="tx1">
                    <a:lumMod val="50000"/>
                    <a:lumOff val="50000"/>
                  </a:schemeClr>
                </a:solidFill>
              </a:rPr>
              <a:t>of</a:t>
            </a:r>
            <a:r>
              <a:rPr lang="de-DE" sz="1400" dirty="0">
                <a:solidFill>
                  <a:schemeClr val="tx1">
                    <a:lumMod val="50000"/>
                    <a:lumOff val="50000"/>
                  </a:schemeClr>
                </a:solidFill>
              </a:rPr>
              <a:t> Classification </a:t>
            </a:r>
            <a:r>
              <a:rPr lang="de-DE" sz="1400" dirty="0" err="1">
                <a:solidFill>
                  <a:schemeClr val="tx1">
                    <a:lumMod val="50000"/>
                    <a:lumOff val="50000"/>
                  </a:schemeClr>
                </a:solidFill>
              </a:rPr>
              <a:t>using</a:t>
            </a:r>
            <a:r>
              <a:rPr lang="de-DE" sz="1400" dirty="0">
                <a:solidFill>
                  <a:schemeClr val="tx1">
                    <a:lumMod val="50000"/>
                    <a:lumOff val="50000"/>
                  </a:schemeClr>
                </a:solidFill>
              </a:rPr>
              <a:t> a </a:t>
            </a:r>
            <a:r>
              <a:rPr lang="de-DE" sz="1400" dirty="0" err="1">
                <a:solidFill>
                  <a:schemeClr val="tx1">
                    <a:lumMod val="50000"/>
                    <a:lumOff val="50000"/>
                  </a:schemeClr>
                </a:solidFill>
              </a:rPr>
              <a:t>Convolutional</a:t>
            </a:r>
            <a:r>
              <a:rPr lang="de-DE" sz="1400" dirty="0">
                <a:solidFill>
                  <a:schemeClr val="tx1">
                    <a:lumMod val="50000"/>
                    <a:lumOff val="50000"/>
                  </a:schemeClr>
                </a:solidFill>
              </a:rPr>
              <a:t> Network</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1279663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510"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err="1">
                <a:solidFill>
                  <a:schemeClr val="bg1"/>
                </a:solidFill>
              </a:rPr>
              <a:t>Epilepsy</a:t>
            </a:r>
            <a:endParaRPr lang="de-DE" sz="4000" b="1" dirty="0">
              <a:solidFill>
                <a:schemeClr val="bg1"/>
              </a:solidFill>
            </a:endParaRPr>
          </a:p>
        </p:txBody>
      </p:sp>
      <p:sp>
        <p:nvSpPr>
          <p:cNvPr id="2" name="Textfeld 1">
            <a:extLst>
              <a:ext uri="{FF2B5EF4-FFF2-40B4-BE49-F238E27FC236}">
                <a16:creationId xmlns:a16="http://schemas.microsoft.com/office/drawing/2014/main" id="{85523F81-7600-4FA1-B9C5-849A87934EDE}"/>
              </a:ext>
            </a:extLst>
          </p:cNvPr>
          <p:cNvSpPr txBox="1"/>
          <p:nvPr/>
        </p:nvSpPr>
        <p:spPr>
          <a:xfrm>
            <a:off x="1868013" y="1354715"/>
            <a:ext cx="2791278" cy="400110"/>
          </a:xfrm>
          <a:prstGeom prst="rect">
            <a:avLst/>
          </a:prstGeom>
          <a:noFill/>
        </p:spPr>
        <p:txBody>
          <a:bodyPr wrap="square" rtlCol="0">
            <a:spAutoFit/>
          </a:bodyPr>
          <a:lstStyle/>
          <a:p>
            <a:r>
              <a:rPr lang="de-DE" sz="2000" b="1" dirty="0" err="1"/>
              <a:t>Causes</a:t>
            </a:r>
            <a:r>
              <a:rPr lang="de-DE" sz="2000" b="1" dirty="0"/>
              <a:t> </a:t>
            </a:r>
            <a:r>
              <a:rPr lang="de-DE" sz="2000" b="1" dirty="0" err="1"/>
              <a:t>of</a:t>
            </a:r>
            <a:r>
              <a:rPr lang="de-DE" sz="2000" b="1" dirty="0"/>
              <a:t> </a:t>
            </a:r>
            <a:r>
              <a:rPr lang="de-DE" sz="2000" b="1" dirty="0" err="1"/>
              <a:t>Epilepsy</a:t>
            </a:r>
            <a:endParaRPr lang="de-DE" sz="2000" b="1" dirty="0"/>
          </a:p>
        </p:txBody>
      </p:sp>
      <p:pic>
        <p:nvPicPr>
          <p:cNvPr id="12" name="Grafik 11">
            <a:extLst>
              <a:ext uri="{FF2B5EF4-FFF2-40B4-BE49-F238E27FC236}">
                <a16:creationId xmlns:a16="http://schemas.microsoft.com/office/drawing/2014/main" id="{7010B14F-0B7F-420D-ABEC-167D17BE440C}"/>
              </a:ext>
            </a:extLst>
          </p:cNvPr>
          <p:cNvPicPr>
            <a:picLocks noChangeAspect="1"/>
          </p:cNvPicPr>
          <p:nvPr/>
        </p:nvPicPr>
        <p:blipFill rotWithShape="1">
          <a:blip r:embed="rId7"/>
          <a:srcRect l="3638" t="3492" r="2701" b="3809"/>
          <a:stretch/>
        </p:blipFill>
        <p:spPr>
          <a:xfrm>
            <a:off x="914155" y="1941038"/>
            <a:ext cx="3987799" cy="3973287"/>
          </a:xfrm>
          <a:prstGeom prst="rect">
            <a:avLst/>
          </a:prstGeom>
        </p:spPr>
      </p:pic>
      <p:sp>
        <p:nvSpPr>
          <p:cNvPr id="6" name="Textfeld 5">
            <a:extLst>
              <a:ext uri="{FF2B5EF4-FFF2-40B4-BE49-F238E27FC236}">
                <a16:creationId xmlns:a16="http://schemas.microsoft.com/office/drawing/2014/main" id="{1AACA59B-06BF-4E5E-8B46-F5446594071C}"/>
              </a:ext>
            </a:extLst>
          </p:cNvPr>
          <p:cNvSpPr txBox="1"/>
          <p:nvPr/>
        </p:nvSpPr>
        <p:spPr>
          <a:xfrm>
            <a:off x="1228025" y="3798906"/>
            <a:ext cx="2035627" cy="1200329"/>
          </a:xfrm>
          <a:prstGeom prst="rect">
            <a:avLst/>
          </a:prstGeom>
          <a:noFill/>
        </p:spPr>
        <p:txBody>
          <a:bodyPr wrap="square" rtlCol="0">
            <a:spAutoFit/>
          </a:bodyPr>
          <a:lstStyle/>
          <a:p>
            <a:pPr algn="ctr"/>
            <a:r>
              <a:rPr lang="de-DE" b="1" dirty="0">
                <a:solidFill>
                  <a:schemeClr val="bg1"/>
                </a:solidFill>
              </a:rPr>
              <a:t>60 – 70 %: </a:t>
            </a:r>
            <a:r>
              <a:rPr lang="de-DE" b="1" dirty="0" err="1">
                <a:solidFill>
                  <a:schemeClr val="bg1"/>
                </a:solidFill>
              </a:rPr>
              <a:t>unknown</a:t>
            </a:r>
            <a:r>
              <a:rPr lang="de-DE" b="1" dirty="0">
                <a:solidFill>
                  <a:schemeClr val="bg1"/>
                </a:solidFill>
              </a:rPr>
              <a:t> </a:t>
            </a:r>
            <a:r>
              <a:rPr lang="de-DE" b="1" dirty="0" err="1">
                <a:solidFill>
                  <a:schemeClr val="bg1"/>
                </a:solidFill>
              </a:rPr>
              <a:t>causes</a:t>
            </a:r>
            <a:r>
              <a:rPr lang="de-DE" b="1" dirty="0">
                <a:solidFill>
                  <a:schemeClr val="bg1"/>
                </a:solidFill>
              </a:rPr>
              <a:t>, </a:t>
            </a:r>
            <a:r>
              <a:rPr lang="de-DE" b="1" dirty="0" err="1">
                <a:solidFill>
                  <a:schemeClr val="bg1"/>
                </a:solidFill>
              </a:rPr>
              <a:t>many</a:t>
            </a:r>
            <a:r>
              <a:rPr lang="de-DE" b="1" dirty="0">
                <a:solidFill>
                  <a:schemeClr val="bg1"/>
                </a:solidFill>
              </a:rPr>
              <a:t> </a:t>
            </a:r>
            <a:r>
              <a:rPr lang="de-DE" b="1" dirty="0" err="1">
                <a:solidFill>
                  <a:schemeClr val="bg1"/>
                </a:solidFill>
              </a:rPr>
              <a:t>assumed</a:t>
            </a:r>
            <a:r>
              <a:rPr lang="de-DE" b="1" dirty="0">
                <a:solidFill>
                  <a:schemeClr val="bg1"/>
                </a:solidFill>
              </a:rPr>
              <a:t> </a:t>
            </a:r>
            <a:r>
              <a:rPr lang="de-DE" b="1" dirty="0" err="1">
                <a:solidFill>
                  <a:schemeClr val="bg1"/>
                </a:solidFill>
              </a:rPr>
              <a:t>to</a:t>
            </a:r>
            <a:r>
              <a:rPr lang="de-DE" b="1" dirty="0">
                <a:solidFill>
                  <a:schemeClr val="bg1"/>
                </a:solidFill>
              </a:rPr>
              <a:t> </a:t>
            </a:r>
            <a:r>
              <a:rPr lang="de-DE" b="1" dirty="0" err="1">
                <a:solidFill>
                  <a:schemeClr val="bg1"/>
                </a:solidFill>
              </a:rPr>
              <a:t>be</a:t>
            </a:r>
            <a:r>
              <a:rPr lang="de-DE" b="1" dirty="0">
                <a:solidFill>
                  <a:schemeClr val="bg1"/>
                </a:solidFill>
              </a:rPr>
              <a:t> </a:t>
            </a:r>
            <a:r>
              <a:rPr lang="de-DE" b="1" dirty="0" err="1">
                <a:solidFill>
                  <a:schemeClr val="bg1"/>
                </a:solidFill>
              </a:rPr>
              <a:t>genetic</a:t>
            </a:r>
            <a:endParaRPr lang="de-DE" b="1" dirty="0">
              <a:solidFill>
                <a:schemeClr val="bg1"/>
              </a:solidFill>
            </a:endParaRPr>
          </a:p>
        </p:txBody>
      </p:sp>
      <p:sp>
        <p:nvSpPr>
          <p:cNvPr id="14" name="Textfeld 13">
            <a:extLst>
              <a:ext uri="{FF2B5EF4-FFF2-40B4-BE49-F238E27FC236}">
                <a16:creationId xmlns:a16="http://schemas.microsoft.com/office/drawing/2014/main" id="{0AFF7E5D-C8C7-4B4B-A768-C77AE0F3A0C9}"/>
              </a:ext>
            </a:extLst>
          </p:cNvPr>
          <p:cNvSpPr txBox="1"/>
          <p:nvPr/>
        </p:nvSpPr>
        <p:spPr>
          <a:xfrm>
            <a:off x="2975178" y="2557403"/>
            <a:ext cx="1662340" cy="1477328"/>
          </a:xfrm>
          <a:prstGeom prst="rect">
            <a:avLst/>
          </a:prstGeom>
          <a:noFill/>
        </p:spPr>
        <p:txBody>
          <a:bodyPr wrap="square" rtlCol="0">
            <a:spAutoFit/>
          </a:bodyPr>
          <a:lstStyle/>
          <a:p>
            <a:pPr algn="ctr"/>
            <a:r>
              <a:rPr lang="de-DE" b="1" dirty="0">
                <a:solidFill>
                  <a:schemeClr val="bg1"/>
                </a:solidFill>
              </a:rPr>
              <a:t>30 – 40 %: </a:t>
            </a:r>
            <a:r>
              <a:rPr lang="de-DE" b="1" dirty="0" err="1">
                <a:solidFill>
                  <a:schemeClr val="bg1"/>
                </a:solidFill>
              </a:rPr>
              <a:t>brain</a:t>
            </a:r>
            <a:r>
              <a:rPr lang="de-DE" b="1" dirty="0">
                <a:solidFill>
                  <a:schemeClr val="bg1"/>
                </a:solidFill>
              </a:rPr>
              <a:t> </a:t>
            </a:r>
            <a:r>
              <a:rPr lang="de-DE" b="1" dirty="0" err="1">
                <a:solidFill>
                  <a:schemeClr val="bg1"/>
                </a:solidFill>
              </a:rPr>
              <a:t>injuries</a:t>
            </a:r>
            <a:r>
              <a:rPr lang="de-DE" b="1" dirty="0">
                <a:solidFill>
                  <a:schemeClr val="bg1"/>
                </a:solidFill>
              </a:rPr>
              <a:t>, </a:t>
            </a:r>
            <a:r>
              <a:rPr lang="de-DE" b="1" dirty="0" err="1">
                <a:solidFill>
                  <a:schemeClr val="bg1"/>
                </a:solidFill>
              </a:rPr>
              <a:t>tumors</a:t>
            </a:r>
            <a:r>
              <a:rPr lang="de-DE" b="1" dirty="0">
                <a:solidFill>
                  <a:schemeClr val="bg1"/>
                </a:solidFill>
              </a:rPr>
              <a:t>, </a:t>
            </a:r>
            <a:r>
              <a:rPr lang="de-DE" b="1" dirty="0" err="1">
                <a:solidFill>
                  <a:schemeClr val="bg1"/>
                </a:solidFill>
              </a:rPr>
              <a:t>strokes</a:t>
            </a:r>
            <a:r>
              <a:rPr lang="de-DE" b="1" dirty="0">
                <a:solidFill>
                  <a:schemeClr val="bg1"/>
                </a:solidFill>
              </a:rPr>
              <a:t>, </a:t>
            </a:r>
            <a:r>
              <a:rPr lang="de-DE" b="1" dirty="0" err="1">
                <a:solidFill>
                  <a:schemeClr val="bg1"/>
                </a:solidFill>
              </a:rPr>
              <a:t>infections</a:t>
            </a:r>
            <a:r>
              <a:rPr lang="de-DE" b="1" dirty="0">
                <a:solidFill>
                  <a:schemeClr val="bg1"/>
                </a:solidFill>
              </a:rPr>
              <a:t>, etc.</a:t>
            </a:r>
          </a:p>
        </p:txBody>
      </p:sp>
      <p:sp>
        <p:nvSpPr>
          <p:cNvPr id="11" name="Textfeld 10">
            <a:extLst>
              <a:ext uri="{FF2B5EF4-FFF2-40B4-BE49-F238E27FC236}">
                <a16:creationId xmlns:a16="http://schemas.microsoft.com/office/drawing/2014/main" id="{30688DED-12C3-4393-8610-5EC2E2B29EB5}"/>
              </a:ext>
            </a:extLst>
          </p:cNvPr>
          <p:cNvSpPr txBox="1"/>
          <p:nvPr/>
        </p:nvSpPr>
        <p:spPr>
          <a:xfrm>
            <a:off x="806000" y="6047608"/>
            <a:ext cx="4630545" cy="307777"/>
          </a:xfrm>
          <a:prstGeom prst="rect">
            <a:avLst/>
          </a:prstGeom>
          <a:noFill/>
        </p:spPr>
        <p:txBody>
          <a:bodyPr wrap="square" rtlCol="0">
            <a:spAutoFit/>
          </a:bodyPr>
          <a:lstStyle/>
          <a:p>
            <a:r>
              <a:rPr lang="de-DE" sz="1400" dirty="0">
                <a:solidFill>
                  <a:schemeClr val="tx1">
                    <a:lumMod val="50000"/>
                    <a:lumOff val="50000"/>
                  </a:schemeClr>
                </a:solidFill>
              </a:rPr>
              <a:t>Figure 2 | </a:t>
            </a:r>
            <a:r>
              <a:rPr lang="de-DE" sz="1400" dirty="0" err="1">
                <a:solidFill>
                  <a:schemeClr val="tx1">
                    <a:lumMod val="50000"/>
                    <a:lumOff val="50000"/>
                  </a:schemeClr>
                </a:solidFill>
              </a:rPr>
              <a:t>Causes</a:t>
            </a:r>
            <a:r>
              <a:rPr lang="de-DE" sz="1400" dirty="0">
                <a:solidFill>
                  <a:schemeClr val="tx1">
                    <a:lumMod val="50000"/>
                    <a:lumOff val="50000"/>
                  </a:schemeClr>
                </a:solidFill>
              </a:rPr>
              <a:t> </a:t>
            </a:r>
            <a:r>
              <a:rPr lang="de-DE" sz="1400" dirty="0" err="1">
                <a:solidFill>
                  <a:schemeClr val="tx1">
                    <a:lumMod val="50000"/>
                    <a:lumOff val="50000"/>
                  </a:schemeClr>
                </a:solidFill>
              </a:rPr>
              <a:t>of</a:t>
            </a:r>
            <a:r>
              <a:rPr lang="de-DE" sz="1400" dirty="0">
                <a:solidFill>
                  <a:schemeClr val="tx1">
                    <a:lumMod val="50000"/>
                    <a:lumOff val="50000"/>
                  </a:schemeClr>
                </a:solidFill>
              </a:rPr>
              <a:t> </a:t>
            </a:r>
            <a:r>
              <a:rPr lang="de-DE" sz="1400" dirty="0" err="1">
                <a:solidFill>
                  <a:schemeClr val="tx1">
                    <a:lumMod val="50000"/>
                    <a:lumOff val="50000"/>
                  </a:schemeClr>
                </a:solidFill>
              </a:rPr>
              <a:t>Epilepsy</a:t>
            </a:r>
            <a:r>
              <a:rPr lang="de-DE" sz="1400" dirty="0">
                <a:solidFill>
                  <a:schemeClr val="tx1">
                    <a:lumMod val="50000"/>
                    <a:lumOff val="50000"/>
                  </a:schemeClr>
                </a:solidFill>
              </a:rPr>
              <a:t>. </a:t>
            </a:r>
            <a:r>
              <a:rPr lang="de-DE" sz="1400" dirty="0" err="1">
                <a:solidFill>
                  <a:schemeClr val="tx1">
                    <a:lumMod val="50000"/>
                    <a:lumOff val="50000"/>
                  </a:schemeClr>
                </a:solidFill>
              </a:rPr>
              <a:t>Based</a:t>
            </a:r>
            <a:r>
              <a:rPr lang="de-DE" sz="1400" dirty="0">
                <a:solidFill>
                  <a:schemeClr val="tx1">
                    <a:lumMod val="50000"/>
                    <a:lumOff val="50000"/>
                  </a:schemeClr>
                </a:solidFill>
              </a:rPr>
              <a:t> on (</a:t>
            </a:r>
            <a:r>
              <a:rPr lang="de-DE" sz="1400" dirty="0" err="1">
                <a:solidFill>
                  <a:schemeClr val="tx1">
                    <a:lumMod val="50000"/>
                    <a:lumOff val="50000"/>
                  </a:schemeClr>
                </a:solidFill>
              </a:rPr>
              <a:t>Kao</a:t>
            </a:r>
            <a:r>
              <a:rPr lang="de-DE" sz="1400" dirty="0">
                <a:solidFill>
                  <a:schemeClr val="tx1">
                    <a:lumMod val="50000"/>
                    <a:lumOff val="50000"/>
                  </a:schemeClr>
                </a:solidFill>
              </a:rPr>
              <a:t> &amp; Rao, 2012).  </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15799284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02"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err="1"/>
              <a:t>Discussion</a:t>
            </a:r>
            <a:r>
              <a:rPr lang="de-DE" sz="4000" b="1" dirty="0"/>
              <a:t> Part I</a:t>
            </a:r>
          </a:p>
        </p:txBody>
      </p:sp>
      <p:sp>
        <p:nvSpPr>
          <p:cNvPr id="7" name="Textfeld 6">
            <a:extLst>
              <a:ext uri="{FF2B5EF4-FFF2-40B4-BE49-F238E27FC236}">
                <a16:creationId xmlns:a16="http://schemas.microsoft.com/office/drawing/2014/main" id="{93CFEDFA-855D-4AA9-BD18-F3DFDF4AEA6E}"/>
              </a:ext>
            </a:extLst>
          </p:cNvPr>
          <p:cNvSpPr txBox="1"/>
          <p:nvPr/>
        </p:nvSpPr>
        <p:spPr>
          <a:xfrm>
            <a:off x="2737736" y="1404335"/>
            <a:ext cx="6520250" cy="369332"/>
          </a:xfrm>
          <a:prstGeom prst="rect">
            <a:avLst/>
          </a:prstGeom>
          <a:noFill/>
        </p:spPr>
        <p:txBody>
          <a:bodyPr wrap="square" rtlCol="0">
            <a:spAutoFit/>
          </a:bodyPr>
          <a:lstStyle/>
          <a:p>
            <a:r>
              <a:rPr lang="de-DE" b="1" dirty="0" err="1"/>
              <a:t>Findings</a:t>
            </a:r>
            <a:r>
              <a:rPr lang="de-DE" b="1" dirty="0"/>
              <a:t>: </a:t>
            </a:r>
            <a:r>
              <a:rPr lang="de-DE" b="1" dirty="0" err="1"/>
              <a:t>training</a:t>
            </a:r>
            <a:r>
              <a:rPr lang="de-DE" b="1" dirty="0"/>
              <a:t> </a:t>
            </a:r>
            <a:r>
              <a:rPr lang="de-DE" b="1" dirty="0" err="1"/>
              <a:t>accuracy</a:t>
            </a:r>
            <a:r>
              <a:rPr lang="de-DE" b="1" dirty="0"/>
              <a:t> </a:t>
            </a:r>
            <a:r>
              <a:rPr lang="de-DE" b="1" dirty="0" err="1"/>
              <a:t>very</a:t>
            </a:r>
            <a:r>
              <a:rPr lang="de-DE" b="1" dirty="0"/>
              <a:t> high, </a:t>
            </a:r>
            <a:r>
              <a:rPr lang="de-DE" b="1" dirty="0" err="1"/>
              <a:t>testing</a:t>
            </a:r>
            <a:r>
              <a:rPr lang="de-DE" b="1" dirty="0"/>
              <a:t> </a:t>
            </a:r>
            <a:r>
              <a:rPr lang="de-DE" b="1" dirty="0" err="1"/>
              <a:t>accuracy</a:t>
            </a:r>
            <a:r>
              <a:rPr lang="de-DE" b="1" dirty="0"/>
              <a:t> </a:t>
            </a:r>
            <a:r>
              <a:rPr lang="de-DE" b="1" dirty="0" err="1"/>
              <a:t>much</a:t>
            </a:r>
            <a:r>
              <a:rPr lang="de-DE" b="1" dirty="0"/>
              <a:t> </a:t>
            </a:r>
            <a:r>
              <a:rPr lang="de-DE" b="1" dirty="0" err="1"/>
              <a:t>lower</a:t>
            </a:r>
            <a:endParaRPr lang="de-DE" b="1" dirty="0"/>
          </a:p>
        </p:txBody>
      </p:sp>
    </p:spTree>
    <p:extLst>
      <p:ext uri="{BB962C8B-B14F-4D97-AF65-F5344CB8AC3E}">
        <p14:creationId xmlns:p14="http://schemas.microsoft.com/office/powerpoint/2010/main" val="23140017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2610"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err="1"/>
              <a:t>Discussion</a:t>
            </a:r>
            <a:r>
              <a:rPr lang="de-DE" sz="4000" b="1" dirty="0"/>
              <a:t> Part I</a:t>
            </a:r>
          </a:p>
        </p:txBody>
      </p:sp>
      <p:sp>
        <p:nvSpPr>
          <p:cNvPr id="3" name="Textfeld 2">
            <a:extLst>
              <a:ext uri="{FF2B5EF4-FFF2-40B4-BE49-F238E27FC236}">
                <a16:creationId xmlns:a16="http://schemas.microsoft.com/office/drawing/2014/main" id="{0AD06620-E99B-4FC3-965D-6BD89C1A97C2}"/>
              </a:ext>
            </a:extLst>
          </p:cNvPr>
          <p:cNvSpPr txBox="1"/>
          <p:nvPr/>
        </p:nvSpPr>
        <p:spPr>
          <a:xfrm>
            <a:off x="968663" y="2623347"/>
            <a:ext cx="4658498"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err="1"/>
              <a:t>possible</a:t>
            </a:r>
            <a:r>
              <a:rPr lang="de-DE" dirty="0"/>
              <a:t> </a:t>
            </a:r>
            <a:r>
              <a:rPr lang="de-DE" dirty="0" err="1"/>
              <a:t>reasons</a:t>
            </a:r>
            <a:r>
              <a:rPr lang="de-DE" dirty="0"/>
              <a:t>:</a:t>
            </a:r>
          </a:p>
          <a:p>
            <a:pPr marL="742950" lvl="1" indent="-285750">
              <a:lnSpc>
                <a:spcPct val="150000"/>
              </a:lnSpc>
              <a:buFont typeface="Arial" panose="020B0604020202020204" pitchFamily="34" charset="0"/>
              <a:buChar char="•"/>
            </a:pPr>
            <a:r>
              <a:rPr lang="de-DE" dirty="0" err="1"/>
              <a:t>parameters</a:t>
            </a:r>
            <a:r>
              <a:rPr lang="de-DE" dirty="0"/>
              <a:t> not well-chosen</a:t>
            </a:r>
          </a:p>
          <a:p>
            <a:pPr marL="742950" lvl="1" indent="-285750">
              <a:lnSpc>
                <a:spcPct val="150000"/>
              </a:lnSpc>
              <a:buFont typeface="Arial" panose="020B0604020202020204" pitchFamily="34" charset="0"/>
              <a:buChar char="•"/>
            </a:pPr>
            <a:r>
              <a:rPr lang="de-DE" dirty="0" err="1"/>
              <a:t>network</a:t>
            </a:r>
            <a:r>
              <a:rPr lang="de-DE" dirty="0"/>
              <a:t> </a:t>
            </a:r>
            <a:r>
              <a:rPr lang="de-DE" dirty="0" err="1"/>
              <a:t>structure</a:t>
            </a:r>
            <a:r>
              <a:rPr lang="de-DE" dirty="0"/>
              <a:t> </a:t>
            </a:r>
            <a:r>
              <a:rPr lang="de-DE" dirty="0" err="1"/>
              <a:t>unsuitable</a:t>
            </a:r>
            <a:r>
              <a:rPr lang="de-DE" dirty="0"/>
              <a:t> </a:t>
            </a:r>
            <a:r>
              <a:rPr lang="de-DE" dirty="0" err="1"/>
              <a:t>for</a:t>
            </a:r>
            <a:r>
              <a:rPr lang="de-DE" dirty="0"/>
              <a:t> </a:t>
            </a:r>
            <a:r>
              <a:rPr lang="de-DE" dirty="0" err="1"/>
              <a:t>the</a:t>
            </a:r>
            <a:r>
              <a:rPr lang="de-DE" dirty="0"/>
              <a:t> </a:t>
            </a:r>
            <a:r>
              <a:rPr lang="de-DE" dirty="0" err="1"/>
              <a:t>task</a:t>
            </a:r>
            <a:endParaRPr lang="de-DE" dirty="0"/>
          </a:p>
          <a:p>
            <a:pPr marL="742950" lvl="1" indent="-285750">
              <a:lnSpc>
                <a:spcPct val="150000"/>
              </a:lnSpc>
              <a:buFont typeface="Arial" panose="020B0604020202020204" pitchFamily="34" charset="0"/>
              <a:buChar char="•"/>
            </a:pPr>
            <a:r>
              <a:rPr lang="de-DE" dirty="0" err="1"/>
              <a:t>overfitting</a:t>
            </a:r>
            <a:endParaRPr lang="en-US" dirty="0"/>
          </a:p>
        </p:txBody>
      </p:sp>
      <p:sp>
        <p:nvSpPr>
          <p:cNvPr id="4" name="Textfeld 3">
            <a:extLst>
              <a:ext uri="{FF2B5EF4-FFF2-40B4-BE49-F238E27FC236}">
                <a16:creationId xmlns:a16="http://schemas.microsoft.com/office/drawing/2014/main" id="{78747985-A2A1-488A-9540-A10B84032191}"/>
              </a:ext>
            </a:extLst>
          </p:cNvPr>
          <p:cNvSpPr txBox="1"/>
          <p:nvPr/>
        </p:nvSpPr>
        <p:spPr>
          <a:xfrm>
            <a:off x="2737736" y="1404335"/>
            <a:ext cx="6520250" cy="369332"/>
          </a:xfrm>
          <a:prstGeom prst="rect">
            <a:avLst/>
          </a:prstGeom>
          <a:noFill/>
        </p:spPr>
        <p:txBody>
          <a:bodyPr wrap="square" rtlCol="0">
            <a:spAutoFit/>
          </a:bodyPr>
          <a:lstStyle/>
          <a:p>
            <a:r>
              <a:rPr lang="de-DE" b="1" dirty="0" err="1"/>
              <a:t>Findings</a:t>
            </a:r>
            <a:r>
              <a:rPr lang="de-DE" b="1" dirty="0"/>
              <a:t>: </a:t>
            </a:r>
            <a:r>
              <a:rPr lang="de-DE" b="1" dirty="0" err="1"/>
              <a:t>training</a:t>
            </a:r>
            <a:r>
              <a:rPr lang="de-DE" b="1" dirty="0"/>
              <a:t> </a:t>
            </a:r>
            <a:r>
              <a:rPr lang="de-DE" b="1" dirty="0" err="1"/>
              <a:t>accuracy</a:t>
            </a:r>
            <a:r>
              <a:rPr lang="de-DE" b="1" dirty="0"/>
              <a:t> </a:t>
            </a:r>
            <a:r>
              <a:rPr lang="de-DE" b="1" dirty="0" err="1"/>
              <a:t>very</a:t>
            </a:r>
            <a:r>
              <a:rPr lang="de-DE" b="1" dirty="0"/>
              <a:t> high, </a:t>
            </a:r>
            <a:r>
              <a:rPr lang="de-DE" b="1" dirty="0" err="1"/>
              <a:t>testing</a:t>
            </a:r>
            <a:r>
              <a:rPr lang="de-DE" b="1" dirty="0"/>
              <a:t> </a:t>
            </a:r>
            <a:r>
              <a:rPr lang="de-DE" b="1" dirty="0" err="1"/>
              <a:t>accuracy</a:t>
            </a:r>
            <a:r>
              <a:rPr lang="de-DE" b="1" dirty="0"/>
              <a:t> </a:t>
            </a:r>
            <a:r>
              <a:rPr lang="de-DE" b="1" dirty="0" err="1"/>
              <a:t>much</a:t>
            </a:r>
            <a:r>
              <a:rPr lang="de-DE" b="1" dirty="0"/>
              <a:t> </a:t>
            </a:r>
            <a:r>
              <a:rPr lang="de-DE" b="1" dirty="0" err="1"/>
              <a:t>lower</a:t>
            </a:r>
            <a:endParaRPr lang="de-DE" b="1" dirty="0"/>
          </a:p>
        </p:txBody>
      </p:sp>
    </p:spTree>
    <p:extLst>
      <p:ext uri="{BB962C8B-B14F-4D97-AF65-F5344CB8AC3E}">
        <p14:creationId xmlns:p14="http://schemas.microsoft.com/office/powerpoint/2010/main" val="2149147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8746"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err="1"/>
              <a:t>Discussion</a:t>
            </a:r>
            <a:r>
              <a:rPr lang="de-DE" sz="4000" b="1" dirty="0"/>
              <a:t> Part I</a:t>
            </a:r>
          </a:p>
        </p:txBody>
      </p:sp>
      <p:sp>
        <p:nvSpPr>
          <p:cNvPr id="3" name="Textfeld 2">
            <a:extLst>
              <a:ext uri="{FF2B5EF4-FFF2-40B4-BE49-F238E27FC236}">
                <a16:creationId xmlns:a16="http://schemas.microsoft.com/office/drawing/2014/main" id="{0AD06620-E99B-4FC3-965D-6BD89C1A97C2}"/>
              </a:ext>
            </a:extLst>
          </p:cNvPr>
          <p:cNvSpPr txBox="1"/>
          <p:nvPr/>
        </p:nvSpPr>
        <p:spPr>
          <a:xfrm>
            <a:off x="968663" y="2623347"/>
            <a:ext cx="4658498"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err="1"/>
              <a:t>possible</a:t>
            </a:r>
            <a:r>
              <a:rPr lang="de-DE" dirty="0"/>
              <a:t> </a:t>
            </a:r>
            <a:r>
              <a:rPr lang="de-DE" dirty="0" err="1"/>
              <a:t>reasons</a:t>
            </a:r>
            <a:r>
              <a:rPr lang="de-DE" dirty="0"/>
              <a:t>:</a:t>
            </a:r>
          </a:p>
          <a:p>
            <a:pPr marL="742950" lvl="1" indent="-285750">
              <a:lnSpc>
                <a:spcPct val="150000"/>
              </a:lnSpc>
              <a:buFont typeface="Arial" panose="020B0604020202020204" pitchFamily="34" charset="0"/>
              <a:buChar char="•"/>
            </a:pPr>
            <a:r>
              <a:rPr lang="de-DE" dirty="0" err="1"/>
              <a:t>parameters</a:t>
            </a:r>
            <a:r>
              <a:rPr lang="de-DE" dirty="0"/>
              <a:t> not well-chosen</a:t>
            </a:r>
          </a:p>
          <a:p>
            <a:pPr marL="742950" lvl="1" indent="-285750">
              <a:lnSpc>
                <a:spcPct val="150000"/>
              </a:lnSpc>
              <a:buFont typeface="Arial" panose="020B0604020202020204" pitchFamily="34" charset="0"/>
              <a:buChar char="•"/>
            </a:pPr>
            <a:r>
              <a:rPr lang="de-DE" dirty="0" err="1"/>
              <a:t>network</a:t>
            </a:r>
            <a:r>
              <a:rPr lang="de-DE" dirty="0"/>
              <a:t> </a:t>
            </a:r>
            <a:r>
              <a:rPr lang="de-DE" dirty="0" err="1"/>
              <a:t>structure</a:t>
            </a:r>
            <a:r>
              <a:rPr lang="de-DE" dirty="0"/>
              <a:t> </a:t>
            </a:r>
            <a:r>
              <a:rPr lang="de-DE" dirty="0" err="1"/>
              <a:t>unsuitable</a:t>
            </a:r>
            <a:r>
              <a:rPr lang="de-DE" dirty="0"/>
              <a:t> </a:t>
            </a:r>
            <a:r>
              <a:rPr lang="de-DE" dirty="0" err="1"/>
              <a:t>for</a:t>
            </a:r>
            <a:r>
              <a:rPr lang="de-DE" dirty="0"/>
              <a:t> </a:t>
            </a:r>
            <a:r>
              <a:rPr lang="de-DE" dirty="0" err="1"/>
              <a:t>the</a:t>
            </a:r>
            <a:r>
              <a:rPr lang="de-DE" dirty="0"/>
              <a:t> </a:t>
            </a:r>
            <a:r>
              <a:rPr lang="de-DE" dirty="0" err="1"/>
              <a:t>task</a:t>
            </a:r>
            <a:endParaRPr lang="de-DE" dirty="0"/>
          </a:p>
          <a:p>
            <a:pPr marL="742950" lvl="1" indent="-285750">
              <a:lnSpc>
                <a:spcPct val="150000"/>
              </a:lnSpc>
              <a:buFont typeface="Arial" panose="020B0604020202020204" pitchFamily="34" charset="0"/>
              <a:buChar char="•"/>
            </a:pPr>
            <a:r>
              <a:rPr lang="de-DE" dirty="0" err="1"/>
              <a:t>overfitting</a:t>
            </a:r>
            <a:endParaRPr lang="en-US" dirty="0"/>
          </a:p>
        </p:txBody>
      </p:sp>
      <p:sp>
        <p:nvSpPr>
          <p:cNvPr id="4" name="Textfeld 3">
            <a:extLst>
              <a:ext uri="{FF2B5EF4-FFF2-40B4-BE49-F238E27FC236}">
                <a16:creationId xmlns:a16="http://schemas.microsoft.com/office/drawing/2014/main" id="{78747985-A2A1-488A-9540-A10B84032191}"/>
              </a:ext>
            </a:extLst>
          </p:cNvPr>
          <p:cNvSpPr txBox="1"/>
          <p:nvPr/>
        </p:nvSpPr>
        <p:spPr>
          <a:xfrm>
            <a:off x="2737736" y="1404335"/>
            <a:ext cx="6520250" cy="369332"/>
          </a:xfrm>
          <a:prstGeom prst="rect">
            <a:avLst/>
          </a:prstGeom>
          <a:noFill/>
        </p:spPr>
        <p:txBody>
          <a:bodyPr wrap="square" rtlCol="0">
            <a:spAutoFit/>
          </a:bodyPr>
          <a:lstStyle/>
          <a:p>
            <a:r>
              <a:rPr lang="de-DE" b="1" dirty="0" err="1"/>
              <a:t>Findings</a:t>
            </a:r>
            <a:r>
              <a:rPr lang="de-DE" b="1" dirty="0"/>
              <a:t>: </a:t>
            </a:r>
            <a:r>
              <a:rPr lang="de-DE" b="1" dirty="0" err="1"/>
              <a:t>training</a:t>
            </a:r>
            <a:r>
              <a:rPr lang="de-DE" b="1" dirty="0"/>
              <a:t> </a:t>
            </a:r>
            <a:r>
              <a:rPr lang="de-DE" b="1" dirty="0" err="1"/>
              <a:t>accuracy</a:t>
            </a:r>
            <a:r>
              <a:rPr lang="de-DE" b="1" dirty="0"/>
              <a:t> </a:t>
            </a:r>
            <a:r>
              <a:rPr lang="de-DE" b="1" dirty="0" err="1"/>
              <a:t>very</a:t>
            </a:r>
            <a:r>
              <a:rPr lang="de-DE" b="1" dirty="0"/>
              <a:t> high, </a:t>
            </a:r>
            <a:r>
              <a:rPr lang="de-DE" b="1" dirty="0" err="1"/>
              <a:t>testing</a:t>
            </a:r>
            <a:r>
              <a:rPr lang="de-DE" b="1" dirty="0"/>
              <a:t> </a:t>
            </a:r>
            <a:r>
              <a:rPr lang="de-DE" b="1" dirty="0" err="1"/>
              <a:t>accuracy</a:t>
            </a:r>
            <a:r>
              <a:rPr lang="de-DE" b="1" dirty="0"/>
              <a:t> </a:t>
            </a:r>
            <a:r>
              <a:rPr lang="de-DE" b="1" dirty="0" err="1"/>
              <a:t>much</a:t>
            </a:r>
            <a:r>
              <a:rPr lang="de-DE" b="1" dirty="0"/>
              <a:t> </a:t>
            </a:r>
            <a:r>
              <a:rPr lang="de-DE" b="1" dirty="0" err="1"/>
              <a:t>lower</a:t>
            </a:r>
            <a:endParaRPr lang="de-DE" b="1" dirty="0"/>
          </a:p>
        </p:txBody>
      </p:sp>
      <p:sp>
        <p:nvSpPr>
          <p:cNvPr id="9" name="Textfeld 8">
            <a:extLst>
              <a:ext uri="{FF2B5EF4-FFF2-40B4-BE49-F238E27FC236}">
                <a16:creationId xmlns:a16="http://schemas.microsoft.com/office/drawing/2014/main" id="{D4588B38-32BC-4F66-A2F3-7B85A05B9C23}"/>
              </a:ext>
            </a:extLst>
          </p:cNvPr>
          <p:cNvSpPr txBox="1"/>
          <p:nvPr/>
        </p:nvSpPr>
        <p:spPr>
          <a:xfrm>
            <a:off x="6792815" y="2623347"/>
            <a:ext cx="4658498" cy="29578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err="1"/>
              <a:t>possible</a:t>
            </a:r>
            <a:r>
              <a:rPr lang="de-DE" dirty="0"/>
              <a:t> </a:t>
            </a:r>
            <a:r>
              <a:rPr lang="de-DE" dirty="0" err="1"/>
              <a:t>solutions</a:t>
            </a:r>
            <a:r>
              <a:rPr lang="de-DE" dirty="0"/>
              <a:t>:</a:t>
            </a:r>
          </a:p>
          <a:p>
            <a:pPr marL="742950" lvl="1" indent="-285750">
              <a:lnSpc>
                <a:spcPct val="150000"/>
              </a:lnSpc>
              <a:buFont typeface="Arial" panose="020B0604020202020204" pitchFamily="34" charset="0"/>
              <a:buChar char="•"/>
            </a:pPr>
            <a:r>
              <a:rPr lang="de-DE" dirty="0" err="1"/>
              <a:t>trial</a:t>
            </a:r>
            <a:r>
              <a:rPr lang="de-DE" dirty="0"/>
              <a:t> and </a:t>
            </a:r>
            <a:r>
              <a:rPr lang="de-DE" dirty="0" err="1"/>
              <a:t>error</a:t>
            </a:r>
            <a:endParaRPr lang="de-DE" dirty="0"/>
          </a:p>
          <a:p>
            <a:pPr marL="742950" lvl="1" indent="-285750">
              <a:lnSpc>
                <a:spcPct val="150000"/>
              </a:lnSpc>
              <a:buFont typeface="Arial" panose="020B0604020202020204" pitchFamily="34" charset="0"/>
              <a:buChar char="•"/>
            </a:pPr>
            <a:r>
              <a:rPr lang="de-DE" dirty="0" err="1"/>
              <a:t>try</a:t>
            </a:r>
            <a:r>
              <a:rPr lang="de-DE" dirty="0"/>
              <a:t> </a:t>
            </a:r>
            <a:r>
              <a:rPr lang="de-DE" dirty="0" err="1"/>
              <a:t>recurrent</a:t>
            </a:r>
            <a:r>
              <a:rPr lang="de-DE" dirty="0"/>
              <a:t> </a:t>
            </a:r>
            <a:r>
              <a:rPr lang="de-DE" dirty="0" err="1"/>
              <a:t>neural</a:t>
            </a:r>
            <a:r>
              <a:rPr lang="de-DE" dirty="0"/>
              <a:t> </a:t>
            </a:r>
            <a:r>
              <a:rPr lang="de-DE" dirty="0" err="1"/>
              <a:t>networks</a:t>
            </a:r>
            <a:br>
              <a:rPr lang="de-DE" dirty="0"/>
            </a:br>
            <a:endParaRPr lang="de-DE" dirty="0"/>
          </a:p>
          <a:p>
            <a:pPr marL="742950" lvl="1" indent="-285750">
              <a:lnSpc>
                <a:spcPct val="150000"/>
              </a:lnSpc>
              <a:buFont typeface="Arial" panose="020B0604020202020204" pitchFamily="34" charset="0"/>
              <a:buChar char="•"/>
            </a:pPr>
            <a:r>
              <a:rPr lang="de-DE" dirty="0" err="1"/>
              <a:t>reduce</a:t>
            </a:r>
            <a:r>
              <a:rPr lang="de-DE" dirty="0"/>
              <a:t> </a:t>
            </a:r>
            <a:r>
              <a:rPr lang="de-DE" dirty="0" err="1"/>
              <a:t>complexity</a:t>
            </a:r>
            <a:r>
              <a:rPr lang="de-DE" dirty="0"/>
              <a:t> </a:t>
            </a:r>
            <a:r>
              <a:rPr lang="de-DE" dirty="0" err="1"/>
              <a:t>of</a:t>
            </a:r>
            <a:r>
              <a:rPr lang="de-DE" dirty="0"/>
              <a:t> </a:t>
            </a:r>
            <a:r>
              <a:rPr lang="de-DE" dirty="0" err="1"/>
              <a:t>the</a:t>
            </a:r>
            <a:r>
              <a:rPr lang="de-DE" dirty="0"/>
              <a:t> </a:t>
            </a:r>
            <a:r>
              <a:rPr lang="de-DE" dirty="0" err="1"/>
              <a:t>model</a:t>
            </a:r>
            <a:r>
              <a:rPr lang="de-DE" dirty="0"/>
              <a:t> </a:t>
            </a:r>
            <a:br>
              <a:rPr lang="de-DE" dirty="0"/>
            </a:br>
            <a:r>
              <a:rPr lang="de-DE" dirty="0" err="1"/>
              <a:t>get</a:t>
            </a:r>
            <a:r>
              <a:rPr lang="de-DE" dirty="0"/>
              <a:t> </a:t>
            </a:r>
            <a:r>
              <a:rPr lang="de-DE" dirty="0" err="1"/>
              <a:t>more</a:t>
            </a:r>
            <a:r>
              <a:rPr lang="de-DE" dirty="0"/>
              <a:t> </a:t>
            </a:r>
            <a:r>
              <a:rPr lang="de-DE" dirty="0" err="1"/>
              <a:t>input</a:t>
            </a:r>
            <a:r>
              <a:rPr lang="de-DE" dirty="0"/>
              <a:t> </a:t>
            </a:r>
            <a:r>
              <a:rPr lang="de-DE" dirty="0" err="1"/>
              <a:t>data</a:t>
            </a:r>
            <a:br>
              <a:rPr lang="de-DE" dirty="0"/>
            </a:br>
            <a:r>
              <a:rPr lang="de-DE" dirty="0" err="1"/>
              <a:t>use</a:t>
            </a:r>
            <a:r>
              <a:rPr lang="de-DE" dirty="0"/>
              <a:t> </a:t>
            </a:r>
            <a:r>
              <a:rPr lang="de-DE" dirty="0" err="1"/>
              <a:t>dropout</a:t>
            </a:r>
            <a:r>
              <a:rPr lang="de-DE" dirty="0"/>
              <a:t> </a:t>
            </a:r>
            <a:r>
              <a:rPr lang="de-DE" dirty="0" err="1"/>
              <a:t>or</a:t>
            </a:r>
            <a:r>
              <a:rPr lang="de-DE" dirty="0"/>
              <a:t> </a:t>
            </a:r>
            <a:r>
              <a:rPr lang="de-DE" dirty="0" err="1"/>
              <a:t>batch</a:t>
            </a:r>
            <a:r>
              <a:rPr lang="de-DE" dirty="0"/>
              <a:t> </a:t>
            </a:r>
            <a:r>
              <a:rPr lang="de-DE" dirty="0" err="1"/>
              <a:t>normalization</a:t>
            </a:r>
            <a:endParaRPr lang="en-US" dirty="0"/>
          </a:p>
        </p:txBody>
      </p:sp>
      <p:cxnSp>
        <p:nvCxnSpPr>
          <p:cNvPr id="6" name="Gerader Verbinder 5">
            <a:extLst>
              <a:ext uri="{FF2B5EF4-FFF2-40B4-BE49-F238E27FC236}">
                <a16:creationId xmlns:a16="http://schemas.microsoft.com/office/drawing/2014/main" id="{88F6D0BF-18B9-458C-BA76-DE75F29B3729}"/>
              </a:ext>
            </a:extLst>
          </p:cNvPr>
          <p:cNvCxnSpPr>
            <a:cxnSpLocks/>
          </p:cNvCxnSpPr>
          <p:nvPr/>
        </p:nvCxnSpPr>
        <p:spPr>
          <a:xfrm>
            <a:off x="5997861" y="2528595"/>
            <a:ext cx="0" cy="32857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1372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5111"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err="1"/>
              <a:t>Adding</a:t>
            </a:r>
            <a:r>
              <a:rPr lang="de-DE" sz="4000" b="1" dirty="0"/>
              <a:t> Dropout</a:t>
            </a:r>
          </a:p>
        </p:txBody>
      </p:sp>
      <p:sp>
        <p:nvSpPr>
          <p:cNvPr id="3" name="Rechteck 2">
            <a:extLst>
              <a:ext uri="{FF2B5EF4-FFF2-40B4-BE49-F238E27FC236}">
                <a16:creationId xmlns:a16="http://schemas.microsoft.com/office/drawing/2014/main" id="{0C6239D9-B58D-4DA9-A274-6C74FE3558D8}"/>
              </a:ext>
            </a:extLst>
          </p:cNvPr>
          <p:cNvSpPr/>
          <p:nvPr/>
        </p:nvSpPr>
        <p:spPr>
          <a:xfrm>
            <a:off x="6362254" y="1536681"/>
            <a:ext cx="1926772"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FB3C864D-DE00-4E5E-A62E-27368EBF983B}"/>
              </a:ext>
            </a:extLst>
          </p:cNvPr>
          <p:cNvSpPr txBox="1"/>
          <p:nvPr/>
        </p:nvSpPr>
        <p:spPr>
          <a:xfrm>
            <a:off x="6568471" y="1585024"/>
            <a:ext cx="1464741" cy="369332"/>
          </a:xfrm>
          <a:prstGeom prst="rect">
            <a:avLst/>
          </a:prstGeom>
          <a:noFill/>
        </p:spPr>
        <p:txBody>
          <a:bodyPr wrap="square" rtlCol="0">
            <a:spAutoFit/>
          </a:bodyPr>
          <a:lstStyle/>
          <a:p>
            <a:pPr algn="ctr"/>
            <a:r>
              <a:rPr lang="de-DE" b="1" dirty="0">
                <a:solidFill>
                  <a:schemeClr val="bg1"/>
                </a:solidFill>
              </a:rPr>
              <a:t>Input</a:t>
            </a:r>
          </a:p>
        </p:txBody>
      </p:sp>
      <p:sp>
        <p:nvSpPr>
          <p:cNvPr id="21" name="Rechteck 20">
            <a:extLst>
              <a:ext uri="{FF2B5EF4-FFF2-40B4-BE49-F238E27FC236}">
                <a16:creationId xmlns:a16="http://schemas.microsoft.com/office/drawing/2014/main" id="{C7F1997D-0810-4F4C-A8D2-08ADB9A701EE}"/>
              </a:ext>
            </a:extLst>
          </p:cNvPr>
          <p:cNvSpPr/>
          <p:nvPr/>
        </p:nvSpPr>
        <p:spPr>
          <a:xfrm>
            <a:off x="6362254" y="2266024"/>
            <a:ext cx="1926772" cy="46166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59F04482-E2FC-493A-AF9E-04356294CC77}"/>
              </a:ext>
            </a:extLst>
          </p:cNvPr>
          <p:cNvSpPr txBox="1"/>
          <p:nvPr/>
        </p:nvSpPr>
        <p:spPr>
          <a:xfrm>
            <a:off x="6568471" y="2314367"/>
            <a:ext cx="1464741" cy="369332"/>
          </a:xfrm>
          <a:prstGeom prst="rect">
            <a:avLst/>
          </a:prstGeom>
          <a:noFill/>
        </p:spPr>
        <p:txBody>
          <a:bodyPr wrap="square" rtlCol="0">
            <a:spAutoFit/>
          </a:bodyPr>
          <a:lstStyle/>
          <a:p>
            <a:pPr algn="ctr"/>
            <a:r>
              <a:rPr lang="de-DE" b="1" dirty="0" err="1">
                <a:solidFill>
                  <a:schemeClr val="bg1"/>
                </a:solidFill>
              </a:rPr>
              <a:t>Conv</a:t>
            </a:r>
            <a:endParaRPr lang="de-DE" b="1" dirty="0">
              <a:solidFill>
                <a:schemeClr val="bg1"/>
              </a:solidFill>
            </a:endParaRPr>
          </a:p>
        </p:txBody>
      </p:sp>
      <p:sp>
        <p:nvSpPr>
          <p:cNvPr id="23" name="Rechteck 22">
            <a:extLst>
              <a:ext uri="{FF2B5EF4-FFF2-40B4-BE49-F238E27FC236}">
                <a16:creationId xmlns:a16="http://schemas.microsoft.com/office/drawing/2014/main" id="{E14CDC08-BEC1-40A7-A8F4-714CC538861D}"/>
              </a:ext>
            </a:extLst>
          </p:cNvPr>
          <p:cNvSpPr/>
          <p:nvPr/>
        </p:nvSpPr>
        <p:spPr>
          <a:xfrm>
            <a:off x="6362254" y="2995367"/>
            <a:ext cx="1926772" cy="461665"/>
          </a:xfrm>
          <a:prstGeom prst="rect">
            <a:avLst/>
          </a:prstGeom>
          <a:solidFill>
            <a:srgbClr val="33C2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EE531106-2843-4DD6-91BD-8D123B8BE080}"/>
              </a:ext>
            </a:extLst>
          </p:cNvPr>
          <p:cNvSpPr txBox="1"/>
          <p:nvPr/>
        </p:nvSpPr>
        <p:spPr>
          <a:xfrm>
            <a:off x="6568471" y="3063529"/>
            <a:ext cx="1464741" cy="369332"/>
          </a:xfrm>
          <a:prstGeom prst="rect">
            <a:avLst/>
          </a:prstGeom>
          <a:noFill/>
        </p:spPr>
        <p:txBody>
          <a:bodyPr wrap="square" rtlCol="0">
            <a:spAutoFit/>
          </a:bodyPr>
          <a:lstStyle/>
          <a:p>
            <a:pPr algn="ctr"/>
            <a:r>
              <a:rPr lang="de-DE" b="1" dirty="0">
                <a:solidFill>
                  <a:schemeClr val="bg1"/>
                </a:solidFill>
              </a:rPr>
              <a:t>Pooling</a:t>
            </a:r>
          </a:p>
        </p:txBody>
      </p:sp>
      <p:sp>
        <p:nvSpPr>
          <p:cNvPr id="70" name="Textfeld 69">
            <a:extLst>
              <a:ext uri="{FF2B5EF4-FFF2-40B4-BE49-F238E27FC236}">
                <a16:creationId xmlns:a16="http://schemas.microsoft.com/office/drawing/2014/main" id="{42280741-C444-4113-8793-F81C9386ABCF}"/>
              </a:ext>
            </a:extLst>
          </p:cNvPr>
          <p:cNvSpPr txBox="1"/>
          <p:nvPr/>
        </p:nvSpPr>
        <p:spPr>
          <a:xfrm>
            <a:off x="7393694" y="933221"/>
            <a:ext cx="3541249" cy="400110"/>
          </a:xfrm>
          <a:prstGeom prst="rect">
            <a:avLst/>
          </a:prstGeom>
          <a:noFill/>
        </p:spPr>
        <p:txBody>
          <a:bodyPr wrap="square" rtlCol="0">
            <a:spAutoFit/>
          </a:bodyPr>
          <a:lstStyle/>
          <a:p>
            <a:r>
              <a:rPr lang="de-DE" sz="2000" b="1" dirty="0" err="1"/>
              <a:t>Convolutional</a:t>
            </a:r>
            <a:r>
              <a:rPr lang="de-DE" sz="2000" b="1" dirty="0"/>
              <a:t> </a:t>
            </a:r>
            <a:r>
              <a:rPr lang="de-DE" sz="2000" b="1" dirty="0" err="1"/>
              <a:t>Neural</a:t>
            </a:r>
            <a:r>
              <a:rPr lang="de-DE" sz="2000" b="1" dirty="0"/>
              <a:t> Network</a:t>
            </a:r>
          </a:p>
        </p:txBody>
      </p:sp>
      <p:sp>
        <p:nvSpPr>
          <p:cNvPr id="123" name="Rechteck 122">
            <a:extLst>
              <a:ext uri="{FF2B5EF4-FFF2-40B4-BE49-F238E27FC236}">
                <a16:creationId xmlns:a16="http://schemas.microsoft.com/office/drawing/2014/main" id="{E8049665-D60B-414C-8EAF-8C3AF0EAE261}"/>
              </a:ext>
            </a:extLst>
          </p:cNvPr>
          <p:cNvSpPr/>
          <p:nvPr/>
        </p:nvSpPr>
        <p:spPr>
          <a:xfrm>
            <a:off x="6373917" y="3732126"/>
            <a:ext cx="1926772" cy="46166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4" name="Textfeld 123">
            <a:extLst>
              <a:ext uri="{FF2B5EF4-FFF2-40B4-BE49-F238E27FC236}">
                <a16:creationId xmlns:a16="http://schemas.microsoft.com/office/drawing/2014/main" id="{95F5BCDF-D3EA-4FB6-8DEA-63F7CD80666C}"/>
              </a:ext>
            </a:extLst>
          </p:cNvPr>
          <p:cNvSpPr txBox="1"/>
          <p:nvPr/>
        </p:nvSpPr>
        <p:spPr>
          <a:xfrm>
            <a:off x="6445541" y="3785633"/>
            <a:ext cx="1783524" cy="369332"/>
          </a:xfrm>
          <a:prstGeom prst="rect">
            <a:avLst/>
          </a:prstGeom>
          <a:noFill/>
        </p:spPr>
        <p:txBody>
          <a:bodyPr wrap="square" rtlCol="0">
            <a:spAutoFit/>
          </a:bodyPr>
          <a:lstStyle/>
          <a:p>
            <a:pPr algn="ctr"/>
            <a:r>
              <a:rPr lang="de-DE" b="1" dirty="0">
                <a:solidFill>
                  <a:schemeClr val="bg1"/>
                </a:solidFill>
              </a:rPr>
              <a:t>Fully </a:t>
            </a:r>
            <a:r>
              <a:rPr lang="de-DE" b="1" dirty="0" err="1">
                <a:solidFill>
                  <a:schemeClr val="bg1"/>
                </a:solidFill>
              </a:rPr>
              <a:t>connected</a:t>
            </a:r>
            <a:endParaRPr lang="de-DE" b="1" dirty="0">
              <a:solidFill>
                <a:schemeClr val="bg1"/>
              </a:solidFill>
            </a:endParaRPr>
          </a:p>
        </p:txBody>
      </p:sp>
      <p:sp>
        <p:nvSpPr>
          <p:cNvPr id="125" name="Rechteck 124">
            <a:extLst>
              <a:ext uri="{FF2B5EF4-FFF2-40B4-BE49-F238E27FC236}">
                <a16:creationId xmlns:a16="http://schemas.microsoft.com/office/drawing/2014/main" id="{1DD450C2-A874-4279-8069-68B6D04B4865}"/>
              </a:ext>
            </a:extLst>
          </p:cNvPr>
          <p:cNvSpPr/>
          <p:nvPr/>
        </p:nvSpPr>
        <p:spPr>
          <a:xfrm>
            <a:off x="9422591" y="4480748"/>
            <a:ext cx="1926772" cy="38472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6" name="Textfeld 125">
            <a:extLst>
              <a:ext uri="{FF2B5EF4-FFF2-40B4-BE49-F238E27FC236}">
                <a16:creationId xmlns:a16="http://schemas.microsoft.com/office/drawing/2014/main" id="{A8F7EF41-5C1C-4CE0-ACDF-06F94FDBBB14}"/>
              </a:ext>
            </a:extLst>
          </p:cNvPr>
          <p:cNvSpPr txBox="1"/>
          <p:nvPr/>
        </p:nvSpPr>
        <p:spPr>
          <a:xfrm>
            <a:off x="9628808" y="4488412"/>
            <a:ext cx="1464741" cy="369332"/>
          </a:xfrm>
          <a:prstGeom prst="rect">
            <a:avLst/>
          </a:prstGeom>
          <a:noFill/>
        </p:spPr>
        <p:txBody>
          <a:bodyPr wrap="square" rtlCol="0">
            <a:spAutoFit/>
          </a:bodyPr>
          <a:lstStyle/>
          <a:p>
            <a:pPr algn="ctr"/>
            <a:r>
              <a:rPr lang="de-DE" b="1" dirty="0">
                <a:solidFill>
                  <a:schemeClr val="bg1"/>
                </a:solidFill>
              </a:rPr>
              <a:t>Output</a:t>
            </a:r>
          </a:p>
        </p:txBody>
      </p:sp>
      <p:sp>
        <p:nvSpPr>
          <p:cNvPr id="32" name="Rechteck 31">
            <a:extLst>
              <a:ext uri="{FF2B5EF4-FFF2-40B4-BE49-F238E27FC236}">
                <a16:creationId xmlns:a16="http://schemas.microsoft.com/office/drawing/2014/main" id="{B36D7DEA-9358-4860-BE68-AA83F6C7488B}"/>
              </a:ext>
            </a:extLst>
          </p:cNvPr>
          <p:cNvSpPr/>
          <p:nvPr/>
        </p:nvSpPr>
        <p:spPr>
          <a:xfrm>
            <a:off x="7546320" y="6098924"/>
            <a:ext cx="3788714" cy="307777"/>
          </a:xfrm>
          <a:prstGeom prst="rect">
            <a:avLst/>
          </a:prstGeom>
        </p:spPr>
        <p:txBody>
          <a:bodyPr wrap="square">
            <a:spAutoFit/>
          </a:bodyPr>
          <a:lstStyle/>
          <a:p>
            <a:r>
              <a:rPr lang="de-DE" sz="1400" dirty="0">
                <a:solidFill>
                  <a:schemeClr val="tx1">
                    <a:lumMod val="50000"/>
                    <a:lumOff val="50000"/>
                  </a:schemeClr>
                </a:solidFill>
              </a:rPr>
              <a:t>Figure 22 | </a:t>
            </a:r>
            <a:r>
              <a:rPr lang="de-DE" sz="1400" dirty="0" err="1">
                <a:solidFill>
                  <a:schemeClr val="tx1">
                    <a:lumMod val="50000"/>
                    <a:lumOff val="50000"/>
                  </a:schemeClr>
                </a:solidFill>
              </a:rPr>
              <a:t>Convolutional</a:t>
            </a:r>
            <a:r>
              <a:rPr lang="de-DE" sz="1400" dirty="0">
                <a:solidFill>
                  <a:schemeClr val="tx1">
                    <a:lumMod val="50000"/>
                    <a:lumOff val="50000"/>
                  </a:schemeClr>
                </a:solidFill>
              </a:rPr>
              <a:t> Network </a:t>
            </a:r>
            <a:r>
              <a:rPr lang="de-DE" sz="1400" dirty="0" err="1">
                <a:solidFill>
                  <a:schemeClr val="tx1">
                    <a:lumMod val="50000"/>
                    <a:lumOff val="50000"/>
                  </a:schemeClr>
                </a:solidFill>
              </a:rPr>
              <a:t>with</a:t>
            </a:r>
            <a:r>
              <a:rPr lang="de-DE" sz="1400" dirty="0">
                <a:solidFill>
                  <a:schemeClr val="tx1">
                    <a:lumMod val="50000"/>
                    <a:lumOff val="50000"/>
                  </a:schemeClr>
                </a:solidFill>
              </a:rPr>
              <a:t> Dropout</a:t>
            </a:r>
            <a:endParaRPr lang="en-US" sz="1400" dirty="0">
              <a:solidFill>
                <a:schemeClr val="tx1">
                  <a:lumMod val="50000"/>
                  <a:lumOff val="50000"/>
                </a:schemeClr>
              </a:solidFill>
            </a:endParaRPr>
          </a:p>
        </p:txBody>
      </p:sp>
      <p:sp>
        <p:nvSpPr>
          <p:cNvPr id="37" name="Rechteck 36">
            <a:extLst>
              <a:ext uri="{FF2B5EF4-FFF2-40B4-BE49-F238E27FC236}">
                <a16:creationId xmlns:a16="http://schemas.microsoft.com/office/drawing/2014/main" id="{D8203AFF-C5FF-4A2F-9C6D-F738AD1CEB38}"/>
              </a:ext>
            </a:extLst>
          </p:cNvPr>
          <p:cNvSpPr/>
          <p:nvPr/>
        </p:nvSpPr>
        <p:spPr>
          <a:xfrm>
            <a:off x="8824918" y="5427202"/>
            <a:ext cx="1227053" cy="5261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Textfeld 37">
            <a:extLst>
              <a:ext uri="{FF2B5EF4-FFF2-40B4-BE49-F238E27FC236}">
                <a16:creationId xmlns:a16="http://schemas.microsoft.com/office/drawing/2014/main" id="{D80AA596-0B20-4D49-BF90-1CDC72AB126A}"/>
              </a:ext>
            </a:extLst>
          </p:cNvPr>
          <p:cNvSpPr txBox="1"/>
          <p:nvPr/>
        </p:nvSpPr>
        <p:spPr>
          <a:xfrm>
            <a:off x="9028448" y="5480741"/>
            <a:ext cx="874054" cy="369332"/>
          </a:xfrm>
          <a:prstGeom prst="rect">
            <a:avLst/>
          </a:prstGeom>
          <a:noFill/>
        </p:spPr>
        <p:txBody>
          <a:bodyPr wrap="square" rtlCol="0">
            <a:spAutoFit/>
          </a:bodyPr>
          <a:lstStyle/>
          <a:p>
            <a:pPr algn="ctr"/>
            <a:r>
              <a:rPr lang="de-DE" b="1" dirty="0" err="1">
                <a:solidFill>
                  <a:schemeClr val="bg1"/>
                </a:solidFill>
              </a:rPr>
              <a:t>Seizure</a:t>
            </a:r>
            <a:endParaRPr lang="de-DE" b="1" dirty="0">
              <a:solidFill>
                <a:schemeClr val="bg1"/>
              </a:solidFill>
            </a:endParaRPr>
          </a:p>
        </p:txBody>
      </p:sp>
      <p:sp>
        <p:nvSpPr>
          <p:cNvPr id="39" name="Rechteck 38">
            <a:extLst>
              <a:ext uri="{FF2B5EF4-FFF2-40B4-BE49-F238E27FC236}">
                <a16:creationId xmlns:a16="http://schemas.microsoft.com/office/drawing/2014/main" id="{1E41BCA0-E32C-45E8-A9D8-247CB32380A9}"/>
              </a:ext>
            </a:extLst>
          </p:cNvPr>
          <p:cNvSpPr/>
          <p:nvPr/>
        </p:nvSpPr>
        <p:spPr>
          <a:xfrm>
            <a:off x="10735836" y="5427202"/>
            <a:ext cx="1227053" cy="5261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feld 39">
            <a:extLst>
              <a:ext uri="{FF2B5EF4-FFF2-40B4-BE49-F238E27FC236}">
                <a16:creationId xmlns:a16="http://schemas.microsoft.com/office/drawing/2014/main" id="{EAACA6AF-400D-4E58-B6C3-E8F14A440509}"/>
              </a:ext>
            </a:extLst>
          </p:cNvPr>
          <p:cNvSpPr txBox="1"/>
          <p:nvPr/>
        </p:nvSpPr>
        <p:spPr>
          <a:xfrm>
            <a:off x="10604919" y="5469282"/>
            <a:ext cx="1488885" cy="369332"/>
          </a:xfrm>
          <a:prstGeom prst="rect">
            <a:avLst/>
          </a:prstGeom>
          <a:noFill/>
        </p:spPr>
        <p:txBody>
          <a:bodyPr wrap="square" rtlCol="0">
            <a:spAutoFit/>
          </a:bodyPr>
          <a:lstStyle/>
          <a:p>
            <a:pPr algn="ctr"/>
            <a:r>
              <a:rPr lang="de-DE" b="1" dirty="0">
                <a:solidFill>
                  <a:schemeClr val="bg1"/>
                </a:solidFill>
              </a:rPr>
              <a:t>Non-</a:t>
            </a:r>
            <a:r>
              <a:rPr lang="de-DE" b="1" dirty="0" err="1">
                <a:solidFill>
                  <a:schemeClr val="bg1"/>
                </a:solidFill>
              </a:rPr>
              <a:t>Seizure</a:t>
            </a:r>
            <a:endParaRPr lang="de-DE" b="1" dirty="0">
              <a:solidFill>
                <a:schemeClr val="bg1"/>
              </a:solidFill>
            </a:endParaRPr>
          </a:p>
        </p:txBody>
      </p:sp>
      <p:cxnSp>
        <p:nvCxnSpPr>
          <p:cNvPr id="41" name="Gerade Verbindung mit Pfeil 40">
            <a:extLst>
              <a:ext uri="{FF2B5EF4-FFF2-40B4-BE49-F238E27FC236}">
                <a16:creationId xmlns:a16="http://schemas.microsoft.com/office/drawing/2014/main" id="{FEE154E3-B44A-472C-A95C-8902E77B08E3}"/>
              </a:ext>
            </a:extLst>
          </p:cNvPr>
          <p:cNvCxnSpPr>
            <a:cxnSpLocks/>
          </p:cNvCxnSpPr>
          <p:nvPr/>
        </p:nvCxnSpPr>
        <p:spPr>
          <a:xfrm flipH="1">
            <a:off x="9438445" y="4874486"/>
            <a:ext cx="683864" cy="552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4A238A6B-229C-4D76-B3A1-4FC66A5B72B0}"/>
              </a:ext>
            </a:extLst>
          </p:cNvPr>
          <p:cNvCxnSpPr>
            <a:cxnSpLocks/>
          </p:cNvCxnSpPr>
          <p:nvPr/>
        </p:nvCxnSpPr>
        <p:spPr>
          <a:xfrm>
            <a:off x="10662795" y="4874486"/>
            <a:ext cx="686568" cy="552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Gerade Verbindung mit Pfeil 4">
            <a:extLst>
              <a:ext uri="{FF2B5EF4-FFF2-40B4-BE49-F238E27FC236}">
                <a16:creationId xmlns:a16="http://schemas.microsoft.com/office/drawing/2014/main" id="{5505F3E9-3E55-44D5-B4DB-D9109D36B3BC}"/>
              </a:ext>
            </a:extLst>
          </p:cNvPr>
          <p:cNvCxnSpPr>
            <a:cxnSpLocks/>
            <a:stCxn id="3" idx="2"/>
            <a:endCxn id="21" idx="0"/>
          </p:cNvCxnSpPr>
          <p:nvPr/>
        </p:nvCxnSpPr>
        <p:spPr>
          <a:xfrm>
            <a:off x="7325640" y="1998346"/>
            <a:ext cx="0" cy="267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a:extLst>
              <a:ext uri="{FF2B5EF4-FFF2-40B4-BE49-F238E27FC236}">
                <a16:creationId xmlns:a16="http://schemas.microsoft.com/office/drawing/2014/main" id="{D5105AFF-2676-430B-BA9D-06ADED4201BA}"/>
              </a:ext>
            </a:extLst>
          </p:cNvPr>
          <p:cNvCxnSpPr>
            <a:cxnSpLocks/>
          </p:cNvCxnSpPr>
          <p:nvPr/>
        </p:nvCxnSpPr>
        <p:spPr>
          <a:xfrm>
            <a:off x="7325640" y="2727689"/>
            <a:ext cx="0" cy="267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18D4F5A6-8AF3-4EF9-BAD8-EBF31D9D8598}"/>
              </a:ext>
            </a:extLst>
          </p:cNvPr>
          <p:cNvCxnSpPr>
            <a:cxnSpLocks/>
          </p:cNvCxnSpPr>
          <p:nvPr/>
        </p:nvCxnSpPr>
        <p:spPr>
          <a:xfrm>
            <a:off x="7325920" y="3464448"/>
            <a:ext cx="0" cy="267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6CFC086D-4D18-49DA-A2DF-99392D32164F}"/>
              </a:ext>
            </a:extLst>
          </p:cNvPr>
          <p:cNvCxnSpPr>
            <a:cxnSpLocks/>
            <a:endCxn id="61" idx="0"/>
          </p:cNvCxnSpPr>
          <p:nvPr/>
        </p:nvCxnSpPr>
        <p:spPr>
          <a:xfrm>
            <a:off x="7325640" y="4196703"/>
            <a:ext cx="0" cy="28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hteck 28">
            <a:extLst>
              <a:ext uri="{FF2B5EF4-FFF2-40B4-BE49-F238E27FC236}">
                <a16:creationId xmlns:a16="http://schemas.microsoft.com/office/drawing/2014/main" id="{71FEA66E-4EB1-4D89-9F3D-D3F6ED84BC5F}"/>
              </a:ext>
            </a:extLst>
          </p:cNvPr>
          <p:cNvSpPr/>
          <p:nvPr/>
        </p:nvSpPr>
        <p:spPr>
          <a:xfrm>
            <a:off x="1653173" y="1636183"/>
            <a:ext cx="1779815" cy="52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B8C75F10-83EB-4ECB-8954-54C17DFF373A}"/>
              </a:ext>
            </a:extLst>
          </p:cNvPr>
          <p:cNvSpPr/>
          <p:nvPr/>
        </p:nvSpPr>
        <p:spPr>
          <a:xfrm>
            <a:off x="1653175" y="2538278"/>
            <a:ext cx="1779815" cy="52610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8F4BF90B-D6DB-460D-B165-5A712E8F1BB7}"/>
              </a:ext>
            </a:extLst>
          </p:cNvPr>
          <p:cNvSpPr/>
          <p:nvPr/>
        </p:nvSpPr>
        <p:spPr>
          <a:xfrm>
            <a:off x="1627292" y="4369067"/>
            <a:ext cx="1779815" cy="52610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Textfeld 33">
            <a:extLst>
              <a:ext uri="{FF2B5EF4-FFF2-40B4-BE49-F238E27FC236}">
                <a16:creationId xmlns:a16="http://schemas.microsoft.com/office/drawing/2014/main" id="{154E6111-A634-4AF1-B250-3B2BC81E4A7F}"/>
              </a:ext>
            </a:extLst>
          </p:cNvPr>
          <p:cNvSpPr txBox="1"/>
          <p:nvPr/>
        </p:nvSpPr>
        <p:spPr>
          <a:xfrm>
            <a:off x="1830821" y="4422606"/>
            <a:ext cx="1363761" cy="369332"/>
          </a:xfrm>
          <a:prstGeom prst="rect">
            <a:avLst/>
          </a:prstGeom>
          <a:noFill/>
        </p:spPr>
        <p:txBody>
          <a:bodyPr wrap="square" rtlCol="0">
            <a:spAutoFit/>
          </a:bodyPr>
          <a:lstStyle/>
          <a:p>
            <a:pPr algn="ctr"/>
            <a:r>
              <a:rPr lang="de-DE" b="1" dirty="0">
                <a:solidFill>
                  <a:schemeClr val="bg1"/>
                </a:solidFill>
              </a:rPr>
              <a:t>Output</a:t>
            </a:r>
          </a:p>
        </p:txBody>
      </p:sp>
      <p:sp>
        <p:nvSpPr>
          <p:cNvPr id="35" name="Textfeld 34">
            <a:extLst>
              <a:ext uri="{FF2B5EF4-FFF2-40B4-BE49-F238E27FC236}">
                <a16:creationId xmlns:a16="http://schemas.microsoft.com/office/drawing/2014/main" id="{D4C004F0-EB5F-4412-8289-D21BE6275791}"/>
              </a:ext>
            </a:extLst>
          </p:cNvPr>
          <p:cNvSpPr txBox="1"/>
          <p:nvPr/>
        </p:nvSpPr>
        <p:spPr>
          <a:xfrm>
            <a:off x="1653174" y="2591240"/>
            <a:ext cx="1779814" cy="369332"/>
          </a:xfrm>
          <a:prstGeom prst="rect">
            <a:avLst/>
          </a:prstGeom>
          <a:noFill/>
        </p:spPr>
        <p:txBody>
          <a:bodyPr wrap="square" rtlCol="0">
            <a:spAutoFit/>
          </a:bodyPr>
          <a:lstStyle/>
          <a:p>
            <a:pPr algn="ctr"/>
            <a:r>
              <a:rPr lang="de-DE" b="1" dirty="0">
                <a:solidFill>
                  <a:schemeClr val="bg1"/>
                </a:solidFill>
              </a:rPr>
              <a:t>Fully </a:t>
            </a:r>
            <a:r>
              <a:rPr lang="de-DE" b="1" dirty="0" err="1">
                <a:solidFill>
                  <a:schemeClr val="bg1"/>
                </a:solidFill>
              </a:rPr>
              <a:t>connected</a:t>
            </a:r>
            <a:endParaRPr lang="de-DE" b="1" dirty="0">
              <a:solidFill>
                <a:schemeClr val="bg1"/>
              </a:solidFill>
            </a:endParaRPr>
          </a:p>
        </p:txBody>
      </p:sp>
      <p:sp>
        <p:nvSpPr>
          <p:cNvPr id="36" name="Textfeld 35">
            <a:extLst>
              <a:ext uri="{FF2B5EF4-FFF2-40B4-BE49-F238E27FC236}">
                <a16:creationId xmlns:a16="http://schemas.microsoft.com/office/drawing/2014/main" id="{C78B9D2E-11D5-4F92-85D5-04CF2BCF8FD3}"/>
              </a:ext>
            </a:extLst>
          </p:cNvPr>
          <p:cNvSpPr txBox="1"/>
          <p:nvPr/>
        </p:nvSpPr>
        <p:spPr>
          <a:xfrm>
            <a:off x="1856702" y="1694644"/>
            <a:ext cx="1371504" cy="369332"/>
          </a:xfrm>
          <a:prstGeom prst="rect">
            <a:avLst/>
          </a:prstGeom>
          <a:noFill/>
        </p:spPr>
        <p:txBody>
          <a:bodyPr wrap="square" rtlCol="0">
            <a:spAutoFit/>
          </a:bodyPr>
          <a:lstStyle/>
          <a:p>
            <a:pPr algn="ctr"/>
            <a:r>
              <a:rPr lang="de-DE" b="1" dirty="0">
                <a:solidFill>
                  <a:schemeClr val="bg1"/>
                </a:solidFill>
              </a:rPr>
              <a:t>Input</a:t>
            </a:r>
          </a:p>
        </p:txBody>
      </p:sp>
      <p:cxnSp>
        <p:nvCxnSpPr>
          <p:cNvPr id="43" name="Gerade Verbindung mit Pfeil 42">
            <a:extLst>
              <a:ext uri="{FF2B5EF4-FFF2-40B4-BE49-F238E27FC236}">
                <a16:creationId xmlns:a16="http://schemas.microsoft.com/office/drawing/2014/main" id="{D4E5752B-980C-4497-80FB-809D1F246870}"/>
              </a:ext>
            </a:extLst>
          </p:cNvPr>
          <p:cNvCxnSpPr>
            <a:cxnSpLocks/>
            <a:endCxn id="30" idx="0"/>
          </p:cNvCxnSpPr>
          <p:nvPr/>
        </p:nvCxnSpPr>
        <p:spPr>
          <a:xfrm>
            <a:off x="2543083" y="2148597"/>
            <a:ext cx="0" cy="389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E69EAD4C-29D2-45CC-9E22-C811D556E5A8}"/>
              </a:ext>
            </a:extLst>
          </p:cNvPr>
          <p:cNvCxnSpPr>
            <a:cxnSpLocks/>
            <a:stCxn id="30" idx="2"/>
            <a:endCxn id="55" idx="0"/>
          </p:cNvCxnSpPr>
          <p:nvPr/>
        </p:nvCxnSpPr>
        <p:spPr>
          <a:xfrm flipH="1">
            <a:off x="2543081" y="3064382"/>
            <a:ext cx="2" cy="417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hteck 47">
            <a:extLst>
              <a:ext uri="{FF2B5EF4-FFF2-40B4-BE49-F238E27FC236}">
                <a16:creationId xmlns:a16="http://schemas.microsoft.com/office/drawing/2014/main" id="{306298DA-A9B4-4BA4-81F7-EB4B94B753FD}"/>
              </a:ext>
            </a:extLst>
          </p:cNvPr>
          <p:cNvSpPr/>
          <p:nvPr/>
        </p:nvSpPr>
        <p:spPr>
          <a:xfrm>
            <a:off x="970066" y="5447887"/>
            <a:ext cx="1227053" cy="5261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feld 48">
            <a:extLst>
              <a:ext uri="{FF2B5EF4-FFF2-40B4-BE49-F238E27FC236}">
                <a16:creationId xmlns:a16="http://schemas.microsoft.com/office/drawing/2014/main" id="{A111A2F2-E75B-49DE-8E01-41B2C3FC874D}"/>
              </a:ext>
            </a:extLst>
          </p:cNvPr>
          <p:cNvSpPr txBox="1"/>
          <p:nvPr/>
        </p:nvSpPr>
        <p:spPr>
          <a:xfrm>
            <a:off x="1173596" y="5501426"/>
            <a:ext cx="874054" cy="369332"/>
          </a:xfrm>
          <a:prstGeom prst="rect">
            <a:avLst/>
          </a:prstGeom>
          <a:noFill/>
        </p:spPr>
        <p:txBody>
          <a:bodyPr wrap="square" rtlCol="0">
            <a:spAutoFit/>
          </a:bodyPr>
          <a:lstStyle/>
          <a:p>
            <a:pPr algn="ctr"/>
            <a:r>
              <a:rPr lang="de-DE" b="1" dirty="0" err="1">
                <a:solidFill>
                  <a:schemeClr val="bg1"/>
                </a:solidFill>
              </a:rPr>
              <a:t>Seizure</a:t>
            </a:r>
            <a:endParaRPr lang="de-DE" b="1" dirty="0">
              <a:solidFill>
                <a:schemeClr val="bg1"/>
              </a:solidFill>
            </a:endParaRPr>
          </a:p>
        </p:txBody>
      </p:sp>
      <p:sp>
        <p:nvSpPr>
          <p:cNvPr id="50" name="Rechteck 49">
            <a:extLst>
              <a:ext uri="{FF2B5EF4-FFF2-40B4-BE49-F238E27FC236}">
                <a16:creationId xmlns:a16="http://schemas.microsoft.com/office/drawing/2014/main" id="{A4E2431A-8C6F-4840-A6FC-870B62AE161C}"/>
              </a:ext>
            </a:extLst>
          </p:cNvPr>
          <p:cNvSpPr/>
          <p:nvPr/>
        </p:nvSpPr>
        <p:spPr>
          <a:xfrm>
            <a:off x="2880984" y="5447887"/>
            <a:ext cx="1227053" cy="5261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Textfeld 50">
            <a:extLst>
              <a:ext uri="{FF2B5EF4-FFF2-40B4-BE49-F238E27FC236}">
                <a16:creationId xmlns:a16="http://schemas.microsoft.com/office/drawing/2014/main" id="{19AC0178-60AB-45AE-AAF9-C0C64AFBC765}"/>
              </a:ext>
            </a:extLst>
          </p:cNvPr>
          <p:cNvSpPr txBox="1"/>
          <p:nvPr/>
        </p:nvSpPr>
        <p:spPr>
          <a:xfrm>
            <a:off x="2750067" y="5527697"/>
            <a:ext cx="1488885" cy="369332"/>
          </a:xfrm>
          <a:prstGeom prst="rect">
            <a:avLst/>
          </a:prstGeom>
          <a:noFill/>
        </p:spPr>
        <p:txBody>
          <a:bodyPr wrap="square" rtlCol="0">
            <a:spAutoFit/>
          </a:bodyPr>
          <a:lstStyle/>
          <a:p>
            <a:pPr algn="ctr"/>
            <a:r>
              <a:rPr lang="de-DE" b="1" dirty="0">
                <a:solidFill>
                  <a:schemeClr val="bg1"/>
                </a:solidFill>
              </a:rPr>
              <a:t>Non-</a:t>
            </a:r>
            <a:r>
              <a:rPr lang="de-DE" b="1" dirty="0" err="1">
                <a:solidFill>
                  <a:schemeClr val="bg1"/>
                </a:solidFill>
              </a:rPr>
              <a:t>Seizure</a:t>
            </a:r>
            <a:endParaRPr lang="de-DE" b="1" dirty="0">
              <a:solidFill>
                <a:schemeClr val="bg1"/>
              </a:solidFill>
            </a:endParaRPr>
          </a:p>
        </p:txBody>
      </p:sp>
      <p:cxnSp>
        <p:nvCxnSpPr>
          <p:cNvPr id="52" name="Gerade Verbindung mit Pfeil 51">
            <a:extLst>
              <a:ext uri="{FF2B5EF4-FFF2-40B4-BE49-F238E27FC236}">
                <a16:creationId xmlns:a16="http://schemas.microsoft.com/office/drawing/2014/main" id="{467AFB44-001F-42B6-9675-4950DDB0934A}"/>
              </a:ext>
            </a:extLst>
          </p:cNvPr>
          <p:cNvCxnSpPr>
            <a:cxnSpLocks/>
          </p:cNvCxnSpPr>
          <p:nvPr/>
        </p:nvCxnSpPr>
        <p:spPr>
          <a:xfrm flipH="1">
            <a:off x="1583593" y="4895171"/>
            <a:ext cx="683864" cy="552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931F9D3D-65F3-480B-B33E-6C902CC8E0C2}"/>
              </a:ext>
            </a:extLst>
          </p:cNvPr>
          <p:cNvCxnSpPr>
            <a:cxnSpLocks/>
          </p:cNvCxnSpPr>
          <p:nvPr/>
        </p:nvCxnSpPr>
        <p:spPr>
          <a:xfrm>
            <a:off x="2807943" y="4895171"/>
            <a:ext cx="686568" cy="552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hteck 53">
            <a:extLst>
              <a:ext uri="{FF2B5EF4-FFF2-40B4-BE49-F238E27FC236}">
                <a16:creationId xmlns:a16="http://schemas.microsoft.com/office/drawing/2014/main" id="{07C90A35-29B2-426D-8119-76F8ECB02B1D}"/>
              </a:ext>
            </a:extLst>
          </p:cNvPr>
          <p:cNvSpPr/>
          <p:nvPr/>
        </p:nvSpPr>
        <p:spPr>
          <a:xfrm>
            <a:off x="874291" y="6104194"/>
            <a:ext cx="3961869" cy="307777"/>
          </a:xfrm>
          <a:prstGeom prst="rect">
            <a:avLst/>
          </a:prstGeom>
        </p:spPr>
        <p:txBody>
          <a:bodyPr wrap="square">
            <a:spAutoFit/>
          </a:bodyPr>
          <a:lstStyle/>
          <a:p>
            <a:r>
              <a:rPr lang="de-DE" sz="1400" dirty="0">
                <a:solidFill>
                  <a:schemeClr val="tx1">
                    <a:lumMod val="50000"/>
                    <a:lumOff val="50000"/>
                  </a:schemeClr>
                </a:solidFill>
              </a:rPr>
              <a:t>Figure 21 | Fully </a:t>
            </a:r>
            <a:r>
              <a:rPr lang="de-DE" sz="1400" dirty="0" err="1">
                <a:solidFill>
                  <a:schemeClr val="tx1">
                    <a:lumMod val="50000"/>
                    <a:lumOff val="50000"/>
                  </a:schemeClr>
                </a:solidFill>
              </a:rPr>
              <a:t>Connected</a:t>
            </a:r>
            <a:r>
              <a:rPr lang="de-DE" sz="1400" dirty="0">
                <a:solidFill>
                  <a:schemeClr val="tx1">
                    <a:lumMod val="50000"/>
                    <a:lumOff val="50000"/>
                  </a:schemeClr>
                </a:solidFill>
              </a:rPr>
              <a:t> Network </a:t>
            </a:r>
            <a:r>
              <a:rPr lang="de-DE" sz="1400" dirty="0" err="1">
                <a:solidFill>
                  <a:schemeClr val="tx1">
                    <a:lumMod val="50000"/>
                    <a:lumOff val="50000"/>
                  </a:schemeClr>
                </a:solidFill>
              </a:rPr>
              <a:t>with</a:t>
            </a:r>
            <a:r>
              <a:rPr lang="de-DE" sz="1400" dirty="0">
                <a:solidFill>
                  <a:schemeClr val="tx1">
                    <a:lumMod val="50000"/>
                    <a:lumOff val="50000"/>
                  </a:schemeClr>
                </a:solidFill>
              </a:rPr>
              <a:t> Dropout</a:t>
            </a:r>
            <a:endParaRPr lang="en-US" sz="1400" dirty="0">
              <a:solidFill>
                <a:schemeClr val="tx1">
                  <a:lumMod val="50000"/>
                  <a:lumOff val="50000"/>
                </a:schemeClr>
              </a:solidFill>
            </a:endParaRPr>
          </a:p>
        </p:txBody>
      </p:sp>
      <p:sp>
        <p:nvSpPr>
          <p:cNvPr id="55" name="Rechteck 54">
            <a:extLst>
              <a:ext uri="{FF2B5EF4-FFF2-40B4-BE49-F238E27FC236}">
                <a16:creationId xmlns:a16="http://schemas.microsoft.com/office/drawing/2014/main" id="{7D969273-1269-46BB-8526-E7A4DB3A179C}"/>
              </a:ext>
            </a:extLst>
          </p:cNvPr>
          <p:cNvSpPr/>
          <p:nvPr/>
        </p:nvSpPr>
        <p:spPr>
          <a:xfrm>
            <a:off x="1653173" y="3481785"/>
            <a:ext cx="1779815" cy="526104"/>
          </a:xfrm>
          <a:prstGeom prst="rect">
            <a:avLst/>
          </a:prstGeom>
          <a:solidFill>
            <a:srgbClr val="F513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Textfeld 55">
            <a:extLst>
              <a:ext uri="{FF2B5EF4-FFF2-40B4-BE49-F238E27FC236}">
                <a16:creationId xmlns:a16="http://schemas.microsoft.com/office/drawing/2014/main" id="{B5A0F0A2-5B3D-4FEB-933F-9507B9168493}"/>
              </a:ext>
            </a:extLst>
          </p:cNvPr>
          <p:cNvSpPr txBox="1"/>
          <p:nvPr/>
        </p:nvSpPr>
        <p:spPr>
          <a:xfrm>
            <a:off x="1856702" y="3540246"/>
            <a:ext cx="1371504" cy="369332"/>
          </a:xfrm>
          <a:prstGeom prst="rect">
            <a:avLst/>
          </a:prstGeom>
          <a:noFill/>
        </p:spPr>
        <p:txBody>
          <a:bodyPr wrap="square" rtlCol="0">
            <a:spAutoFit/>
          </a:bodyPr>
          <a:lstStyle/>
          <a:p>
            <a:pPr algn="ctr"/>
            <a:r>
              <a:rPr lang="de-DE" b="1" dirty="0">
                <a:solidFill>
                  <a:schemeClr val="bg1"/>
                </a:solidFill>
              </a:rPr>
              <a:t>Dropout</a:t>
            </a:r>
          </a:p>
        </p:txBody>
      </p:sp>
      <p:cxnSp>
        <p:nvCxnSpPr>
          <p:cNvPr id="57" name="Gerade Verbindung mit Pfeil 56">
            <a:extLst>
              <a:ext uri="{FF2B5EF4-FFF2-40B4-BE49-F238E27FC236}">
                <a16:creationId xmlns:a16="http://schemas.microsoft.com/office/drawing/2014/main" id="{6153811B-7A85-4763-8EF0-A99B42B1A70E}"/>
              </a:ext>
            </a:extLst>
          </p:cNvPr>
          <p:cNvCxnSpPr>
            <a:cxnSpLocks/>
            <a:stCxn id="55" idx="2"/>
          </p:cNvCxnSpPr>
          <p:nvPr/>
        </p:nvCxnSpPr>
        <p:spPr>
          <a:xfrm flipH="1">
            <a:off x="2542455" y="4007889"/>
            <a:ext cx="626" cy="375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feld 57">
            <a:extLst>
              <a:ext uri="{FF2B5EF4-FFF2-40B4-BE49-F238E27FC236}">
                <a16:creationId xmlns:a16="http://schemas.microsoft.com/office/drawing/2014/main" id="{9FF7D035-6406-4125-9641-3B9562D10CAA}"/>
              </a:ext>
            </a:extLst>
          </p:cNvPr>
          <p:cNvSpPr txBox="1"/>
          <p:nvPr/>
        </p:nvSpPr>
        <p:spPr>
          <a:xfrm>
            <a:off x="874291" y="953597"/>
            <a:ext cx="3748509" cy="400110"/>
          </a:xfrm>
          <a:prstGeom prst="rect">
            <a:avLst/>
          </a:prstGeom>
          <a:noFill/>
        </p:spPr>
        <p:txBody>
          <a:bodyPr wrap="square" rtlCol="0">
            <a:spAutoFit/>
          </a:bodyPr>
          <a:lstStyle/>
          <a:p>
            <a:r>
              <a:rPr lang="de-DE" sz="2000" b="1" dirty="0"/>
              <a:t>Fully </a:t>
            </a:r>
            <a:r>
              <a:rPr lang="de-DE" sz="2000" b="1" dirty="0" err="1"/>
              <a:t>Connected</a:t>
            </a:r>
            <a:r>
              <a:rPr lang="de-DE" sz="2000" b="1" dirty="0"/>
              <a:t> </a:t>
            </a:r>
            <a:r>
              <a:rPr lang="de-DE" sz="2000" b="1" dirty="0" err="1"/>
              <a:t>Neural</a:t>
            </a:r>
            <a:r>
              <a:rPr lang="de-DE" sz="2000" b="1" dirty="0"/>
              <a:t> Network</a:t>
            </a:r>
          </a:p>
        </p:txBody>
      </p:sp>
      <p:sp>
        <p:nvSpPr>
          <p:cNvPr id="60" name="Rechteck 59">
            <a:extLst>
              <a:ext uri="{FF2B5EF4-FFF2-40B4-BE49-F238E27FC236}">
                <a16:creationId xmlns:a16="http://schemas.microsoft.com/office/drawing/2014/main" id="{B4E865E1-2002-4A70-89C4-72B784DD5C3A}"/>
              </a:ext>
            </a:extLst>
          </p:cNvPr>
          <p:cNvSpPr/>
          <p:nvPr/>
        </p:nvSpPr>
        <p:spPr>
          <a:xfrm>
            <a:off x="6373917" y="4475942"/>
            <a:ext cx="1926769" cy="363942"/>
          </a:xfrm>
          <a:prstGeom prst="rect">
            <a:avLst/>
          </a:prstGeom>
          <a:solidFill>
            <a:srgbClr val="F513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Textfeld 60">
            <a:extLst>
              <a:ext uri="{FF2B5EF4-FFF2-40B4-BE49-F238E27FC236}">
                <a16:creationId xmlns:a16="http://schemas.microsoft.com/office/drawing/2014/main" id="{6062B01D-B51B-4910-9DB5-E82FDBE4BDFF}"/>
              </a:ext>
            </a:extLst>
          </p:cNvPr>
          <p:cNvSpPr txBox="1"/>
          <p:nvPr/>
        </p:nvSpPr>
        <p:spPr>
          <a:xfrm>
            <a:off x="6583267" y="4484823"/>
            <a:ext cx="1484745" cy="369332"/>
          </a:xfrm>
          <a:prstGeom prst="rect">
            <a:avLst/>
          </a:prstGeom>
          <a:noFill/>
        </p:spPr>
        <p:txBody>
          <a:bodyPr wrap="square" rtlCol="0">
            <a:spAutoFit/>
          </a:bodyPr>
          <a:lstStyle/>
          <a:p>
            <a:pPr algn="ctr"/>
            <a:r>
              <a:rPr lang="de-DE" b="1" dirty="0">
                <a:solidFill>
                  <a:schemeClr val="bg1"/>
                </a:solidFill>
              </a:rPr>
              <a:t>Dropout</a:t>
            </a:r>
          </a:p>
        </p:txBody>
      </p:sp>
      <p:cxnSp>
        <p:nvCxnSpPr>
          <p:cNvPr id="10" name="Gerade Verbindung mit Pfeil 9">
            <a:extLst>
              <a:ext uri="{FF2B5EF4-FFF2-40B4-BE49-F238E27FC236}">
                <a16:creationId xmlns:a16="http://schemas.microsoft.com/office/drawing/2014/main" id="{512DC289-294D-4913-827D-B07C38D0E073}"/>
              </a:ext>
            </a:extLst>
          </p:cNvPr>
          <p:cNvCxnSpPr>
            <a:cxnSpLocks/>
            <a:stCxn id="60" idx="3"/>
          </p:cNvCxnSpPr>
          <p:nvPr/>
        </p:nvCxnSpPr>
        <p:spPr>
          <a:xfrm>
            <a:off x="8300686" y="4657913"/>
            <a:ext cx="1121905" cy="2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6452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9774"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err="1"/>
              <a:t>Current</a:t>
            </a:r>
            <a:r>
              <a:rPr lang="de-DE" sz="4000" b="1" dirty="0"/>
              <a:t> </a:t>
            </a:r>
            <a:r>
              <a:rPr lang="de-DE" sz="4000" b="1" dirty="0" err="1"/>
              <a:t>Results</a:t>
            </a:r>
            <a:endParaRPr lang="de-DE" sz="4000" b="1" dirty="0"/>
          </a:p>
        </p:txBody>
      </p:sp>
      <p:graphicFrame>
        <p:nvGraphicFramePr>
          <p:cNvPr id="8" name="Diagramm 7">
            <a:extLst>
              <a:ext uri="{FF2B5EF4-FFF2-40B4-BE49-F238E27FC236}">
                <a16:creationId xmlns:a16="http://schemas.microsoft.com/office/drawing/2014/main" id="{75E04256-5426-4D90-9DF1-7F7259563DD2}"/>
              </a:ext>
            </a:extLst>
          </p:cNvPr>
          <p:cNvGraphicFramePr/>
          <p:nvPr>
            <p:extLst>
              <p:ext uri="{D42A27DB-BD31-4B8C-83A1-F6EECF244321}">
                <p14:modId xmlns:p14="http://schemas.microsoft.com/office/powerpoint/2010/main" val="3650368319"/>
              </p:ext>
            </p:extLst>
          </p:nvPr>
        </p:nvGraphicFramePr>
        <p:xfrm>
          <a:off x="3284533" y="1363152"/>
          <a:ext cx="5818827" cy="4587333"/>
        </p:xfrm>
        <a:graphic>
          <a:graphicData uri="http://schemas.openxmlformats.org/drawingml/2006/chart">
            <c:chart xmlns:c="http://schemas.openxmlformats.org/drawingml/2006/chart" xmlns:r="http://schemas.openxmlformats.org/officeDocument/2006/relationships" r:id="rId7"/>
          </a:graphicData>
        </a:graphic>
      </p:graphicFrame>
      <p:sp>
        <p:nvSpPr>
          <p:cNvPr id="3" name="Rechteck 2">
            <a:extLst>
              <a:ext uri="{FF2B5EF4-FFF2-40B4-BE49-F238E27FC236}">
                <a16:creationId xmlns:a16="http://schemas.microsoft.com/office/drawing/2014/main" id="{15E69617-66C2-4C3A-9996-21E44816A98C}"/>
              </a:ext>
            </a:extLst>
          </p:cNvPr>
          <p:cNvSpPr/>
          <p:nvPr/>
        </p:nvSpPr>
        <p:spPr>
          <a:xfrm>
            <a:off x="8438321" y="1535003"/>
            <a:ext cx="1858617" cy="441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6468E972-13FE-4D3A-9C83-769100B62AE3}"/>
              </a:ext>
            </a:extLst>
          </p:cNvPr>
          <p:cNvSpPr/>
          <p:nvPr/>
        </p:nvSpPr>
        <p:spPr>
          <a:xfrm>
            <a:off x="2858373" y="6065687"/>
            <a:ext cx="6671146" cy="307777"/>
          </a:xfrm>
          <a:prstGeom prst="rect">
            <a:avLst/>
          </a:prstGeom>
        </p:spPr>
        <p:txBody>
          <a:bodyPr wrap="square">
            <a:spAutoFit/>
          </a:bodyPr>
          <a:lstStyle/>
          <a:p>
            <a:r>
              <a:rPr lang="de-DE" sz="1400" dirty="0">
                <a:solidFill>
                  <a:schemeClr val="tx1">
                    <a:lumMod val="50000"/>
                    <a:lumOff val="50000"/>
                  </a:schemeClr>
                </a:solidFill>
              </a:rPr>
              <a:t>Figure 23 | </a:t>
            </a:r>
            <a:r>
              <a:rPr lang="de-DE" sz="1400" dirty="0" err="1">
                <a:solidFill>
                  <a:schemeClr val="tx1">
                    <a:lumMod val="50000"/>
                    <a:lumOff val="50000"/>
                  </a:schemeClr>
                </a:solidFill>
              </a:rPr>
              <a:t>Accuracy</a:t>
            </a:r>
            <a:r>
              <a:rPr lang="de-DE" sz="1400" dirty="0">
                <a:solidFill>
                  <a:schemeClr val="tx1">
                    <a:lumMod val="50000"/>
                    <a:lumOff val="50000"/>
                  </a:schemeClr>
                </a:solidFill>
              </a:rPr>
              <a:t> </a:t>
            </a:r>
            <a:r>
              <a:rPr lang="de-DE" sz="1400" dirty="0" err="1">
                <a:solidFill>
                  <a:schemeClr val="tx1">
                    <a:lumMod val="50000"/>
                    <a:lumOff val="50000"/>
                  </a:schemeClr>
                </a:solidFill>
              </a:rPr>
              <a:t>of</a:t>
            </a:r>
            <a:r>
              <a:rPr lang="de-DE" sz="1400" dirty="0">
                <a:solidFill>
                  <a:schemeClr val="tx1">
                    <a:lumMod val="50000"/>
                    <a:lumOff val="50000"/>
                  </a:schemeClr>
                </a:solidFill>
              </a:rPr>
              <a:t> Classification </a:t>
            </a:r>
            <a:r>
              <a:rPr lang="de-DE" sz="1400" dirty="0" err="1">
                <a:solidFill>
                  <a:schemeClr val="tx1">
                    <a:lumMod val="50000"/>
                    <a:lumOff val="50000"/>
                  </a:schemeClr>
                </a:solidFill>
              </a:rPr>
              <a:t>using</a:t>
            </a:r>
            <a:r>
              <a:rPr lang="de-DE" sz="1400" dirty="0">
                <a:solidFill>
                  <a:schemeClr val="tx1">
                    <a:lumMod val="50000"/>
                    <a:lumOff val="50000"/>
                  </a:schemeClr>
                </a:solidFill>
              </a:rPr>
              <a:t> a Fully </a:t>
            </a:r>
            <a:r>
              <a:rPr lang="de-DE" sz="1400" dirty="0" err="1">
                <a:solidFill>
                  <a:schemeClr val="tx1">
                    <a:lumMod val="50000"/>
                    <a:lumOff val="50000"/>
                  </a:schemeClr>
                </a:solidFill>
              </a:rPr>
              <a:t>Connected</a:t>
            </a:r>
            <a:r>
              <a:rPr lang="de-DE" sz="1400" dirty="0">
                <a:solidFill>
                  <a:schemeClr val="tx1">
                    <a:lumMod val="50000"/>
                    <a:lumOff val="50000"/>
                  </a:schemeClr>
                </a:solidFill>
              </a:rPr>
              <a:t> Network </a:t>
            </a:r>
            <a:r>
              <a:rPr lang="de-DE" sz="1400" dirty="0" err="1">
                <a:solidFill>
                  <a:schemeClr val="tx1">
                    <a:lumMod val="50000"/>
                    <a:lumOff val="50000"/>
                  </a:schemeClr>
                </a:solidFill>
              </a:rPr>
              <a:t>with</a:t>
            </a:r>
            <a:r>
              <a:rPr lang="de-DE" sz="1400" dirty="0">
                <a:solidFill>
                  <a:schemeClr val="tx1">
                    <a:lumMod val="50000"/>
                    <a:lumOff val="50000"/>
                  </a:schemeClr>
                </a:solidFill>
              </a:rPr>
              <a:t> Dropout</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42837874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2844"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err="1"/>
              <a:t>Current</a:t>
            </a:r>
            <a:r>
              <a:rPr lang="de-DE" sz="4000" b="1" dirty="0"/>
              <a:t> </a:t>
            </a:r>
            <a:r>
              <a:rPr lang="de-DE" sz="4000" b="1" dirty="0" err="1"/>
              <a:t>Results</a:t>
            </a:r>
            <a:endParaRPr lang="de-DE" sz="4000" b="1" dirty="0"/>
          </a:p>
        </p:txBody>
      </p:sp>
      <p:graphicFrame>
        <p:nvGraphicFramePr>
          <p:cNvPr id="5" name="Diagramm 4">
            <a:extLst>
              <a:ext uri="{FF2B5EF4-FFF2-40B4-BE49-F238E27FC236}">
                <a16:creationId xmlns:a16="http://schemas.microsoft.com/office/drawing/2014/main" id="{7E165A0A-5F01-438E-B0E7-0C01D27929D4}"/>
              </a:ext>
            </a:extLst>
          </p:cNvPr>
          <p:cNvGraphicFramePr/>
          <p:nvPr>
            <p:extLst>
              <p:ext uri="{D42A27DB-BD31-4B8C-83A1-F6EECF244321}">
                <p14:modId xmlns:p14="http://schemas.microsoft.com/office/powerpoint/2010/main" val="1426486133"/>
              </p:ext>
            </p:extLst>
          </p:nvPr>
        </p:nvGraphicFramePr>
        <p:xfrm>
          <a:off x="3286330" y="1356852"/>
          <a:ext cx="5619338" cy="4659273"/>
        </p:xfrm>
        <a:graphic>
          <a:graphicData uri="http://schemas.openxmlformats.org/drawingml/2006/chart">
            <c:chart xmlns:c="http://schemas.openxmlformats.org/drawingml/2006/chart" xmlns:r="http://schemas.openxmlformats.org/officeDocument/2006/relationships" r:id="rId7"/>
          </a:graphicData>
        </a:graphic>
      </p:graphicFrame>
      <p:sp>
        <p:nvSpPr>
          <p:cNvPr id="9" name="Rechteck 8">
            <a:extLst>
              <a:ext uri="{FF2B5EF4-FFF2-40B4-BE49-F238E27FC236}">
                <a16:creationId xmlns:a16="http://schemas.microsoft.com/office/drawing/2014/main" id="{9D034CF4-2D0E-4C3D-A973-2615CD4ED02C}"/>
              </a:ext>
            </a:extLst>
          </p:cNvPr>
          <p:cNvSpPr/>
          <p:nvPr/>
        </p:nvSpPr>
        <p:spPr>
          <a:xfrm>
            <a:off x="2858373" y="6065687"/>
            <a:ext cx="6671146" cy="307777"/>
          </a:xfrm>
          <a:prstGeom prst="rect">
            <a:avLst/>
          </a:prstGeom>
        </p:spPr>
        <p:txBody>
          <a:bodyPr wrap="square">
            <a:spAutoFit/>
          </a:bodyPr>
          <a:lstStyle/>
          <a:p>
            <a:r>
              <a:rPr lang="de-DE" sz="1400" dirty="0">
                <a:solidFill>
                  <a:schemeClr val="tx1">
                    <a:lumMod val="50000"/>
                    <a:lumOff val="50000"/>
                  </a:schemeClr>
                </a:solidFill>
              </a:rPr>
              <a:t>      Figure 24 | </a:t>
            </a:r>
            <a:r>
              <a:rPr lang="de-DE" sz="1400" dirty="0" err="1">
                <a:solidFill>
                  <a:schemeClr val="tx1">
                    <a:lumMod val="50000"/>
                    <a:lumOff val="50000"/>
                  </a:schemeClr>
                </a:solidFill>
              </a:rPr>
              <a:t>Accuracy</a:t>
            </a:r>
            <a:r>
              <a:rPr lang="de-DE" sz="1400" dirty="0">
                <a:solidFill>
                  <a:schemeClr val="tx1">
                    <a:lumMod val="50000"/>
                    <a:lumOff val="50000"/>
                  </a:schemeClr>
                </a:solidFill>
              </a:rPr>
              <a:t> </a:t>
            </a:r>
            <a:r>
              <a:rPr lang="de-DE" sz="1400" dirty="0" err="1">
                <a:solidFill>
                  <a:schemeClr val="tx1">
                    <a:lumMod val="50000"/>
                    <a:lumOff val="50000"/>
                  </a:schemeClr>
                </a:solidFill>
              </a:rPr>
              <a:t>of</a:t>
            </a:r>
            <a:r>
              <a:rPr lang="de-DE" sz="1400" dirty="0">
                <a:solidFill>
                  <a:schemeClr val="tx1">
                    <a:lumMod val="50000"/>
                    <a:lumOff val="50000"/>
                  </a:schemeClr>
                </a:solidFill>
              </a:rPr>
              <a:t> Classification </a:t>
            </a:r>
            <a:r>
              <a:rPr lang="de-DE" sz="1400" dirty="0" err="1">
                <a:solidFill>
                  <a:schemeClr val="tx1">
                    <a:lumMod val="50000"/>
                    <a:lumOff val="50000"/>
                  </a:schemeClr>
                </a:solidFill>
              </a:rPr>
              <a:t>using</a:t>
            </a:r>
            <a:r>
              <a:rPr lang="de-DE" sz="1400" dirty="0">
                <a:solidFill>
                  <a:schemeClr val="tx1">
                    <a:lumMod val="50000"/>
                    <a:lumOff val="50000"/>
                  </a:schemeClr>
                </a:solidFill>
              </a:rPr>
              <a:t> a </a:t>
            </a:r>
            <a:r>
              <a:rPr lang="de-DE" sz="1400" dirty="0" err="1">
                <a:solidFill>
                  <a:schemeClr val="tx1">
                    <a:lumMod val="50000"/>
                    <a:lumOff val="50000"/>
                  </a:schemeClr>
                </a:solidFill>
              </a:rPr>
              <a:t>Convolutional</a:t>
            </a:r>
            <a:r>
              <a:rPr lang="de-DE" sz="1400" dirty="0">
                <a:solidFill>
                  <a:schemeClr val="tx1">
                    <a:lumMod val="50000"/>
                    <a:lumOff val="50000"/>
                  </a:schemeClr>
                </a:solidFill>
              </a:rPr>
              <a:t> Network </a:t>
            </a:r>
            <a:r>
              <a:rPr lang="de-DE" sz="1400" dirty="0" err="1">
                <a:solidFill>
                  <a:schemeClr val="tx1">
                    <a:lumMod val="50000"/>
                    <a:lumOff val="50000"/>
                  </a:schemeClr>
                </a:solidFill>
              </a:rPr>
              <a:t>with</a:t>
            </a:r>
            <a:r>
              <a:rPr lang="de-DE" sz="1400" dirty="0">
                <a:solidFill>
                  <a:schemeClr val="tx1">
                    <a:lumMod val="50000"/>
                    <a:lumOff val="50000"/>
                  </a:schemeClr>
                </a:solidFill>
              </a:rPr>
              <a:t> Dropout</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34574242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0795"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err="1"/>
              <a:t>Discussion</a:t>
            </a:r>
            <a:r>
              <a:rPr lang="de-DE" sz="4000" b="1" dirty="0"/>
              <a:t> Part II</a:t>
            </a:r>
          </a:p>
        </p:txBody>
      </p:sp>
      <p:sp>
        <p:nvSpPr>
          <p:cNvPr id="4" name="Textfeld 3">
            <a:extLst>
              <a:ext uri="{FF2B5EF4-FFF2-40B4-BE49-F238E27FC236}">
                <a16:creationId xmlns:a16="http://schemas.microsoft.com/office/drawing/2014/main" id="{78747985-A2A1-488A-9540-A10B84032191}"/>
              </a:ext>
            </a:extLst>
          </p:cNvPr>
          <p:cNvSpPr txBox="1"/>
          <p:nvPr/>
        </p:nvSpPr>
        <p:spPr>
          <a:xfrm>
            <a:off x="939301" y="2573317"/>
            <a:ext cx="4603476" cy="1711366"/>
          </a:xfrm>
          <a:prstGeom prst="rect">
            <a:avLst/>
          </a:prstGeom>
          <a:noFill/>
        </p:spPr>
        <p:txBody>
          <a:bodyPr wrap="square" rtlCol="0">
            <a:spAutoFit/>
          </a:bodyPr>
          <a:lstStyle/>
          <a:p>
            <a:pPr>
              <a:lnSpc>
                <a:spcPct val="150000"/>
              </a:lnSpc>
            </a:pPr>
            <a:r>
              <a:rPr lang="de-DE" b="1" dirty="0" err="1"/>
              <a:t>Findings</a:t>
            </a:r>
            <a:r>
              <a:rPr lang="de-DE" b="1" dirty="0"/>
              <a:t>: </a:t>
            </a:r>
          </a:p>
          <a:p>
            <a:pPr marL="285750" indent="-285750">
              <a:lnSpc>
                <a:spcPct val="150000"/>
              </a:lnSpc>
              <a:buFont typeface="Arial" panose="020B0604020202020204" pitchFamily="34" charset="0"/>
              <a:buChar char="•"/>
            </a:pPr>
            <a:r>
              <a:rPr lang="de-DE" dirty="0" err="1"/>
              <a:t>overfitting</a:t>
            </a:r>
            <a:r>
              <a:rPr lang="de-DE" dirty="0"/>
              <a:t> </a:t>
            </a:r>
            <a:r>
              <a:rPr lang="de-DE" dirty="0" err="1"/>
              <a:t>solved</a:t>
            </a:r>
            <a:endParaRPr lang="de-DE" dirty="0"/>
          </a:p>
          <a:p>
            <a:pPr marL="285750" indent="-285750">
              <a:lnSpc>
                <a:spcPct val="150000"/>
              </a:lnSpc>
              <a:buFont typeface="Arial" panose="020B0604020202020204" pitchFamily="34" charset="0"/>
              <a:buChar char="•"/>
            </a:pPr>
            <a:r>
              <a:rPr lang="de-DE" dirty="0"/>
              <a:t>fully </a:t>
            </a:r>
            <a:r>
              <a:rPr lang="de-DE" dirty="0" err="1"/>
              <a:t>connected</a:t>
            </a:r>
            <a:r>
              <a:rPr lang="de-DE" dirty="0"/>
              <a:t> </a:t>
            </a:r>
            <a:r>
              <a:rPr lang="de-DE" dirty="0" err="1"/>
              <a:t>network</a:t>
            </a:r>
            <a:r>
              <a:rPr lang="de-DE" dirty="0"/>
              <a:t>: </a:t>
            </a:r>
            <a:r>
              <a:rPr lang="de-DE" dirty="0" err="1"/>
              <a:t>poor</a:t>
            </a:r>
            <a:r>
              <a:rPr lang="de-DE" dirty="0"/>
              <a:t> </a:t>
            </a:r>
            <a:r>
              <a:rPr lang="de-DE" dirty="0" err="1"/>
              <a:t>performace</a:t>
            </a:r>
            <a:endParaRPr lang="de-DE" dirty="0"/>
          </a:p>
          <a:p>
            <a:pPr marL="285750" indent="-285750">
              <a:lnSpc>
                <a:spcPct val="150000"/>
              </a:lnSpc>
              <a:buFont typeface="Arial" panose="020B0604020202020204" pitchFamily="34" charset="0"/>
              <a:buChar char="•"/>
            </a:pPr>
            <a:r>
              <a:rPr lang="de-DE" dirty="0" err="1"/>
              <a:t>convolutional</a:t>
            </a:r>
            <a:r>
              <a:rPr lang="de-DE" dirty="0"/>
              <a:t> </a:t>
            </a:r>
            <a:r>
              <a:rPr lang="de-DE" dirty="0" err="1"/>
              <a:t>network</a:t>
            </a:r>
            <a:r>
              <a:rPr lang="de-DE" dirty="0"/>
              <a:t>: </a:t>
            </a:r>
            <a:r>
              <a:rPr lang="de-DE" dirty="0" err="1"/>
              <a:t>very</a:t>
            </a:r>
            <a:r>
              <a:rPr lang="de-DE" dirty="0"/>
              <a:t> </a:t>
            </a:r>
            <a:r>
              <a:rPr lang="de-DE" dirty="0" err="1"/>
              <a:t>good</a:t>
            </a:r>
            <a:r>
              <a:rPr lang="de-DE" dirty="0"/>
              <a:t> </a:t>
            </a:r>
            <a:r>
              <a:rPr lang="de-DE" dirty="0" err="1"/>
              <a:t>results</a:t>
            </a:r>
            <a:endParaRPr lang="de-DE" dirty="0"/>
          </a:p>
        </p:txBody>
      </p:sp>
    </p:spTree>
    <p:extLst>
      <p:ext uri="{BB962C8B-B14F-4D97-AF65-F5344CB8AC3E}">
        <p14:creationId xmlns:p14="http://schemas.microsoft.com/office/powerpoint/2010/main" val="20914889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7955"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err="1"/>
              <a:t>Discussion</a:t>
            </a:r>
            <a:r>
              <a:rPr lang="de-DE" sz="4000" b="1" dirty="0"/>
              <a:t> Part II</a:t>
            </a:r>
          </a:p>
        </p:txBody>
      </p:sp>
      <p:sp>
        <p:nvSpPr>
          <p:cNvPr id="4" name="Textfeld 3">
            <a:extLst>
              <a:ext uri="{FF2B5EF4-FFF2-40B4-BE49-F238E27FC236}">
                <a16:creationId xmlns:a16="http://schemas.microsoft.com/office/drawing/2014/main" id="{78747985-A2A1-488A-9540-A10B84032191}"/>
              </a:ext>
            </a:extLst>
          </p:cNvPr>
          <p:cNvSpPr txBox="1"/>
          <p:nvPr/>
        </p:nvSpPr>
        <p:spPr>
          <a:xfrm>
            <a:off x="939301" y="2573317"/>
            <a:ext cx="4603476" cy="1711366"/>
          </a:xfrm>
          <a:prstGeom prst="rect">
            <a:avLst/>
          </a:prstGeom>
          <a:noFill/>
        </p:spPr>
        <p:txBody>
          <a:bodyPr wrap="square" rtlCol="0">
            <a:spAutoFit/>
          </a:bodyPr>
          <a:lstStyle/>
          <a:p>
            <a:pPr>
              <a:lnSpc>
                <a:spcPct val="150000"/>
              </a:lnSpc>
            </a:pPr>
            <a:r>
              <a:rPr lang="de-DE" b="1" dirty="0" err="1"/>
              <a:t>Findings</a:t>
            </a:r>
            <a:r>
              <a:rPr lang="de-DE" b="1" dirty="0"/>
              <a:t>: </a:t>
            </a:r>
          </a:p>
          <a:p>
            <a:pPr marL="285750" indent="-285750">
              <a:lnSpc>
                <a:spcPct val="150000"/>
              </a:lnSpc>
              <a:buFont typeface="Arial" panose="020B0604020202020204" pitchFamily="34" charset="0"/>
              <a:buChar char="•"/>
            </a:pPr>
            <a:r>
              <a:rPr lang="de-DE" dirty="0" err="1"/>
              <a:t>overfitting</a:t>
            </a:r>
            <a:r>
              <a:rPr lang="de-DE" dirty="0"/>
              <a:t> </a:t>
            </a:r>
            <a:r>
              <a:rPr lang="de-DE" dirty="0" err="1"/>
              <a:t>solved</a:t>
            </a:r>
            <a:endParaRPr lang="de-DE" dirty="0"/>
          </a:p>
          <a:p>
            <a:pPr marL="285750" indent="-285750">
              <a:lnSpc>
                <a:spcPct val="150000"/>
              </a:lnSpc>
              <a:buFont typeface="Arial" panose="020B0604020202020204" pitchFamily="34" charset="0"/>
              <a:buChar char="•"/>
            </a:pPr>
            <a:r>
              <a:rPr lang="de-DE" dirty="0"/>
              <a:t>fully </a:t>
            </a:r>
            <a:r>
              <a:rPr lang="de-DE" dirty="0" err="1"/>
              <a:t>connected</a:t>
            </a:r>
            <a:r>
              <a:rPr lang="de-DE" dirty="0"/>
              <a:t> </a:t>
            </a:r>
            <a:r>
              <a:rPr lang="de-DE" dirty="0" err="1"/>
              <a:t>network</a:t>
            </a:r>
            <a:r>
              <a:rPr lang="de-DE" dirty="0"/>
              <a:t>: </a:t>
            </a:r>
            <a:r>
              <a:rPr lang="de-DE" dirty="0" err="1"/>
              <a:t>poor</a:t>
            </a:r>
            <a:r>
              <a:rPr lang="de-DE" dirty="0"/>
              <a:t> </a:t>
            </a:r>
            <a:r>
              <a:rPr lang="de-DE" dirty="0" err="1"/>
              <a:t>performace</a:t>
            </a:r>
            <a:endParaRPr lang="de-DE" dirty="0"/>
          </a:p>
          <a:p>
            <a:pPr marL="285750" indent="-285750">
              <a:lnSpc>
                <a:spcPct val="150000"/>
              </a:lnSpc>
              <a:buFont typeface="Arial" panose="020B0604020202020204" pitchFamily="34" charset="0"/>
              <a:buChar char="•"/>
            </a:pPr>
            <a:r>
              <a:rPr lang="de-DE" dirty="0" err="1"/>
              <a:t>convolutional</a:t>
            </a:r>
            <a:r>
              <a:rPr lang="de-DE" dirty="0"/>
              <a:t> </a:t>
            </a:r>
            <a:r>
              <a:rPr lang="de-DE" dirty="0" err="1"/>
              <a:t>network</a:t>
            </a:r>
            <a:r>
              <a:rPr lang="de-DE" dirty="0"/>
              <a:t>: </a:t>
            </a:r>
            <a:r>
              <a:rPr lang="de-DE" dirty="0" err="1"/>
              <a:t>very</a:t>
            </a:r>
            <a:r>
              <a:rPr lang="de-DE" dirty="0"/>
              <a:t> </a:t>
            </a:r>
            <a:r>
              <a:rPr lang="de-DE" dirty="0" err="1"/>
              <a:t>good</a:t>
            </a:r>
            <a:r>
              <a:rPr lang="de-DE" dirty="0"/>
              <a:t> </a:t>
            </a:r>
            <a:r>
              <a:rPr lang="de-DE" dirty="0" err="1"/>
              <a:t>results</a:t>
            </a:r>
            <a:endParaRPr lang="de-DE" dirty="0"/>
          </a:p>
        </p:txBody>
      </p:sp>
      <p:cxnSp>
        <p:nvCxnSpPr>
          <p:cNvPr id="3" name="Gerader Verbinder 2">
            <a:extLst>
              <a:ext uri="{FF2B5EF4-FFF2-40B4-BE49-F238E27FC236}">
                <a16:creationId xmlns:a16="http://schemas.microsoft.com/office/drawing/2014/main" id="{656D6029-EA37-4217-8823-D46094E2A2A6}"/>
              </a:ext>
            </a:extLst>
          </p:cNvPr>
          <p:cNvCxnSpPr/>
          <p:nvPr/>
        </p:nvCxnSpPr>
        <p:spPr>
          <a:xfrm>
            <a:off x="6095999" y="1669077"/>
            <a:ext cx="0" cy="353568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FBFE5176-6009-4CA8-A13D-EA590F729EC2}"/>
              </a:ext>
            </a:extLst>
          </p:cNvPr>
          <p:cNvSpPr txBox="1"/>
          <p:nvPr/>
        </p:nvSpPr>
        <p:spPr>
          <a:xfrm>
            <a:off x="6817362" y="2573317"/>
            <a:ext cx="5110466" cy="2126864"/>
          </a:xfrm>
          <a:prstGeom prst="rect">
            <a:avLst/>
          </a:prstGeom>
          <a:noFill/>
        </p:spPr>
        <p:txBody>
          <a:bodyPr wrap="square" rtlCol="0">
            <a:spAutoFit/>
          </a:bodyPr>
          <a:lstStyle/>
          <a:p>
            <a:pPr>
              <a:lnSpc>
                <a:spcPct val="150000"/>
              </a:lnSpc>
            </a:pPr>
            <a:r>
              <a:rPr lang="de-DE" b="1" dirty="0"/>
              <a:t>Possible </a:t>
            </a:r>
            <a:r>
              <a:rPr lang="de-DE" b="1" dirty="0" err="1"/>
              <a:t>reasons</a:t>
            </a:r>
            <a:r>
              <a:rPr lang="de-DE" b="1" dirty="0"/>
              <a:t>: </a:t>
            </a:r>
          </a:p>
          <a:p>
            <a:pPr marL="285750" indent="-285750">
              <a:lnSpc>
                <a:spcPct val="150000"/>
              </a:lnSpc>
              <a:buFont typeface="Arial" panose="020B0604020202020204" pitchFamily="34" charset="0"/>
              <a:buChar char="•"/>
            </a:pPr>
            <a:r>
              <a:rPr lang="de-DE" dirty="0"/>
              <a:t>fully </a:t>
            </a:r>
            <a:r>
              <a:rPr lang="de-DE" dirty="0" err="1"/>
              <a:t>connected</a:t>
            </a:r>
            <a:r>
              <a:rPr lang="de-DE" dirty="0"/>
              <a:t> </a:t>
            </a:r>
            <a:r>
              <a:rPr lang="de-DE" dirty="0" err="1"/>
              <a:t>network</a:t>
            </a:r>
            <a:r>
              <a:rPr lang="de-DE" dirty="0"/>
              <a:t> not </a:t>
            </a:r>
            <a:r>
              <a:rPr lang="de-DE" dirty="0" err="1"/>
              <a:t>complex</a:t>
            </a:r>
            <a:r>
              <a:rPr lang="de-DE" dirty="0"/>
              <a:t> </a:t>
            </a:r>
            <a:r>
              <a:rPr lang="de-DE" dirty="0" err="1"/>
              <a:t>enough</a:t>
            </a:r>
            <a:r>
              <a:rPr lang="de-DE" dirty="0"/>
              <a:t> </a:t>
            </a:r>
            <a:r>
              <a:rPr lang="de-DE" dirty="0" err="1"/>
              <a:t>for</a:t>
            </a:r>
            <a:r>
              <a:rPr lang="de-DE" dirty="0"/>
              <a:t> </a:t>
            </a:r>
            <a:r>
              <a:rPr lang="de-DE" dirty="0" err="1"/>
              <a:t>the</a:t>
            </a:r>
            <a:r>
              <a:rPr lang="de-DE" dirty="0"/>
              <a:t> </a:t>
            </a:r>
            <a:r>
              <a:rPr lang="de-DE" dirty="0" err="1"/>
              <a:t>task</a:t>
            </a:r>
            <a:endParaRPr lang="de-DE" dirty="0"/>
          </a:p>
          <a:p>
            <a:pPr marL="285750" indent="-285750">
              <a:lnSpc>
                <a:spcPct val="150000"/>
              </a:lnSpc>
              <a:buFont typeface="Arial" panose="020B0604020202020204" pitchFamily="34" charset="0"/>
              <a:buChar char="•"/>
            </a:pPr>
            <a:r>
              <a:rPr lang="de-DE" dirty="0" err="1"/>
              <a:t>convolutional</a:t>
            </a:r>
            <a:r>
              <a:rPr lang="de-DE" dirty="0"/>
              <a:t> </a:t>
            </a:r>
            <a:r>
              <a:rPr lang="de-DE" dirty="0" err="1"/>
              <a:t>network</a:t>
            </a:r>
            <a:r>
              <a:rPr lang="de-DE" dirty="0"/>
              <a:t> </a:t>
            </a:r>
            <a:r>
              <a:rPr lang="de-DE" dirty="0" err="1"/>
              <a:t>suitable</a:t>
            </a:r>
            <a:endParaRPr lang="de-DE" dirty="0"/>
          </a:p>
          <a:p>
            <a:pPr marL="285750" indent="-285750">
              <a:lnSpc>
                <a:spcPct val="150000"/>
              </a:lnSpc>
              <a:buFont typeface="Arial" panose="020B0604020202020204" pitchFamily="34" charset="0"/>
              <a:buChar char="•"/>
            </a:pPr>
            <a:r>
              <a:rPr lang="de-DE" dirty="0" err="1"/>
              <a:t>input</a:t>
            </a:r>
            <a:r>
              <a:rPr lang="de-DE" dirty="0"/>
              <a:t> </a:t>
            </a:r>
            <a:r>
              <a:rPr lang="de-DE" dirty="0" err="1"/>
              <a:t>very</a:t>
            </a:r>
            <a:r>
              <a:rPr lang="de-DE" dirty="0"/>
              <a:t> </a:t>
            </a:r>
            <a:r>
              <a:rPr lang="de-DE" dirty="0" err="1"/>
              <a:t>clear</a:t>
            </a:r>
            <a:endParaRPr lang="de-DE" dirty="0"/>
          </a:p>
        </p:txBody>
      </p:sp>
    </p:spTree>
    <p:extLst>
      <p:ext uri="{BB962C8B-B14F-4D97-AF65-F5344CB8AC3E}">
        <p14:creationId xmlns:p14="http://schemas.microsoft.com/office/powerpoint/2010/main" val="3423818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416"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feld 6">
            <a:extLst>
              <a:ext uri="{FF2B5EF4-FFF2-40B4-BE49-F238E27FC236}">
                <a16:creationId xmlns:a16="http://schemas.microsoft.com/office/drawing/2014/main" id="{F4B093AA-9DC2-489D-A5D0-D93B7A053D8D}"/>
              </a:ext>
            </a:extLst>
          </p:cNvPr>
          <p:cNvSpPr txBox="1"/>
          <p:nvPr/>
        </p:nvSpPr>
        <p:spPr>
          <a:xfrm>
            <a:off x="1352550" y="2523392"/>
            <a:ext cx="9486899" cy="1323439"/>
          </a:xfrm>
          <a:prstGeom prst="rect">
            <a:avLst/>
          </a:prstGeom>
          <a:noFill/>
        </p:spPr>
        <p:txBody>
          <a:bodyPr wrap="square" rtlCol="0">
            <a:spAutoFit/>
          </a:bodyPr>
          <a:lstStyle/>
          <a:p>
            <a:pPr algn="ctr"/>
            <a:r>
              <a:rPr lang="de-DE" sz="4000" b="1" dirty="0" err="1">
                <a:solidFill>
                  <a:schemeClr val="accent1">
                    <a:lumMod val="50000"/>
                  </a:schemeClr>
                </a:solidFill>
              </a:rPr>
              <a:t>Conclusion</a:t>
            </a:r>
            <a:endParaRPr lang="de-DE" sz="4000" b="1" dirty="0">
              <a:solidFill>
                <a:schemeClr val="accent1">
                  <a:lumMod val="50000"/>
                </a:schemeClr>
              </a:solidFill>
            </a:endParaRPr>
          </a:p>
          <a:p>
            <a:pPr algn="ctr"/>
            <a:endParaRPr lang="de-DE" sz="4000" b="1" dirty="0">
              <a:solidFill>
                <a:schemeClr val="accent1">
                  <a:lumMod val="50000"/>
                </a:schemeClr>
              </a:solidFill>
            </a:endParaRPr>
          </a:p>
        </p:txBody>
      </p:sp>
      <p:cxnSp>
        <p:nvCxnSpPr>
          <p:cNvPr id="3" name="Gerader Verbinder 2">
            <a:extLst>
              <a:ext uri="{FF2B5EF4-FFF2-40B4-BE49-F238E27FC236}">
                <a16:creationId xmlns:a16="http://schemas.microsoft.com/office/drawing/2014/main" id="{9274EE33-57BC-4B0D-BAFD-CD04BFFACDF5}"/>
              </a:ext>
            </a:extLst>
          </p:cNvPr>
          <p:cNvCxnSpPr>
            <a:cxnSpLocks/>
            <a:stCxn id="7" idx="1"/>
            <a:endCxn id="7" idx="3"/>
          </p:cNvCxnSpPr>
          <p:nvPr/>
        </p:nvCxnSpPr>
        <p:spPr>
          <a:xfrm>
            <a:off x="1352550" y="3185112"/>
            <a:ext cx="948689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hteck 7">
            <a:extLst>
              <a:ext uri="{FF2B5EF4-FFF2-40B4-BE49-F238E27FC236}">
                <a16:creationId xmlns:a16="http://schemas.microsoft.com/office/drawing/2014/main" id="{5453CF50-421A-4062-9167-3B870E0FDDB5}"/>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feld 8">
            <a:extLst>
              <a:ext uri="{FF2B5EF4-FFF2-40B4-BE49-F238E27FC236}">
                <a16:creationId xmlns:a16="http://schemas.microsoft.com/office/drawing/2014/main" id="{B6085254-3D74-4EAC-8575-E3A77D619725}"/>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Tree>
    <p:extLst>
      <p:ext uri="{BB962C8B-B14F-4D97-AF65-F5344CB8AC3E}">
        <p14:creationId xmlns:p14="http://schemas.microsoft.com/office/powerpoint/2010/main" val="10667684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424"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err="1"/>
              <a:t>Conclusion</a:t>
            </a:r>
            <a:endParaRPr lang="de-DE" sz="4000" b="1" dirty="0"/>
          </a:p>
        </p:txBody>
      </p:sp>
      <p:sp>
        <p:nvSpPr>
          <p:cNvPr id="8" name="Textfeld 7">
            <a:extLst>
              <a:ext uri="{FF2B5EF4-FFF2-40B4-BE49-F238E27FC236}">
                <a16:creationId xmlns:a16="http://schemas.microsoft.com/office/drawing/2014/main" id="{60F20165-63C8-4110-A43F-66EF82F5C7F8}"/>
              </a:ext>
            </a:extLst>
          </p:cNvPr>
          <p:cNvSpPr txBox="1"/>
          <p:nvPr/>
        </p:nvSpPr>
        <p:spPr>
          <a:xfrm>
            <a:off x="2984952" y="1951467"/>
            <a:ext cx="7220604"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a:t>Studies </a:t>
            </a:r>
            <a:r>
              <a:rPr lang="de-DE" dirty="0" err="1"/>
              <a:t>have</a:t>
            </a:r>
            <a:r>
              <a:rPr lang="de-DE" dirty="0"/>
              <a:t> </a:t>
            </a:r>
            <a:r>
              <a:rPr lang="de-DE" dirty="0" err="1"/>
              <a:t>already</a:t>
            </a:r>
            <a:r>
              <a:rPr lang="de-DE" dirty="0"/>
              <a:t> </a:t>
            </a:r>
            <a:r>
              <a:rPr lang="de-DE" dirty="0" err="1"/>
              <a:t>shown</a:t>
            </a:r>
            <a:r>
              <a:rPr lang="de-DE" dirty="0"/>
              <a:t> </a:t>
            </a:r>
            <a:r>
              <a:rPr lang="de-DE" dirty="0" err="1"/>
              <a:t>great</a:t>
            </a:r>
            <a:r>
              <a:rPr lang="de-DE" dirty="0"/>
              <a:t> </a:t>
            </a:r>
            <a:r>
              <a:rPr lang="de-DE" dirty="0" err="1"/>
              <a:t>results</a:t>
            </a:r>
            <a:r>
              <a:rPr lang="de-DE" dirty="0"/>
              <a:t> at </a:t>
            </a:r>
            <a:r>
              <a:rPr lang="de-DE" dirty="0" err="1"/>
              <a:t>classifying</a:t>
            </a:r>
            <a:r>
              <a:rPr lang="de-DE" dirty="0"/>
              <a:t> EEG </a:t>
            </a:r>
            <a:r>
              <a:rPr lang="de-DE" dirty="0" err="1"/>
              <a:t>data</a:t>
            </a:r>
            <a:r>
              <a:rPr lang="de-DE" dirty="0"/>
              <a:t>.</a:t>
            </a:r>
          </a:p>
          <a:p>
            <a:pPr marL="285750" indent="-285750">
              <a:lnSpc>
                <a:spcPct val="150000"/>
              </a:lnSpc>
              <a:buFont typeface="Arial" panose="020B0604020202020204" pitchFamily="34" charset="0"/>
              <a:buChar char="•"/>
            </a:pPr>
            <a:r>
              <a:rPr lang="de-DE" dirty="0"/>
              <a:t>Fully </a:t>
            </a:r>
            <a:r>
              <a:rPr lang="de-DE" dirty="0" err="1"/>
              <a:t>connected</a:t>
            </a:r>
            <a:r>
              <a:rPr lang="de-DE" dirty="0"/>
              <a:t> </a:t>
            </a:r>
            <a:r>
              <a:rPr lang="de-DE" dirty="0" err="1"/>
              <a:t>neural</a:t>
            </a:r>
            <a:r>
              <a:rPr lang="de-DE" dirty="0"/>
              <a:t> </a:t>
            </a:r>
            <a:r>
              <a:rPr lang="de-DE" dirty="0" err="1"/>
              <a:t>networks</a:t>
            </a:r>
            <a:r>
              <a:rPr lang="de-DE" dirty="0"/>
              <a:t> </a:t>
            </a:r>
            <a:r>
              <a:rPr lang="de-DE" dirty="0" err="1"/>
              <a:t>are</a:t>
            </a:r>
            <a:r>
              <a:rPr lang="de-DE" dirty="0"/>
              <a:t> not </a:t>
            </a:r>
            <a:r>
              <a:rPr lang="de-DE" dirty="0" err="1"/>
              <a:t>suitable</a:t>
            </a:r>
            <a:r>
              <a:rPr lang="de-DE" dirty="0"/>
              <a:t> </a:t>
            </a:r>
            <a:r>
              <a:rPr lang="de-DE" dirty="0" err="1"/>
              <a:t>for</a:t>
            </a:r>
            <a:r>
              <a:rPr lang="de-DE" dirty="0"/>
              <a:t> EEG </a:t>
            </a:r>
            <a:r>
              <a:rPr lang="de-DE" dirty="0" err="1"/>
              <a:t>classification</a:t>
            </a:r>
            <a:r>
              <a:rPr lang="de-DE" dirty="0"/>
              <a:t>.</a:t>
            </a:r>
          </a:p>
          <a:p>
            <a:pPr marL="285750" indent="-285750">
              <a:lnSpc>
                <a:spcPct val="150000"/>
              </a:lnSpc>
              <a:buFont typeface="Arial" panose="020B0604020202020204" pitchFamily="34" charset="0"/>
              <a:buChar char="•"/>
            </a:pPr>
            <a:r>
              <a:rPr lang="de-DE" dirty="0" err="1"/>
              <a:t>Convolutional</a:t>
            </a:r>
            <a:r>
              <a:rPr lang="de-DE" dirty="0"/>
              <a:t> </a:t>
            </a:r>
            <a:r>
              <a:rPr lang="de-DE" dirty="0" err="1"/>
              <a:t>networks</a:t>
            </a:r>
            <a:r>
              <a:rPr lang="de-DE" dirty="0"/>
              <a:t> do a </a:t>
            </a:r>
            <a:r>
              <a:rPr lang="de-DE" dirty="0" err="1"/>
              <a:t>good</a:t>
            </a:r>
            <a:r>
              <a:rPr lang="de-DE" dirty="0"/>
              <a:t> </a:t>
            </a:r>
            <a:r>
              <a:rPr lang="de-DE" dirty="0" err="1"/>
              <a:t>job</a:t>
            </a:r>
            <a:r>
              <a:rPr lang="de-DE" dirty="0"/>
              <a:t> on </a:t>
            </a:r>
            <a:r>
              <a:rPr lang="de-DE" dirty="0" err="1"/>
              <a:t>the</a:t>
            </a:r>
            <a:r>
              <a:rPr lang="de-DE" dirty="0"/>
              <a:t> </a:t>
            </a:r>
            <a:r>
              <a:rPr lang="de-DE" dirty="0" err="1"/>
              <a:t>classification</a:t>
            </a:r>
            <a:r>
              <a:rPr lang="de-DE" dirty="0"/>
              <a:t>.</a:t>
            </a:r>
          </a:p>
        </p:txBody>
      </p:sp>
    </p:spTree>
    <p:extLst>
      <p:ext uri="{BB962C8B-B14F-4D97-AF65-F5344CB8AC3E}">
        <p14:creationId xmlns:p14="http://schemas.microsoft.com/office/powerpoint/2010/main" val="38777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531"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err="1">
                <a:solidFill>
                  <a:schemeClr val="bg1"/>
                </a:solidFill>
              </a:rPr>
              <a:t>Epilepsy</a:t>
            </a:r>
            <a:endParaRPr lang="de-DE" sz="4000" b="1" dirty="0">
              <a:solidFill>
                <a:schemeClr val="bg1"/>
              </a:solidFill>
            </a:endParaRPr>
          </a:p>
        </p:txBody>
      </p:sp>
      <p:sp>
        <p:nvSpPr>
          <p:cNvPr id="8" name="Textfeld 7">
            <a:extLst>
              <a:ext uri="{FF2B5EF4-FFF2-40B4-BE49-F238E27FC236}">
                <a16:creationId xmlns:a16="http://schemas.microsoft.com/office/drawing/2014/main" id="{970AAEE8-33F2-40E8-A550-E3EE330E6995}"/>
              </a:ext>
            </a:extLst>
          </p:cNvPr>
          <p:cNvSpPr txBox="1"/>
          <p:nvPr/>
        </p:nvSpPr>
        <p:spPr>
          <a:xfrm>
            <a:off x="7909376" y="2211658"/>
            <a:ext cx="2930073" cy="400110"/>
          </a:xfrm>
          <a:prstGeom prst="rect">
            <a:avLst/>
          </a:prstGeom>
          <a:noFill/>
        </p:spPr>
        <p:txBody>
          <a:bodyPr wrap="square" rtlCol="0">
            <a:spAutoFit/>
          </a:bodyPr>
          <a:lstStyle/>
          <a:p>
            <a:r>
              <a:rPr lang="de-DE" sz="2000" b="1" dirty="0"/>
              <a:t>Treatment</a:t>
            </a:r>
          </a:p>
        </p:txBody>
      </p:sp>
      <p:sp>
        <p:nvSpPr>
          <p:cNvPr id="11" name="Textfeld 10">
            <a:extLst>
              <a:ext uri="{FF2B5EF4-FFF2-40B4-BE49-F238E27FC236}">
                <a16:creationId xmlns:a16="http://schemas.microsoft.com/office/drawing/2014/main" id="{79C458AA-85FA-4419-8EC5-510526CB2174}"/>
              </a:ext>
            </a:extLst>
          </p:cNvPr>
          <p:cNvSpPr txBox="1"/>
          <p:nvPr/>
        </p:nvSpPr>
        <p:spPr>
          <a:xfrm>
            <a:off x="7467545" y="2830058"/>
            <a:ext cx="2449286"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err="1"/>
              <a:t>seizure</a:t>
            </a:r>
            <a:r>
              <a:rPr lang="de-DE" dirty="0"/>
              <a:t> </a:t>
            </a:r>
            <a:r>
              <a:rPr lang="de-DE" dirty="0" err="1"/>
              <a:t>medication</a:t>
            </a:r>
            <a:endParaRPr lang="de-DE" dirty="0"/>
          </a:p>
          <a:p>
            <a:pPr marL="285750" indent="-285750">
              <a:lnSpc>
                <a:spcPct val="150000"/>
              </a:lnSpc>
              <a:buFont typeface="Arial" panose="020B0604020202020204" pitchFamily="34" charset="0"/>
              <a:buChar char="•"/>
            </a:pPr>
            <a:r>
              <a:rPr lang="de-DE" dirty="0" err="1"/>
              <a:t>Epilepsy</a:t>
            </a:r>
            <a:r>
              <a:rPr lang="de-DE" dirty="0"/>
              <a:t> </a:t>
            </a:r>
            <a:r>
              <a:rPr lang="de-DE" dirty="0" err="1"/>
              <a:t>surgery</a:t>
            </a:r>
            <a:endParaRPr lang="de-DE" dirty="0"/>
          </a:p>
          <a:p>
            <a:pPr marL="285750" indent="-285750">
              <a:lnSpc>
                <a:spcPct val="150000"/>
              </a:lnSpc>
              <a:buFont typeface="Arial" panose="020B0604020202020204" pitchFamily="34" charset="0"/>
              <a:buChar char="•"/>
            </a:pPr>
            <a:r>
              <a:rPr lang="de-DE" dirty="0"/>
              <a:t>Neurostimulation</a:t>
            </a:r>
          </a:p>
        </p:txBody>
      </p:sp>
      <p:sp>
        <p:nvSpPr>
          <p:cNvPr id="19" name="Textfeld 18">
            <a:extLst>
              <a:ext uri="{FF2B5EF4-FFF2-40B4-BE49-F238E27FC236}">
                <a16:creationId xmlns:a16="http://schemas.microsoft.com/office/drawing/2014/main" id="{21B6F72E-5B80-4D21-9E9E-0DC0D6840FB4}"/>
              </a:ext>
            </a:extLst>
          </p:cNvPr>
          <p:cNvSpPr txBox="1"/>
          <p:nvPr/>
        </p:nvSpPr>
        <p:spPr>
          <a:xfrm>
            <a:off x="1868013" y="1354715"/>
            <a:ext cx="2791278" cy="400110"/>
          </a:xfrm>
          <a:prstGeom prst="rect">
            <a:avLst/>
          </a:prstGeom>
          <a:noFill/>
        </p:spPr>
        <p:txBody>
          <a:bodyPr wrap="square" rtlCol="0">
            <a:spAutoFit/>
          </a:bodyPr>
          <a:lstStyle/>
          <a:p>
            <a:r>
              <a:rPr lang="de-DE" sz="2000" b="1" dirty="0" err="1"/>
              <a:t>Causes</a:t>
            </a:r>
            <a:r>
              <a:rPr lang="de-DE" sz="2000" b="1" dirty="0"/>
              <a:t> </a:t>
            </a:r>
            <a:r>
              <a:rPr lang="de-DE" sz="2000" b="1" dirty="0" err="1"/>
              <a:t>of</a:t>
            </a:r>
            <a:r>
              <a:rPr lang="de-DE" sz="2000" b="1" dirty="0"/>
              <a:t> </a:t>
            </a:r>
            <a:r>
              <a:rPr lang="de-DE" sz="2000" b="1" dirty="0" err="1"/>
              <a:t>Epilepsy</a:t>
            </a:r>
            <a:endParaRPr lang="de-DE" sz="2000" b="1" dirty="0"/>
          </a:p>
        </p:txBody>
      </p:sp>
      <p:pic>
        <p:nvPicPr>
          <p:cNvPr id="20" name="Grafik 19">
            <a:extLst>
              <a:ext uri="{FF2B5EF4-FFF2-40B4-BE49-F238E27FC236}">
                <a16:creationId xmlns:a16="http://schemas.microsoft.com/office/drawing/2014/main" id="{965D772B-B7E2-4178-B55C-EB5D28396D71}"/>
              </a:ext>
            </a:extLst>
          </p:cNvPr>
          <p:cNvPicPr>
            <a:picLocks noChangeAspect="1"/>
          </p:cNvPicPr>
          <p:nvPr/>
        </p:nvPicPr>
        <p:blipFill rotWithShape="1">
          <a:blip r:embed="rId7"/>
          <a:srcRect l="3638" t="3492" r="2701" b="3809"/>
          <a:stretch/>
        </p:blipFill>
        <p:spPr>
          <a:xfrm>
            <a:off x="914155" y="1941038"/>
            <a:ext cx="3987799" cy="3973287"/>
          </a:xfrm>
          <a:prstGeom prst="rect">
            <a:avLst/>
          </a:prstGeom>
        </p:spPr>
      </p:pic>
      <p:sp>
        <p:nvSpPr>
          <p:cNvPr id="21" name="Textfeld 20">
            <a:extLst>
              <a:ext uri="{FF2B5EF4-FFF2-40B4-BE49-F238E27FC236}">
                <a16:creationId xmlns:a16="http://schemas.microsoft.com/office/drawing/2014/main" id="{BE2BF774-FF08-4383-9D8E-B3C0843DF806}"/>
              </a:ext>
            </a:extLst>
          </p:cNvPr>
          <p:cNvSpPr txBox="1"/>
          <p:nvPr/>
        </p:nvSpPr>
        <p:spPr>
          <a:xfrm>
            <a:off x="1228025" y="3798906"/>
            <a:ext cx="2035627" cy="1200329"/>
          </a:xfrm>
          <a:prstGeom prst="rect">
            <a:avLst/>
          </a:prstGeom>
          <a:noFill/>
        </p:spPr>
        <p:txBody>
          <a:bodyPr wrap="square" rtlCol="0">
            <a:spAutoFit/>
          </a:bodyPr>
          <a:lstStyle/>
          <a:p>
            <a:pPr algn="ctr"/>
            <a:r>
              <a:rPr lang="de-DE" b="1" dirty="0">
                <a:solidFill>
                  <a:schemeClr val="bg1"/>
                </a:solidFill>
              </a:rPr>
              <a:t>60 – 70 %: </a:t>
            </a:r>
            <a:r>
              <a:rPr lang="de-DE" b="1" dirty="0" err="1">
                <a:solidFill>
                  <a:schemeClr val="bg1"/>
                </a:solidFill>
              </a:rPr>
              <a:t>unknown</a:t>
            </a:r>
            <a:r>
              <a:rPr lang="de-DE" b="1" dirty="0">
                <a:solidFill>
                  <a:schemeClr val="bg1"/>
                </a:solidFill>
              </a:rPr>
              <a:t> </a:t>
            </a:r>
            <a:r>
              <a:rPr lang="de-DE" b="1" dirty="0" err="1">
                <a:solidFill>
                  <a:schemeClr val="bg1"/>
                </a:solidFill>
              </a:rPr>
              <a:t>causes</a:t>
            </a:r>
            <a:r>
              <a:rPr lang="de-DE" b="1" dirty="0">
                <a:solidFill>
                  <a:schemeClr val="bg1"/>
                </a:solidFill>
              </a:rPr>
              <a:t>, </a:t>
            </a:r>
            <a:r>
              <a:rPr lang="de-DE" b="1" dirty="0" err="1">
                <a:solidFill>
                  <a:schemeClr val="bg1"/>
                </a:solidFill>
              </a:rPr>
              <a:t>many</a:t>
            </a:r>
            <a:r>
              <a:rPr lang="de-DE" b="1" dirty="0">
                <a:solidFill>
                  <a:schemeClr val="bg1"/>
                </a:solidFill>
              </a:rPr>
              <a:t> </a:t>
            </a:r>
            <a:r>
              <a:rPr lang="de-DE" b="1" dirty="0" err="1">
                <a:solidFill>
                  <a:schemeClr val="bg1"/>
                </a:solidFill>
              </a:rPr>
              <a:t>assumed</a:t>
            </a:r>
            <a:r>
              <a:rPr lang="de-DE" b="1" dirty="0">
                <a:solidFill>
                  <a:schemeClr val="bg1"/>
                </a:solidFill>
              </a:rPr>
              <a:t> </a:t>
            </a:r>
            <a:r>
              <a:rPr lang="de-DE" b="1" dirty="0" err="1">
                <a:solidFill>
                  <a:schemeClr val="bg1"/>
                </a:solidFill>
              </a:rPr>
              <a:t>to</a:t>
            </a:r>
            <a:r>
              <a:rPr lang="de-DE" b="1" dirty="0">
                <a:solidFill>
                  <a:schemeClr val="bg1"/>
                </a:solidFill>
              </a:rPr>
              <a:t> </a:t>
            </a:r>
            <a:r>
              <a:rPr lang="de-DE" b="1" dirty="0" err="1">
                <a:solidFill>
                  <a:schemeClr val="bg1"/>
                </a:solidFill>
              </a:rPr>
              <a:t>be</a:t>
            </a:r>
            <a:r>
              <a:rPr lang="de-DE" b="1" dirty="0">
                <a:solidFill>
                  <a:schemeClr val="bg1"/>
                </a:solidFill>
              </a:rPr>
              <a:t> </a:t>
            </a:r>
            <a:r>
              <a:rPr lang="de-DE" b="1" dirty="0" err="1">
                <a:solidFill>
                  <a:schemeClr val="bg1"/>
                </a:solidFill>
              </a:rPr>
              <a:t>genetic</a:t>
            </a:r>
            <a:endParaRPr lang="de-DE" b="1" dirty="0">
              <a:solidFill>
                <a:schemeClr val="bg1"/>
              </a:solidFill>
            </a:endParaRPr>
          </a:p>
        </p:txBody>
      </p:sp>
      <p:sp>
        <p:nvSpPr>
          <p:cNvPr id="22" name="Textfeld 21">
            <a:extLst>
              <a:ext uri="{FF2B5EF4-FFF2-40B4-BE49-F238E27FC236}">
                <a16:creationId xmlns:a16="http://schemas.microsoft.com/office/drawing/2014/main" id="{71DD22DD-64B8-426C-ABBC-1CC54940CF4B}"/>
              </a:ext>
            </a:extLst>
          </p:cNvPr>
          <p:cNvSpPr txBox="1"/>
          <p:nvPr/>
        </p:nvSpPr>
        <p:spPr>
          <a:xfrm>
            <a:off x="2975178" y="2557403"/>
            <a:ext cx="1662340" cy="1477328"/>
          </a:xfrm>
          <a:prstGeom prst="rect">
            <a:avLst/>
          </a:prstGeom>
          <a:noFill/>
        </p:spPr>
        <p:txBody>
          <a:bodyPr wrap="square" rtlCol="0">
            <a:spAutoFit/>
          </a:bodyPr>
          <a:lstStyle/>
          <a:p>
            <a:pPr algn="ctr"/>
            <a:r>
              <a:rPr lang="de-DE" b="1" dirty="0">
                <a:solidFill>
                  <a:schemeClr val="bg1"/>
                </a:solidFill>
              </a:rPr>
              <a:t>30 – 40 %: </a:t>
            </a:r>
            <a:r>
              <a:rPr lang="de-DE" b="1" dirty="0" err="1">
                <a:solidFill>
                  <a:schemeClr val="bg1"/>
                </a:solidFill>
              </a:rPr>
              <a:t>brain</a:t>
            </a:r>
            <a:r>
              <a:rPr lang="de-DE" b="1" dirty="0">
                <a:solidFill>
                  <a:schemeClr val="bg1"/>
                </a:solidFill>
              </a:rPr>
              <a:t> </a:t>
            </a:r>
            <a:r>
              <a:rPr lang="de-DE" b="1" dirty="0" err="1">
                <a:solidFill>
                  <a:schemeClr val="bg1"/>
                </a:solidFill>
              </a:rPr>
              <a:t>injuries</a:t>
            </a:r>
            <a:r>
              <a:rPr lang="de-DE" b="1" dirty="0">
                <a:solidFill>
                  <a:schemeClr val="bg1"/>
                </a:solidFill>
              </a:rPr>
              <a:t>, </a:t>
            </a:r>
            <a:r>
              <a:rPr lang="de-DE" b="1" dirty="0" err="1">
                <a:solidFill>
                  <a:schemeClr val="bg1"/>
                </a:solidFill>
              </a:rPr>
              <a:t>tumors</a:t>
            </a:r>
            <a:r>
              <a:rPr lang="de-DE" b="1" dirty="0">
                <a:solidFill>
                  <a:schemeClr val="bg1"/>
                </a:solidFill>
              </a:rPr>
              <a:t>, </a:t>
            </a:r>
            <a:r>
              <a:rPr lang="de-DE" b="1" dirty="0" err="1">
                <a:solidFill>
                  <a:schemeClr val="bg1"/>
                </a:solidFill>
              </a:rPr>
              <a:t>strokes</a:t>
            </a:r>
            <a:r>
              <a:rPr lang="de-DE" b="1" dirty="0">
                <a:solidFill>
                  <a:schemeClr val="bg1"/>
                </a:solidFill>
              </a:rPr>
              <a:t>, </a:t>
            </a:r>
            <a:r>
              <a:rPr lang="de-DE" b="1" dirty="0" err="1">
                <a:solidFill>
                  <a:schemeClr val="bg1"/>
                </a:solidFill>
              </a:rPr>
              <a:t>infections</a:t>
            </a:r>
            <a:r>
              <a:rPr lang="de-DE" b="1" dirty="0">
                <a:solidFill>
                  <a:schemeClr val="bg1"/>
                </a:solidFill>
              </a:rPr>
              <a:t>, etc.</a:t>
            </a:r>
          </a:p>
        </p:txBody>
      </p:sp>
      <p:sp>
        <p:nvSpPr>
          <p:cNvPr id="23" name="Textfeld 22">
            <a:extLst>
              <a:ext uri="{FF2B5EF4-FFF2-40B4-BE49-F238E27FC236}">
                <a16:creationId xmlns:a16="http://schemas.microsoft.com/office/drawing/2014/main" id="{05DE82D3-304C-489B-BF9A-506B47A8854D}"/>
              </a:ext>
            </a:extLst>
          </p:cNvPr>
          <p:cNvSpPr txBox="1"/>
          <p:nvPr/>
        </p:nvSpPr>
        <p:spPr>
          <a:xfrm>
            <a:off x="806000" y="6047608"/>
            <a:ext cx="4630545" cy="307777"/>
          </a:xfrm>
          <a:prstGeom prst="rect">
            <a:avLst/>
          </a:prstGeom>
          <a:noFill/>
        </p:spPr>
        <p:txBody>
          <a:bodyPr wrap="square" rtlCol="0">
            <a:spAutoFit/>
          </a:bodyPr>
          <a:lstStyle/>
          <a:p>
            <a:r>
              <a:rPr lang="de-DE" sz="1400" dirty="0">
                <a:solidFill>
                  <a:schemeClr val="tx1">
                    <a:lumMod val="50000"/>
                    <a:lumOff val="50000"/>
                  </a:schemeClr>
                </a:solidFill>
              </a:rPr>
              <a:t>Figure 2 | </a:t>
            </a:r>
            <a:r>
              <a:rPr lang="de-DE" sz="1400" dirty="0" err="1">
                <a:solidFill>
                  <a:schemeClr val="tx1">
                    <a:lumMod val="50000"/>
                    <a:lumOff val="50000"/>
                  </a:schemeClr>
                </a:solidFill>
              </a:rPr>
              <a:t>Causes</a:t>
            </a:r>
            <a:r>
              <a:rPr lang="de-DE" sz="1400" dirty="0">
                <a:solidFill>
                  <a:schemeClr val="tx1">
                    <a:lumMod val="50000"/>
                    <a:lumOff val="50000"/>
                  </a:schemeClr>
                </a:solidFill>
              </a:rPr>
              <a:t> </a:t>
            </a:r>
            <a:r>
              <a:rPr lang="de-DE" sz="1400" dirty="0" err="1">
                <a:solidFill>
                  <a:schemeClr val="tx1">
                    <a:lumMod val="50000"/>
                    <a:lumOff val="50000"/>
                  </a:schemeClr>
                </a:solidFill>
              </a:rPr>
              <a:t>of</a:t>
            </a:r>
            <a:r>
              <a:rPr lang="de-DE" sz="1400" dirty="0">
                <a:solidFill>
                  <a:schemeClr val="tx1">
                    <a:lumMod val="50000"/>
                    <a:lumOff val="50000"/>
                  </a:schemeClr>
                </a:solidFill>
              </a:rPr>
              <a:t> </a:t>
            </a:r>
            <a:r>
              <a:rPr lang="de-DE" sz="1400" dirty="0" err="1">
                <a:solidFill>
                  <a:schemeClr val="tx1">
                    <a:lumMod val="50000"/>
                    <a:lumOff val="50000"/>
                  </a:schemeClr>
                </a:solidFill>
              </a:rPr>
              <a:t>Epilepsy</a:t>
            </a:r>
            <a:r>
              <a:rPr lang="de-DE" sz="1400" dirty="0">
                <a:solidFill>
                  <a:schemeClr val="tx1">
                    <a:lumMod val="50000"/>
                    <a:lumOff val="50000"/>
                  </a:schemeClr>
                </a:solidFill>
              </a:rPr>
              <a:t>. </a:t>
            </a:r>
            <a:r>
              <a:rPr lang="de-DE" sz="1400" dirty="0" err="1">
                <a:solidFill>
                  <a:schemeClr val="tx1">
                    <a:lumMod val="50000"/>
                    <a:lumOff val="50000"/>
                  </a:schemeClr>
                </a:solidFill>
              </a:rPr>
              <a:t>Based</a:t>
            </a:r>
            <a:r>
              <a:rPr lang="de-DE" sz="1400" dirty="0">
                <a:solidFill>
                  <a:schemeClr val="tx1">
                    <a:lumMod val="50000"/>
                    <a:lumOff val="50000"/>
                  </a:schemeClr>
                </a:solidFill>
              </a:rPr>
              <a:t> on (</a:t>
            </a:r>
            <a:r>
              <a:rPr lang="de-DE" sz="1400" dirty="0" err="1">
                <a:solidFill>
                  <a:schemeClr val="tx1">
                    <a:lumMod val="50000"/>
                    <a:lumOff val="50000"/>
                  </a:schemeClr>
                </a:solidFill>
              </a:rPr>
              <a:t>Kao</a:t>
            </a:r>
            <a:r>
              <a:rPr lang="de-DE" sz="1400" dirty="0">
                <a:solidFill>
                  <a:schemeClr val="tx1">
                    <a:lumMod val="50000"/>
                    <a:lumOff val="50000"/>
                  </a:schemeClr>
                </a:solidFill>
              </a:rPr>
              <a:t> &amp; Rao, 2012).  </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4065175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8978"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err="1"/>
              <a:t>Conclusion</a:t>
            </a:r>
            <a:endParaRPr lang="de-DE" sz="4000" b="1" dirty="0"/>
          </a:p>
        </p:txBody>
      </p:sp>
      <p:sp>
        <p:nvSpPr>
          <p:cNvPr id="6" name="Textfeld 5">
            <a:extLst>
              <a:ext uri="{FF2B5EF4-FFF2-40B4-BE49-F238E27FC236}">
                <a16:creationId xmlns:a16="http://schemas.microsoft.com/office/drawing/2014/main" id="{65234A4A-A670-43EA-A161-02BF4BBFC3A1}"/>
              </a:ext>
            </a:extLst>
          </p:cNvPr>
          <p:cNvSpPr txBox="1"/>
          <p:nvPr/>
        </p:nvSpPr>
        <p:spPr>
          <a:xfrm>
            <a:off x="2984952" y="1951467"/>
            <a:ext cx="7220604"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a:t>Studies </a:t>
            </a:r>
            <a:r>
              <a:rPr lang="de-DE" dirty="0" err="1"/>
              <a:t>have</a:t>
            </a:r>
            <a:r>
              <a:rPr lang="de-DE" dirty="0"/>
              <a:t> </a:t>
            </a:r>
            <a:r>
              <a:rPr lang="de-DE" dirty="0" err="1"/>
              <a:t>already</a:t>
            </a:r>
            <a:r>
              <a:rPr lang="de-DE" dirty="0"/>
              <a:t> </a:t>
            </a:r>
            <a:r>
              <a:rPr lang="de-DE" dirty="0" err="1"/>
              <a:t>shown</a:t>
            </a:r>
            <a:r>
              <a:rPr lang="de-DE" dirty="0"/>
              <a:t> </a:t>
            </a:r>
            <a:r>
              <a:rPr lang="de-DE" dirty="0" err="1"/>
              <a:t>great</a:t>
            </a:r>
            <a:r>
              <a:rPr lang="de-DE" dirty="0"/>
              <a:t> </a:t>
            </a:r>
            <a:r>
              <a:rPr lang="de-DE" dirty="0" err="1"/>
              <a:t>results</a:t>
            </a:r>
            <a:r>
              <a:rPr lang="de-DE" dirty="0"/>
              <a:t> at </a:t>
            </a:r>
            <a:r>
              <a:rPr lang="de-DE" dirty="0" err="1"/>
              <a:t>classifying</a:t>
            </a:r>
            <a:r>
              <a:rPr lang="de-DE" dirty="0"/>
              <a:t> EEG </a:t>
            </a:r>
            <a:r>
              <a:rPr lang="de-DE" dirty="0" err="1"/>
              <a:t>data</a:t>
            </a:r>
            <a:r>
              <a:rPr lang="de-DE" dirty="0"/>
              <a:t>.</a:t>
            </a:r>
          </a:p>
          <a:p>
            <a:pPr marL="285750" indent="-285750">
              <a:lnSpc>
                <a:spcPct val="150000"/>
              </a:lnSpc>
              <a:buFont typeface="Arial" panose="020B0604020202020204" pitchFamily="34" charset="0"/>
              <a:buChar char="•"/>
            </a:pPr>
            <a:r>
              <a:rPr lang="de-DE" dirty="0"/>
              <a:t>Fully </a:t>
            </a:r>
            <a:r>
              <a:rPr lang="de-DE" dirty="0" err="1"/>
              <a:t>connected</a:t>
            </a:r>
            <a:r>
              <a:rPr lang="de-DE" dirty="0"/>
              <a:t> </a:t>
            </a:r>
            <a:r>
              <a:rPr lang="de-DE" dirty="0" err="1"/>
              <a:t>neural</a:t>
            </a:r>
            <a:r>
              <a:rPr lang="de-DE" dirty="0"/>
              <a:t> </a:t>
            </a:r>
            <a:r>
              <a:rPr lang="de-DE" dirty="0" err="1"/>
              <a:t>networks</a:t>
            </a:r>
            <a:r>
              <a:rPr lang="de-DE" dirty="0"/>
              <a:t> </a:t>
            </a:r>
            <a:r>
              <a:rPr lang="de-DE" dirty="0" err="1"/>
              <a:t>are</a:t>
            </a:r>
            <a:r>
              <a:rPr lang="de-DE" dirty="0"/>
              <a:t> not </a:t>
            </a:r>
            <a:r>
              <a:rPr lang="de-DE" dirty="0" err="1"/>
              <a:t>suitable</a:t>
            </a:r>
            <a:r>
              <a:rPr lang="de-DE" dirty="0"/>
              <a:t> </a:t>
            </a:r>
            <a:r>
              <a:rPr lang="de-DE" dirty="0" err="1"/>
              <a:t>for</a:t>
            </a:r>
            <a:r>
              <a:rPr lang="de-DE" dirty="0"/>
              <a:t> EEG </a:t>
            </a:r>
            <a:r>
              <a:rPr lang="de-DE" dirty="0" err="1"/>
              <a:t>classification</a:t>
            </a:r>
            <a:r>
              <a:rPr lang="de-DE" dirty="0"/>
              <a:t>.</a:t>
            </a:r>
          </a:p>
          <a:p>
            <a:pPr marL="285750" indent="-285750">
              <a:lnSpc>
                <a:spcPct val="150000"/>
              </a:lnSpc>
              <a:buFont typeface="Arial" panose="020B0604020202020204" pitchFamily="34" charset="0"/>
              <a:buChar char="•"/>
            </a:pPr>
            <a:r>
              <a:rPr lang="de-DE" dirty="0" err="1"/>
              <a:t>Convolutional</a:t>
            </a:r>
            <a:r>
              <a:rPr lang="de-DE" dirty="0"/>
              <a:t> </a:t>
            </a:r>
            <a:r>
              <a:rPr lang="de-DE" dirty="0" err="1"/>
              <a:t>networks</a:t>
            </a:r>
            <a:r>
              <a:rPr lang="de-DE" dirty="0"/>
              <a:t> do a </a:t>
            </a:r>
            <a:r>
              <a:rPr lang="de-DE" dirty="0" err="1"/>
              <a:t>good</a:t>
            </a:r>
            <a:r>
              <a:rPr lang="de-DE" dirty="0"/>
              <a:t> </a:t>
            </a:r>
            <a:r>
              <a:rPr lang="de-DE" dirty="0" err="1"/>
              <a:t>job</a:t>
            </a:r>
            <a:r>
              <a:rPr lang="de-DE" dirty="0"/>
              <a:t> on </a:t>
            </a:r>
            <a:r>
              <a:rPr lang="de-DE" dirty="0" err="1"/>
              <a:t>the</a:t>
            </a:r>
            <a:r>
              <a:rPr lang="de-DE" dirty="0"/>
              <a:t> </a:t>
            </a:r>
            <a:r>
              <a:rPr lang="de-DE" dirty="0" err="1"/>
              <a:t>classification</a:t>
            </a:r>
            <a:r>
              <a:rPr lang="de-DE" dirty="0"/>
              <a:t>.</a:t>
            </a:r>
          </a:p>
        </p:txBody>
      </p:sp>
      <p:sp>
        <p:nvSpPr>
          <p:cNvPr id="7" name="Textfeld 6">
            <a:extLst>
              <a:ext uri="{FF2B5EF4-FFF2-40B4-BE49-F238E27FC236}">
                <a16:creationId xmlns:a16="http://schemas.microsoft.com/office/drawing/2014/main" id="{210A4A46-84EA-4770-95A5-EF6D66D3F92A}"/>
              </a:ext>
            </a:extLst>
          </p:cNvPr>
          <p:cNvSpPr txBox="1"/>
          <p:nvPr/>
        </p:nvSpPr>
        <p:spPr>
          <a:xfrm>
            <a:off x="2984952" y="3932667"/>
            <a:ext cx="7220604" cy="1711366"/>
          </a:xfrm>
          <a:prstGeom prst="rect">
            <a:avLst/>
          </a:prstGeom>
          <a:noFill/>
        </p:spPr>
        <p:txBody>
          <a:bodyPr wrap="square" rtlCol="0">
            <a:spAutoFit/>
          </a:bodyPr>
          <a:lstStyle/>
          <a:p>
            <a:pPr>
              <a:lnSpc>
                <a:spcPct val="150000"/>
              </a:lnSpc>
            </a:pPr>
            <a:r>
              <a:rPr lang="de-DE" dirty="0"/>
              <a:t>Next </a:t>
            </a:r>
            <a:r>
              <a:rPr lang="de-DE" dirty="0" err="1"/>
              <a:t>steps</a:t>
            </a:r>
            <a:r>
              <a:rPr lang="de-DE" dirty="0"/>
              <a:t>:</a:t>
            </a:r>
          </a:p>
          <a:p>
            <a:pPr marL="285750" indent="-285750">
              <a:lnSpc>
                <a:spcPct val="150000"/>
              </a:lnSpc>
              <a:buFont typeface="Arial" panose="020B0604020202020204" pitchFamily="34" charset="0"/>
              <a:buChar char="•"/>
            </a:pPr>
            <a:r>
              <a:rPr lang="de-DE" dirty="0" err="1"/>
              <a:t>try</a:t>
            </a:r>
            <a:r>
              <a:rPr lang="de-DE" dirty="0"/>
              <a:t> </a:t>
            </a:r>
            <a:r>
              <a:rPr lang="de-DE" dirty="0" err="1"/>
              <a:t>classification</a:t>
            </a:r>
            <a:r>
              <a:rPr lang="de-DE" dirty="0"/>
              <a:t> </a:t>
            </a:r>
            <a:r>
              <a:rPr lang="de-DE" dirty="0" err="1"/>
              <a:t>using</a:t>
            </a:r>
            <a:r>
              <a:rPr lang="de-DE" dirty="0"/>
              <a:t> different </a:t>
            </a:r>
            <a:r>
              <a:rPr lang="de-DE" dirty="0" err="1"/>
              <a:t>input</a:t>
            </a:r>
            <a:r>
              <a:rPr lang="de-DE" dirty="0"/>
              <a:t> </a:t>
            </a:r>
            <a:r>
              <a:rPr lang="de-DE" dirty="0" err="1"/>
              <a:t>data</a:t>
            </a:r>
            <a:endParaRPr lang="de-DE" dirty="0"/>
          </a:p>
          <a:p>
            <a:pPr marL="285750" indent="-285750">
              <a:lnSpc>
                <a:spcPct val="150000"/>
              </a:lnSpc>
              <a:buFont typeface="Arial" panose="020B0604020202020204" pitchFamily="34" charset="0"/>
              <a:buChar char="•"/>
            </a:pPr>
            <a:r>
              <a:rPr lang="de-DE" dirty="0" err="1"/>
              <a:t>try</a:t>
            </a:r>
            <a:r>
              <a:rPr lang="de-DE" dirty="0"/>
              <a:t> out </a:t>
            </a:r>
            <a:r>
              <a:rPr lang="de-DE" dirty="0" err="1"/>
              <a:t>recurrent</a:t>
            </a:r>
            <a:r>
              <a:rPr lang="de-DE" dirty="0"/>
              <a:t> </a:t>
            </a:r>
            <a:r>
              <a:rPr lang="de-DE" dirty="0" err="1"/>
              <a:t>neural</a:t>
            </a:r>
            <a:r>
              <a:rPr lang="de-DE" dirty="0"/>
              <a:t> </a:t>
            </a:r>
            <a:r>
              <a:rPr lang="de-DE" dirty="0" err="1"/>
              <a:t>networks</a:t>
            </a:r>
            <a:endParaRPr lang="de-DE" dirty="0"/>
          </a:p>
          <a:p>
            <a:pPr marL="285750" indent="-285750">
              <a:lnSpc>
                <a:spcPct val="150000"/>
              </a:lnSpc>
              <a:buFont typeface="Arial" panose="020B0604020202020204" pitchFamily="34" charset="0"/>
              <a:buChar char="•"/>
            </a:pPr>
            <a:r>
              <a:rPr lang="de-DE" dirty="0" err="1"/>
              <a:t>work</a:t>
            </a:r>
            <a:r>
              <a:rPr lang="de-DE" dirty="0"/>
              <a:t> </a:t>
            </a:r>
            <a:r>
              <a:rPr lang="de-DE" dirty="0" err="1"/>
              <a:t>with</a:t>
            </a:r>
            <a:r>
              <a:rPr lang="de-DE" dirty="0"/>
              <a:t> </a:t>
            </a:r>
            <a:r>
              <a:rPr lang="de-DE" dirty="0" err="1"/>
              <a:t>continuous</a:t>
            </a:r>
            <a:r>
              <a:rPr lang="de-DE" dirty="0"/>
              <a:t> </a:t>
            </a:r>
            <a:r>
              <a:rPr lang="de-DE" dirty="0" err="1"/>
              <a:t>data</a:t>
            </a:r>
            <a:endParaRPr lang="de-DE" dirty="0"/>
          </a:p>
        </p:txBody>
      </p:sp>
    </p:spTree>
    <p:extLst>
      <p:ext uri="{BB962C8B-B14F-4D97-AF65-F5344CB8AC3E}">
        <p14:creationId xmlns:p14="http://schemas.microsoft.com/office/powerpoint/2010/main" val="21712716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4312"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feld 6">
            <a:extLst>
              <a:ext uri="{FF2B5EF4-FFF2-40B4-BE49-F238E27FC236}">
                <a16:creationId xmlns:a16="http://schemas.microsoft.com/office/drawing/2014/main" id="{F4B093AA-9DC2-489D-A5D0-D93B7A053D8D}"/>
              </a:ext>
            </a:extLst>
          </p:cNvPr>
          <p:cNvSpPr txBox="1"/>
          <p:nvPr/>
        </p:nvSpPr>
        <p:spPr>
          <a:xfrm>
            <a:off x="1352550" y="2523392"/>
            <a:ext cx="9486899" cy="1323439"/>
          </a:xfrm>
          <a:prstGeom prst="rect">
            <a:avLst/>
          </a:prstGeom>
          <a:noFill/>
        </p:spPr>
        <p:txBody>
          <a:bodyPr wrap="square" rtlCol="0">
            <a:spAutoFit/>
          </a:bodyPr>
          <a:lstStyle/>
          <a:p>
            <a:pPr algn="ctr"/>
            <a:r>
              <a:rPr lang="de-DE" sz="4000" b="1" dirty="0">
                <a:solidFill>
                  <a:schemeClr val="accent1">
                    <a:lumMod val="50000"/>
                  </a:schemeClr>
                </a:solidFill>
              </a:rPr>
              <a:t>References</a:t>
            </a:r>
          </a:p>
          <a:p>
            <a:pPr algn="ctr"/>
            <a:endParaRPr lang="de-DE" sz="4000" b="1" dirty="0">
              <a:solidFill>
                <a:schemeClr val="accent1">
                  <a:lumMod val="50000"/>
                </a:schemeClr>
              </a:solidFill>
            </a:endParaRPr>
          </a:p>
        </p:txBody>
      </p:sp>
      <p:cxnSp>
        <p:nvCxnSpPr>
          <p:cNvPr id="3" name="Gerader Verbinder 2">
            <a:extLst>
              <a:ext uri="{FF2B5EF4-FFF2-40B4-BE49-F238E27FC236}">
                <a16:creationId xmlns:a16="http://schemas.microsoft.com/office/drawing/2014/main" id="{9274EE33-57BC-4B0D-BAFD-CD04BFFACDF5}"/>
              </a:ext>
            </a:extLst>
          </p:cNvPr>
          <p:cNvCxnSpPr>
            <a:cxnSpLocks/>
            <a:stCxn id="7" idx="1"/>
            <a:endCxn id="7" idx="3"/>
          </p:cNvCxnSpPr>
          <p:nvPr/>
        </p:nvCxnSpPr>
        <p:spPr>
          <a:xfrm>
            <a:off x="1352550" y="3185112"/>
            <a:ext cx="948689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hteck 7">
            <a:extLst>
              <a:ext uri="{FF2B5EF4-FFF2-40B4-BE49-F238E27FC236}">
                <a16:creationId xmlns:a16="http://schemas.microsoft.com/office/drawing/2014/main" id="{DBD98116-FE63-4736-9452-51BEC9F5AC2C}"/>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feld 8">
            <a:extLst>
              <a:ext uri="{FF2B5EF4-FFF2-40B4-BE49-F238E27FC236}">
                <a16:creationId xmlns:a16="http://schemas.microsoft.com/office/drawing/2014/main" id="{06E8FE23-92D8-4C78-AE4C-C122F57E99FF}"/>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Tree>
    <p:extLst>
      <p:ext uri="{BB962C8B-B14F-4D97-AF65-F5344CB8AC3E}">
        <p14:creationId xmlns:p14="http://schemas.microsoft.com/office/powerpoint/2010/main" val="28295387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448"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References</a:t>
            </a:r>
          </a:p>
        </p:txBody>
      </p:sp>
      <p:sp>
        <p:nvSpPr>
          <p:cNvPr id="3" name="Textfeld 2">
            <a:extLst>
              <a:ext uri="{FF2B5EF4-FFF2-40B4-BE49-F238E27FC236}">
                <a16:creationId xmlns:a16="http://schemas.microsoft.com/office/drawing/2014/main" id="{E9155F26-3C08-4CE8-82BF-E3F2A57F440D}"/>
              </a:ext>
            </a:extLst>
          </p:cNvPr>
          <p:cNvSpPr txBox="1"/>
          <p:nvPr/>
        </p:nvSpPr>
        <p:spPr>
          <a:xfrm>
            <a:off x="683719" y="1676967"/>
            <a:ext cx="11095893" cy="4247317"/>
          </a:xfrm>
          <a:prstGeom prst="rect">
            <a:avLst/>
          </a:prstGeom>
          <a:noFill/>
        </p:spPr>
        <p:txBody>
          <a:bodyPr wrap="square" rtlCol="0">
            <a:spAutoFit/>
          </a:bodyPr>
          <a:lstStyle/>
          <a:p>
            <a:r>
              <a:rPr lang="en-US" dirty="0"/>
              <a:t>Acharya, U.R., Oh, S.L., Hagiwara, Y., Tan, J.H., &amp; </a:t>
            </a:r>
            <a:r>
              <a:rPr lang="en-US" dirty="0" err="1"/>
              <a:t>Adeli</a:t>
            </a:r>
            <a:r>
              <a:rPr lang="en-US" dirty="0"/>
              <a:t>, H. (2017). Deep convolutional neural network for the automated detection and diagnosis of seizure using EEG signals. Computers in Biology and Medicine, </a:t>
            </a:r>
            <a:r>
              <a:rPr lang="en-US" dirty="0" err="1"/>
              <a:t>doi</a:t>
            </a:r>
            <a:r>
              <a:rPr lang="en-US" dirty="0"/>
              <a:t>: 10.1016/j.compbiomed.2017.09.017.</a:t>
            </a:r>
          </a:p>
          <a:p>
            <a:endParaRPr lang="en-US" dirty="0"/>
          </a:p>
          <a:p>
            <a:r>
              <a:rPr lang="en-US" dirty="0"/>
              <a:t>Fisher, R.S., Acevedo, C., </a:t>
            </a:r>
            <a:r>
              <a:rPr lang="en-US" dirty="0" err="1"/>
              <a:t>Arzimanoglou</a:t>
            </a:r>
            <a:r>
              <a:rPr lang="en-US" dirty="0"/>
              <a:t>, A., </a:t>
            </a:r>
            <a:r>
              <a:rPr lang="en-US" dirty="0" err="1"/>
              <a:t>Bogacz</a:t>
            </a:r>
            <a:r>
              <a:rPr lang="en-US" dirty="0"/>
              <a:t>, A., Cross, H.J., </a:t>
            </a:r>
            <a:r>
              <a:rPr lang="en-US" dirty="0" err="1"/>
              <a:t>Elger</a:t>
            </a:r>
            <a:r>
              <a:rPr lang="en-US" dirty="0"/>
              <a:t>, C.E., Engel, J.,  </a:t>
            </a:r>
            <a:r>
              <a:rPr lang="en-US" dirty="0" err="1"/>
              <a:t>Forsgren</a:t>
            </a:r>
            <a:r>
              <a:rPr lang="en-US" dirty="0"/>
              <a:t>, L., French, J.A., Glynn, M., </a:t>
            </a:r>
            <a:r>
              <a:rPr lang="en-US" dirty="0" err="1"/>
              <a:t>Hesdorffer</a:t>
            </a:r>
            <a:r>
              <a:rPr lang="en-US" dirty="0"/>
              <a:t>, D.C., Lee, B.I., </a:t>
            </a:r>
            <a:r>
              <a:rPr lang="en-US" dirty="0" err="1"/>
              <a:t>Mathern</a:t>
            </a:r>
            <a:r>
              <a:rPr lang="en-US" dirty="0"/>
              <a:t>, G.W., Mosh, S.L., </a:t>
            </a:r>
            <a:r>
              <a:rPr lang="en-US" dirty="0" err="1"/>
              <a:t>Perucca</a:t>
            </a:r>
            <a:r>
              <a:rPr lang="en-US" dirty="0"/>
              <a:t>, E., </a:t>
            </a:r>
            <a:r>
              <a:rPr lang="en-US" dirty="0" err="1"/>
              <a:t>Scheffer</a:t>
            </a:r>
            <a:r>
              <a:rPr lang="en-US" dirty="0"/>
              <a:t>, I.E., Tomson, T., Watanabe, M., &amp; Wiebe, S. (2014). A  practical  clinical  definition  of  epilepsy. </a:t>
            </a:r>
            <a:r>
              <a:rPr lang="en-US" i="1" dirty="0" err="1"/>
              <a:t>Epilepsia</a:t>
            </a:r>
            <a:r>
              <a:rPr lang="en-US" i="1" dirty="0"/>
              <a:t>, 55</a:t>
            </a:r>
            <a:r>
              <a:rPr lang="en-US" dirty="0"/>
              <a:t>(4), 475–482.</a:t>
            </a:r>
          </a:p>
          <a:p>
            <a:endParaRPr lang="de-DE" dirty="0"/>
          </a:p>
          <a:p>
            <a:r>
              <a:rPr lang="de-DE" dirty="0"/>
              <a:t>K</a:t>
            </a:r>
            <a:r>
              <a:rPr lang="en-US" dirty="0" err="1"/>
              <a:t>ao</a:t>
            </a:r>
            <a:r>
              <a:rPr lang="en-US" dirty="0"/>
              <a:t>, A., &amp; Rao, P.M. (2012). Chapter 13 - Idiopathic generalized epilepsies. </a:t>
            </a:r>
            <a:r>
              <a:rPr lang="en-US" i="1" dirty="0"/>
              <a:t>Handbook of Clinical Neurology, 107</a:t>
            </a:r>
            <a:r>
              <a:rPr lang="en-US" dirty="0"/>
              <a:t>, 209-224.</a:t>
            </a:r>
          </a:p>
          <a:p>
            <a:endParaRPr lang="en-US" dirty="0"/>
          </a:p>
          <a:p>
            <a:r>
              <a:rPr lang="en-US" dirty="0" err="1"/>
              <a:t>Talathi</a:t>
            </a:r>
            <a:r>
              <a:rPr lang="en-US" dirty="0"/>
              <a:t>, S. (2017). Deep Recurrent Neural Networks for seizure detection and early seizure detection systems. doi:10.2172/1366924.</a:t>
            </a:r>
          </a:p>
          <a:p>
            <a:endParaRPr lang="en-US" dirty="0"/>
          </a:p>
          <a:p>
            <a:endParaRPr lang="de-DE" dirty="0"/>
          </a:p>
        </p:txBody>
      </p:sp>
    </p:spTree>
    <p:extLst>
      <p:ext uri="{BB962C8B-B14F-4D97-AF65-F5344CB8AC3E}">
        <p14:creationId xmlns:p14="http://schemas.microsoft.com/office/powerpoint/2010/main" val="34110896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051"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feld 6">
            <a:extLst>
              <a:ext uri="{FF2B5EF4-FFF2-40B4-BE49-F238E27FC236}">
                <a16:creationId xmlns:a16="http://schemas.microsoft.com/office/drawing/2014/main" id="{F4B093AA-9DC2-489D-A5D0-D93B7A053D8D}"/>
              </a:ext>
            </a:extLst>
          </p:cNvPr>
          <p:cNvSpPr txBox="1"/>
          <p:nvPr/>
        </p:nvSpPr>
        <p:spPr>
          <a:xfrm>
            <a:off x="1352550" y="2523392"/>
            <a:ext cx="9486899" cy="1323439"/>
          </a:xfrm>
          <a:prstGeom prst="rect">
            <a:avLst/>
          </a:prstGeom>
          <a:noFill/>
        </p:spPr>
        <p:txBody>
          <a:bodyPr wrap="square" rtlCol="0">
            <a:spAutoFit/>
          </a:bodyPr>
          <a:lstStyle/>
          <a:p>
            <a:pPr algn="ctr"/>
            <a:r>
              <a:rPr lang="de-DE" sz="4000" b="1" dirty="0" err="1">
                <a:solidFill>
                  <a:schemeClr val="accent1">
                    <a:lumMod val="50000"/>
                  </a:schemeClr>
                </a:solidFill>
              </a:rPr>
              <a:t>Thank</a:t>
            </a:r>
            <a:r>
              <a:rPr lang="de-DE" sz="4000" b="1" dirty="0">
                <a:solidFill>
                  <a:schemeClr val="accent1">
                    <a:lumMod val="50000"/>
                  </a:schemeClr>
                </a:solidFill>
              </a:rPr>
              <a:t> </a:t>
            </a:r>
            <a:r>
              <a:rPr lang="de-DE" sz="4000" b="1" dirty="0" err="1">
                <a:solidFill>
                  <a:schemeClr val="accent1">
                    <a:lumMod val="50000"/>
                  </a:schemeClr>
                </a:solidFill>
              </a:rPr>
              <a:t>You</a:t>
            </a:r>
            <a:r>
              <a:rPr lang="de-DE" sz="4000" b="1" dirty="0">
                <a:solidFill>
                  <a:schemeClr val="accent1">
                    <a:lumMod val="50000"/>
                  </a:schemeClr>
                </a:solidFill>
              </a:rPr>
              <a:t> </a:t>
            </a:r>
            <a:r>
              <a:rPr lang="de-DE" sz="4000" b="1" dirty="0" err="1">
                <a:solidFill>
                  <a:schemeClr val="accent1">
                    <a:lumMod val="50000"/>
                  </a:schemeClr>
                </a:solidFill>
              </a:rPr>
              <a:t>For</a:t>
            </a:r>
            <a:r>
              <a:rPr lang="de-DE" sz="4000" b="1" dirty="0">
                <a:solidFill>
                  <a:schemeClr val="accent1">
                    <a:lumMod val="50000"/>
                  </a:schemeClr>
                </a:solidFill>
              </a:rPr>
              <a:t> </a:t>
            </a:r>
            <a:r>
              <a:rPr lang="de-DE" sz="4000" b="1" dirty="0" err="1">
                <a:solidFill>
                  <a:schemeClr val="accent1">
                    <a:lumMod val="50000"/>
                  </a:schemeClr>
                </a:solidFill>
              </a:rPr>
              <a:t>Your</a:t>
            </a:r>
            <a:r>
              <a:rPr lang="de-DE" sz="4000" b="1" dirty="0">
                <a:solidFill>
                  <a:schemeClr val="accent1">
                    <a:lumMod val="50000"/>
                  </a:schemeClr>
                </a:solidFill>
              </a:rPr>
              <a:t> Attention</a:t>
            </a:r>
          </a:p>
          <a:p>
            <a:pPr algn="ctr"/>
            <a:endParaRPr lang="de-DE" sz="4000" b="1" dirty="0">
              <a:solidFill>
                <a:schemeClr val="accent1">
                  <a:lumMod val="50000"/>
                </a:schemeClr>
              </a:solidFill>
            </a:endParaRPr>
          </a:p>
        </p:txBody>
      </p:sp>
      <p:cxnSp>
        <p:nvCxnSpPr>
          <p:cNvPr id="3" name="Gerader Verbinder 2">
            <a:extLst>
              <a:ext uri="{FF2B5EF4-FFF2-40B4-BE49-F238E27FC236}">
                <a16:creationId xmlns:a16="http://schemas.microsoft.com/office/drawing/2014/main" id="{9274EE33-57BC-4B0D-BAFD-CD04BFFACDF5}"/>
              </a:ext>
            </a:extLst>
          </p:cNvPr>
          <p:cNvCxnSpPr>
            <a:cxnSpLocks/>
            <a:stCxn id="7" idx="1"/>
            <a:endCxn id="7" idx="3"/>
          </p:cNvCxnSpPr>
          <p:nvPr/>
        </p:nvCxnSpPr>
        <p:spPr>
          <a:xfrm>
            <a:off x="1352550" y="3185112"/>
            <a:ext cx="948689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hteck 7">
            <a:extLst>
              <a:ext uri="{FF2B5EF4-FFF2-40B4-BE49-F238E27FC236}">
                <a16:creationId xmlns:a16="http://schemas.microsoft.com/office/drawing/2014/main" id="{37EEAD40-F9C5-4372-B180-868DD0A5A789}"/>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feld 8">
            <a:extLst>
              <a:ext uri="{FF2B5EF4-FFF2-40B4-BE49-F238E27FC236}">
                <a16:creationId xmlns:a16="http://schemas.microsoft.com/office/drawing/2014/main" id="{CB7CB233-3173-47A0-8797-B9CBD643316E}"/>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Tree>
    <p:extLst>
      <p:ext uri="{BB962C8B-B14F-4D97-AF65-F5344CB8AC3E}">
        <p14:creationId xmlns:p14="http://schemas.microsoft.com/office/powerpoint/2010/main" val="25728984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3862"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feld 6">
            <a:extLst>
              <a:ext uri="{FF2B5EF4-FFF2-40B4-BE49-F238E27FC236}">
                <a16:creationId xmlns:a16="http://schemas.microsoft.com/office/drawing/2014/main" id="{F4B093AA-9DC2-489D-A5D0-D93B7A053D8D}"/>
              </a:ext>
            </a:extLst>
          </p:cNvPr>
          <p:cNvSpPr txBox="1"/>
          <p:nvPr/>
        </p:nvSpPr>
        <p:spPr>
          <a:xfrm>
            <a:off x="1352550" y="2523392"/>
            <a:ext cx="9486899" cy="1323439"/>
          </a:xfrm>
          <a:prstGeom prst="rect">
            <a:avLst/>
          </a:prstGeom>
          <a:noFill/>
        </p:spPr>
        <p:txBody>
          <a:bodyPr wrap="square" rtlCol="0">
            <a:spAutoFit/>
          </a:bodyPr>
          <a:lstStyle/>
          <a:p>
            <a:pPr algn="ctr"/>
            <a:r>
              <a:rPr lang="de-DE" sz="4000" b="1" dirty="0">
                <a:solidFill>
                  <a:schemeClr val="accent1">
                    <a:lumMod val="50000"/>
                  </a:schemeClr>
                </a:solidFill>
              </a:rPr>
              <a:t>Additional </a:t>
            </a:r>
            <a:r>
              <a:rPr lang="de-DE" sz="4000" b="1" dirty="0" err="1">
                <a:solidFill>
                  <a:schemeClr val="accent1">
                    <a:lumMod val="50000"/>
                  </a:schemeClr>
                </a:solidFill>
              </a:rPr>
              <a:t>Slides</a:t>
            </a:r>
            <a:endParaRPr lang="de-DE" sz="4000" b="1" dirty="0">
              <a:solidFill>
                <a:schemeClr val="accent1">
                  <a:lumMod val="50000"/>
                </a:schemeClr>
              </a:solidFill>
            </a:endParaRPr>
          </a:p>
          <a:p>
            <a:pPr algn="ctr"/>
            <a:endParaRPr lang="de-DE" sz="4000" b="1" dirty="0">
              <a:solidFill>
                <a:schemeClr val="accent1">
                  <a:lumMod val="50000"/>
                </a:schemeClr>
              </a:solidFill>
            </a:endParaRPr>
          </a:p>
        </p:txBody>
      </p:sp>
      <p:cxnSp>
        <p:nvCxnSpPr>
          <p:cNvPr id="3" name="Gerader Verbinder 2">
            <a:extLst>
              <a:ext uri="{FF2B5EF4-FFF2-40B4-BE49-F238E27FC236}">
                <a16:creationId xmlns:a16="http://schemas.microsoft.com/office/drawing/2014/main" id="{9274EE33-57BC-4B0D-BAFD-CD04BFFACDF5}"/>
              </a:ext>
            </a:extLst>
          </p:cNvPr>
          <p:cNvCxnSpPr>
            <a:cxnSpLocks/>
            <a:stCxn id="7" idx="1"/>
            <a:endCxn id="7" idx="3"/>
          </p:cNvCxnSpPr>
          <p:nvPr/>
        </p:nvCxnSpPr>
        <p:spPr>
          <a:xfrm>
            <a:off x="1352550" y="3185112"/>
            <a:ext cx="9486899"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echteck 7">
            <a:extLst>
              <a:ext uri="{FF2B5EF4-FFF2-40B4-BE49-F238E27FC236}">
                <a16:creationId xmlns:a16="http://schemas.microsoft.com/office/drawing/2014/main" id="{37EEAD40-F9C5-4372-B180-868DD0A5A789}"/>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feld 8">
            <a:extLst>
              <a:ext uri="{FF2B5EF4-FFF2-40B4-BE49-F238E27FC236}">
                <a16:creationId xmlns:a16="http://schemas.microsoft.com/office/drawing/2014/main" id="{CB7CB233-3173-47A0-8797-B9CBD643316E}"/>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Tree>
    <p:extLst>
      <p:ext uri="{BB962C8B-B14F-4D97-AF65-F5344CB8AC3E}">
        <p14:creationId xmlns:p14="http://schemas.microsoft.com/office/powerpoint/2010/main" val="16026372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145"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err="1">
                <a:solidFill>
                  <a:schemeClr val="bg1"/>
                </a:solidFill>
              </a:rPr>
              <a:t>Neural</a:t>
            </a:r>
            <a:r>
              <a:rPr lang="de-DE" sz="4000" b="1" dirty="0">
                <a:solidFill>
                  <a:schemeClr val="bg1"/>
                </a:solidFill>
              </a:rPr>
              <a:t> Networks</a:t>
            </a:r>
          </a:p>
        </p:txBody>
      </p:sp>
      <p:sp>
        <p:nvSpPr>
          <p:cNvPr id="3" name="Textfeld 2">
            <a:extLst>
              <a:ext uri="{FF2B5EF4-FFF2-40B4-BE49-F238E27FC236}">
                <a16:creationId xmlns:a16="http://schemas.microsoft.com/office/drawing/2014/main" id="{6D88F75A-89DF-41BF-8AE8-C9884BB38200}"/>
              </a:ext>
            </a:extLst>
          </p:cNvPr>
          <p:cNvSpPr txBox="1"/>
          <p:nvPr/>
        </p:nvSpPr>
        <p:spPr>
          <a:xfrm>
            <a:off x="2562330" y="1195754"/>
            <a:ext cx="6943411" cy="461665"/>
          </a:xfrm>
          <a:prstGeom prst="rect">
            <a:avLst/>
          </a:prstGeom>
          <a:noFill/>
        </p:spPr>
        <p:txBody>
          <a:bodyPr wrap="square" rtlCol="0">
            <a:spAutoFit/>
          </a:bodyPr>
          <a:lstStyle/>
          <a:p>
            <a:pPr algn="ctr"/>
            <a:r>
              <a:rPr lang="de-DE" sz="2400" b="1" dirty="0"/>
              <a:t>Backpropagation</a:t>
            </a:r>
          </a:p>
        </p:txBody>
      </p:sp>
      <p:sp>
        <p:nvSpPr>
          <p:cNvPr id="8" name="Rechteck 7">
            <a:extLst>
              <a:ext uri="{FF2B5EF4-FFF2-40B4-BE49-F238E27FC236}">
                <a16:creationId xmlns:a16="http://schemas.microsoft.com/office/drawing/2014/main" id="{79F49478-CC4B-4E10-B966-E2E41802DA95}"/>
              </a:ext>
            </a:extLst>
          </p:cNvPr>
          <p:cNvSpPr/>
          <p:nvPr/>
        </p:nvSpPr>
        <p:spPr>
          <a:xfrm>
            <a:off x="8872695" y="2994409"/>
            <a:ext cx="1798654"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extfeld 1">
            <a:extLst>
              <a:ext uri="{FF2B5EF4-FFF2-40B4-BE49-F238E27FC236}">
                <a16:creationId xmlns:a16="http://schemas.microsoft.com/office/drawing/2014/main" id="{9E34505C-7D2F-4D06-B5BC-A227DDD98F69}"/>
              </a:ext>
            </a:extLst>
          </p:cNvPr>
          <p:cNvSpPr txBox="1"/>
          <p:nvPr/>
        </p:nvSpPr>
        <p:spPr>
          <a:xfrm>
            <a:off x="5649634" y="1906184"/>
            <a:ext cx="6446121" cy="92653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de-DE" sz="2000" dirty="0"/>
              <a:t>Idea: Use Gradient </a:t>
            </a:r>
            <a:r>
              <a:rPr lang="de-DE" sz="2000" dirty="0" err="1"/>
              <a:t>Descent</a:t>
            </a:r>
            <a:r>
              <a:rPr lang="de-DE" sz="2000" dirty="0"/>
              <a:t> </a:t>
            </a:r>
            <a:r>
              <a:rPr lang="de-DE" sz="2000" dirty="0" err="1"/>
              <a:t>to</a:t>
            </a:r>
            <a:r>
              <a:rPr lang="de-DE" sz="2000" dirty="0"/>
              <a:t> </a:t>
            </a:r>
            <a:r>
              <a:rPr lang="de-DE" sz="2000" dirty="0" err="1">
                <a:sym typeface="Wingdings" panose="05000000000000000000" pitchFamily="2" charset="2"/>
              </a:rPr>
              <a:t>optimize</a:t>
            </a:r>
            <a:r>
              <a:rPr lang="de-DE" sz="2000" dirty="0">
                <a:sym typeface="Wingdings" panose="05000000000000000000" pitchFamily="2" charset="2"/>
              </a:rPr>
              <a:t> </a:t>
            </a:r>
            <a:r>
              <a:rPr lang="de-DE" sz="2000" dirty="0" err="1">
                <a:sym typeface="Wingdings" panose="05000000000000000000" pitchFamily="2" charset="2"/>
              </a:rPr>
              <a:t>network</a:t>
            </a:r>
            <a:r>
              <a:rPr lang="de-DE" sz="2000" dirty="0">
                <a:sym typeface="Wingdings" panose="05000000000000000000" pitchFamily="2" charset="2"/>
              </a:rPr>
              <a:t> </a:t>
            </a:r>
            <a:r>
              <a:rPr lang="de-DE" sz="2000" dirty="0" err="1">
                <a:sym typeface="Wingdings" panose="05000000000000000000" pitchFamily="2" charset="2"/>
              </a:rPr>
              <a:t>output</a:t>
            </a:r>
            <a:endParaRPr lang="de-DE" sz="2000" dirty="0">
              <a:sym typeface="Wingdings" panose="05000000000000000000" pitchFamily="2" charset="2"/>
            </a:endParaRPr>
          </a:p>
          <a:p>
            <a:pPr>
              <a:lnSpc>
                <a:spcPct val="150000"/>
              </a:lnSpc>
            </a:pPr>
            <a:r>
              <a:rPr lang="de-DE" dirty="0">
                <a:sym typeface="Wingdings" panose="05000000000000000000" pitchFamily="2" charset="2"/>
              </a:rPr>
              <a:t>	</a:t>
            </a:r>
            <a:endParaRPr lang="de-DE" sz="2000" dirty="0">
              <a:sym typeface="Wingdings" panose="05000000000000000000" pitchFamily="2" charset="2"/>
            </a:endParaRPr>
          </a:p>
        </p:txBody>
      </p:sp>
      <p:sp>
        <p:nvSpPr>
          <p:cNvPr id="11" name="Rechteck 10">
            <a:extLst>
              <a:ext uri="{FF2B5EF4-FFF2-40B4-BE49-F238E27FC236}">
                <a16:creationId xmlns:a16="http://schemas.microsoft.com/office/drawing/2014/main" id="{84F3649F-DB40-4FF4-99C9-0CE4972AA8B6}"/>
              </a:ext>
            </a:extLst>
          </p:cNvPr>
          <p:cNvSpPr/>
          <p:nvPr/>
        </p:nvSpPr>
        <p:spPr>
          <a:xfrm>
            <a:off x="3934347" y="3941074"/>
            <a:ext cx="2161652" cy="7511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a:extLst>
              <a:ext uri="{FF2B5EF4-FFF2-40B4-BE49-F238E27FC236}">
                <a16:creationId xmlns:a16="http://schemas.microsoft.com/office/drawing/2014/main" id="{CD6E41D9-C8B8-4BB4-AC1B-CC7B7208C78C}"/>
              </a:ext>
            </a:extLst>
          </p:cNvPr>
          <p:cNvSpPr/>
          <p:nvPr/>
        </p:nvSpPr>
        <p:spPr>
          <a:xfrm>
            <a:off x="4191837" y="2413763"/>
            <a:ext cx="1194079" cy="36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1504F022-2D97-4F34-9919-B2A886AC7819}"/>
              </a:ext>
            </a:extLst>
          </p:cNvPr>
          <p:cNvPicPr>
            <a:picLocks noChangeAspect="1"/>
          </p:cNvPicPr>
          <p:nvPr/>
        </p:nvPicPr>
        <p:blipFill>
          <a:blip r:embed="rId7"/>
          <a:stretch>
            <a:fillRect/>
          </a:stretch>
        </p:blipFill>
        <p:spPr>
          <a:xfrm>
            <a:off x="200106" y="1755852"/>
            <a:ext cx="4778039" cy="3339989"/>
          </a:xfrm>
          <a:prstGeom prst="rect">
            <a:avLst/>
          </a:prstGeom>
        </p:spPr>
      </p:pic>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EE9D5AD9-D75B-40B5-ADED-6F863F6CD9EA}"/>
                  </a:ext>
                </a:extLst>
              </p:cNvPr>
              <p:cNvSpPr txBox="1"/>
              <p:nvPr/>
            </p:nvSpPr>
            <p:spPr>
              <a:xfrm>
                <a:off x="143136" y="5171373"/>
                <a:ext cx="5541666" cy="145616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de-DE" i="1" dirty="0">
                            <a:latin typeface="Cambria Math" panose="02040503050406030204" pitchFamily="18" charset="0"/>
                          </a:rPr>
                          <m:t>1</m:t>
                        </m:r>
                      </m:num>
                      <m:den>
                        <m:r>
                          <a:rPr lang="en-US" dirty="0">
                            <a:latin typeface="Cambria Math" panose="02040503050406030204" pitchFamily="18" charset="0"/>
                          </a:rPr>
                          <m:t>2</m:t>
                        </m:r>
                      </m:den>
                    </m:f>
                    <m:r>
                      <a:rPr lang="de-DE" i="1" dirty="0">
                        <a:latin typeface="Cambria Math" panose="02040503050406030204" pitchFamily="18" charset="0"/>
                      </a:rPr>
                      <m:t> </m:t>
                    </m:r>
                    <m:nary>
                      <m:naryPr>
                        <m:chr m:val="∑"/>
                        <m:limLoc m:val="undOvr"/>
                        <m:grow m:val="on"/>
                        <m:supHide m:val="on"/>
                        <m:ctrlPr>
                          <a:rPr lang="en-US" i="1" dirty="0" smtClean="0">
                            <a:latin typeface="Cambria Math" panose="02040503050406030204" pitchFamily="18" charset="0"/>
                          </a:rPr>
                        </m:ctrlPr>
                      </m:naryPr>
                      <m:sub>
                        <m:r>
                          <a:rPr lang="en-US" i="1" dirty="0" smtClean="0">
                            <a:latin typeface="Cambria Math" panose="02040503050406030204" pitchFamily="18" charset="0"/>
                          </a:rPr>
                          <m:t>𝑗</m:t>
                        </m:r>
                      </m:sub>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de-DE" i="1" dirty="0">
                                        <a:latin typeface="Cambria Math" panose="02040503050406030204" pitchFamily="18" charset="0"/>
                                      </a:rPr>
                                      <m:t>𝑦</m:t>
                                    </m:r>
                                  </m:e>
                                  <m:sub>
                                    <m:r>
                                      <a:rPr lang="de-DE" i="1" dirty="0">
                                        <a:latin typeface="Cambria Math" panose="02040503050406030204" pitchFamily="18" charset="0"/>
                                      </a:rPr>
                                      <m:t>𝑗</m:t>
                                    </m:r>
                                  </m:sub>
                                </m:sSub>
                                <m:r>
                                  <a:rPr lang="en-US" dirty="0">
                                    <a:latin typeface="Cambria Math" panose="02040503050406030204" pitchFamily="18" charset="0"/>
                                  </a:rPr>
                                  <m:t>−</m:t>
                                </m:r>
                                <m:sSub>
                                  <m:sSubPr>
                                    <m:ctrlPr>
                                      <a:rPr lang="en-US" i="1" dirty="0">
                                        <a:latin typeface="Cambria Math" panose="02040503050406030204" pitchFamily="18" charset="0"/>
                                      </a:rPr>
                                    </m:ctrlPr>
                                  </m:sSubPr>
                                  <m:e>
                                    <m:r>
                                      <a:rPr lang="de-DE" i="1" dirty="0">
                                        <a:latin typeface="Cambria Math" panose="02040503050406030204" pitchFamily="18" charset="0"/>
                                      </a:rPr>
                                      <m:t>𝑜</m:t>
                                    </m:r>
                                  </m:e>
                                  <m:sub>
                                    <m:r>
                                      <a:rPr lang="de-DE" i="1" dirty="0">
                                        <a:latin typeface="Cambria Math" panose="02040503050406030204" pitchFamily="18" charset="0"/>
                                      </a:rPr>
                                      <m:t>𝑗</m:t>
                                    </m:r>
                                  </m:sub>
                                </m:sSub>
                              </m:e>
                            </m:d>
                          </m:e>
                          <m:sup>
                            <m:r>
                              <a:rPr lang="en-US" dirty="0">
                                <a:latin typeface="Cambria Math" panose="02040503050406030204" pitchFamily="18" charset="0"/>
                              </a:rPr>
                              <m:t>2</m:t>
                            </m:r>
                          </m:sup>
                        </m:sSup>
                      </m:e>
                    </m:nary>
                    <m:r>
                      <a:rPr lang="en-US" dirty="0">
                        <a:latin typeface="Cambria Math" panose="02040503050406030204" pitchFamily="18" charset="0"/>
                      </a:rPr>
                      <m:t>=</m:t>
                    </m:r>
                  </m:oMath>
                </a14:m>
                <a:r>
                  <a:rPr lang="en-US" dirty="0"/>
                  <a:t> </a:t>
                </a:r>
                <a14:m>
                  <m:oMath xmlns:m="http://schemas.openxmlformats.org/officeDocument/2006/math">
                    <m:f>
                      <m:fPr>
                        <m:ctrlPr>
                          <a:rPr lang="en-US" i="1" dirty="0">
                            <a:latin typeface="Cambria Math" panose="02040503050406030204" pitchFamily="18" charset="0"/>
                          </a:rPr>
                        </m:ctrlPr>
                      </m:fPr>
                      <m:num>
                        <m:r>
                          <a:rPr lang="de-DE" i="1" dirty="0">
                            <a:latin typeface="Cambria Math" panose="02040503050406030204" pitchFamily="18" charset="0"/>
                          </a:rPr>
                          <m:t>1</m:t>
                        </m:r>
                      </m:num>
                      <m:den>
                        <m:r>
                          <a:rPr lang="en-US" dirty="0">
                            <a:latin typeface="Cambria Math" panose="02040503050406030204" pitchFamily="18" charset="0"/>
                          </a:rPr>
                          <m:t>2</m:t>
                        </m:r>
                      </m:den>
                    </m:f>
                    <m:r>
                      <a:rPr lang="de-DE" i="1" dirty="0">
                        <a:latin typeface="Cambria Math" panose="02040503050406030204" pitchFamily="18" charset="0"/>
                      </a:rPr>
                      <m:t> </m:t>
                    </m:r>
                    <m:nary>
                      <m:naryPr>
                        <m:chr m:val="∑"/>
                        <m:limLoc m:val="undOvr"/>
                        <m:grow m:val="on"/>
                        <m:supHide m:val="on"/>
                        <m:ctrlPr>
                          <a:rPr lang="en-US" i="1" dirty="0">
                            <a:latin typeface="Cambria Math" panose="02040503050406030204" pitchFamily="18" charset="0"/>
                          </a:rPr>
                        </m:ctrlPr>
                      </m:naryPr>
                      <m:sub>
                        <m:r>
                          <a:rPr lang="en-US" i="1" dirty="0">
                            <a:latin typeface="Cambria Math" panose="02040503050406030204" pitchFamily="18" charset="0"/>
                          </a:rPr>
                          <m:t>𝑗</m:t>
                        </m:r>
                      </m:sub>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de-DE" i="1" dirty="0">
                                        <a:latin typeface="Cambria Math" panose="02040503050406030204" pitchFamily="18" charset="0"/>
                                      </a:rPr>
                                      <m:t>𝑦</m:t>
                                    </m:r>
                                  </m:e>
                                  <m:sub>
                                    <m:r>
                                      <a:rPr lang="de-DE" i="1" dirty="0">
                                        <a:latin typeface="Cambria Math" panose="02040503050406030204" pitchFamily="18" charset="0"/>
                                      </a:rPr>
                                      <m:t>𝑗</m:t>
                                    </m:r>
                                  </m:sub>
                                </m:sSub>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𝜑</m:t>
                                    </m:r>
                                    <m:r>
                                      <a:rPr lang="de-DE" b="0" i="1" dirty="0" smtClean="0">
                                        <a:latin typeface="Cambria Math" panose="02040503050406030204" pitchFamily="18" charset="0"/>
                                      </a:rPr>
                                      <m:t>(</m:t>
                                    </m:r>
                                    <m:r>
                                      <a:rPr lang="en-US" i="1" dirty="0">
                                        <a:latin typeface="Cambria Math" panose="02040503050406030204" pitchFamily="18" charset="0"/>
                                      </a:rPr>
                                      <m:t>𝜎</m:t>
                                    </m:r>
                                  </m:e>
                                  <m:sub>
                                    <m:r>
                                      <a:rPr lang="de-DE" b="0" i="1" dirty="0" smtClean="0">
                                        <a:latin typeface="Cambria Math" panose="02040503050406030204" pitchFamily="18" charset="0"/>
                                      </a:rPr>
                                      <m:t>𝑗</m:t>
                                    </m:r>
                                  </m:sub>
                                </m:sSub>
                                <m:r>
                                  <a:rPr lang="de-DE" b="0" i="1" dirty="0" smtClean="0">
                                    <a:latin typeface="Cambria Math" panose="02040503050406030204" pitchFamily="18" charset="0"/>
                                  </a:rPr>
                                  <m:t>)</m:t>
                                </m:r>
                              </m:e>
                            </m:d>
                          </m:e>
                          <m:sup>
                            <m:r>
                              <a:rPr lang="en-US" dirty="0">
                                <a:latin typeface="Cambria Math" panose="02040503050406030204" pitchFamily="18" charset="0"/>
                              </a:rPr>
                              <m:t>2</m:t>
                            </m:r>
                          </m:sup>
                        </m:sSup>
                      </m:e>
                    </m:nary>
                  </m:oMath>
                </a14:m>
                <a:endParaRPr lang="de-DE" dirty="0"/>
              </a:p>
              <a:p>
                <a:r>
                  <a:rPr lang="de-DE" dirty="0"/>
                  <a:t>		    </a:t>
                </a:r>
                <a14:m>
                  <m:oMath xmlns:m="http://schemas.openxmlformats.org/officeDocument/2006/math">
                    <m:r>
                      <a:rPr lang="de-DE" b="0" i="0" dirty="0" smtClean="0">
                        <a:latin typeface="Cambria Math" panose="02040503050406030204" pitchFamily="18" charset="0"/>
                      </a:rPr>
                      <m:t>      </m:t>
                    </m:r>
                    <m:r>
                      <a:rPr lang="en-US" dirty="0">
                        <a:latin typeface="Cambria Math" panose="02040503050406030204" pitchFamily="18" charset="0"/>
                      </a:rPr>
                      <m:t>=</m:t>
                    </m:r>
                  </m:oMath>
                </a14:m>
                <a:r>
                  <a:rPr lang="en-US" dirty="0"/>
                  <a:t> </a:t>
                </a:r>
                <a14:m>
                  <m:oMath xmlns:m="http://schemas.openxmlformats.org/officeDocument/2006/math">
                    <m:f>
                      <m:fPr>
                        <m:ctrlPr>
                          <a:rPr lang="en-US" i="1" dirty="0">
                            <a:latin typeface="Cambria Math" panose="02040503050406030204" pitchFamily="18" charset="0"/>
                          </a:rPr>
                        </m:ctrlPr>
                      </m:fPr>
                      <m:num>
                        <m:r>
                          <a:rPr lang="de-DE" i="1" dirty="0">
                            <a:latin typeface="Cambria Math" panose="02040503050406030204" pitchFamily="18" charset="0"/>
                          </a:rPr>
                          <m:t>1</m:t>
                        </m:r>
                      </m:num>
                      <m:den>
                        <m:r>
                          <a:rPr lang="en-US" dirty="0">
                            <a:latin typeface="Cambria Math" panose="02040503050406030204" pitchFamily="18" charset="0"/>
                          </a:rPr>
                          <m:t>2</m:t>
                        </m:r>
                      </m:den>
                    </m:f>
                    <m:r>
                      <a:rPr lang="de-DE" i="1" dirty="0">
                        <a:latin typeface="Cambria Math" panose="02040503050406030204" pitchFamily="18" charset="0"/>
                      </a:rPr>
                      <m:t> </m:t>
                    </m:r>
                    <m:nary>
                      <m:naryPr>
                        <m:chr m:val="∑"/>
                        <m:limLoc m:val="undOvr"/>
                        <m:grow m:val="on"/>
                        <m:supHide m:val="on"/>
                        <m:ctrlPr>
                          <a:rPr lang="en-US" i="1" dirty="0">
                            <a:latin typeface="Cambria Math" panose="02040503050406030204" pitchFamily="18" charset="0"/>
                          </a:rPr>
                        </m:ctrlPr>
                      </m:naryPr>
                      <m:sub>
                        <m:r>
                          <a:rPr lang="en-US" i="1" dirty="0">
                            <a:latin typeface="Cambria Math" panose="02040503050406030204" pitchFamily="18" charset="0"/>
                          </a:rPr>
                          <m:t>𝑗</m:t>
                        </m:r>
                      </m:sub>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de-DE" i="1" dirty="0">
                                        <a:latin typeface="Cambria Math" panose="02040503050406030204" pitchFamily="18" charset="0"/>
                                      </a:rPr>
                                      <m:t>𝑦</m:t>
                                    </m:r>
                                  </m:e>
                                  <m:sub>
                                    <m:r>
                                      <a:rPr lang="de-DE" i="1" dirty="0">
                                        <a:latin typeface="Cambria Math" panose="02040503050406030204" pitchFamily="18" charset="0"/>
                                      </a:rPr>
                                      <m:t>𝑗</m:t>
                                    </m:r>
                                  </m:sub>
                                </m:sSub>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smtClean="0">
                                        <a:latin typeface="Cambria Math" panose="02040503050406030204" pitchFamily="18" charset="0"/>
                                      </a:rPr>
                                      <m:t>𝜑</m:t>
                                    </m:r>
                                    <m:r>
                                      <a:rPr lang="de-DE" i="1" dirty="0" smtClean="0">
                                        <a:latin typeface="Cambria Math" panose="02040503050406030204" pitchFamily="18" charset="0"/>
                                      </a:rPr>
                                      <m:t>(</m:t>
                                    </m:r>
                                    <m:nary>
                                      <m:naryPr>
                                        <m:chr m:val="∑"/>
                                        <m:limLoc m:val="undOvr"/>
                                        <m:grow m:val="on"/>
                                        <m:supHide m:val="on"/>
                                        <m:ctrlPr>
                                          <a:rPr lang="en-US" i="1" dirty="0" smtClean="0">
                                            <a:latin typeface="Cambria Math" panose="02040503050406030204" pitchFamily="18" charset="0"/>
                                          </a:rPr>
                                        </m:ctrlPr>
                                      </m:naryPr>
                                      <m:sub>
                                        <m:r>
                                          <a:rPr lang="en-US" i="1" dirty="0">
                                            <a:latin typeface="Cambria Math" panose="02040503050406030204" pitchFamily="18" charset="0"/>
                                          </a:rPr>
                                          <m:t>𝑖</m:t>
                                        </m:r>
                                      </m:sub>
                                      <m:sup/>
                                      <m:e>
                                        <m:r>
                                          <a:rPr lang="de-DE" b="0" i="1" dirty="0" smtClean="0">
                                            <a:latin typeface="Cambria Math" panose="02040503050406030204" pitchFamily="18" charset="0"/>
                                          </a:rPr>
                                          <m:t>𝑥</m:t>
                                        </m:r>
                                      </m:e>
                                    </m:nary>
                                  </m:e>
                                  <m:sub>
                                    <m:r>
                                      <a:rPr lang="de-DE" b="0" i="1" dirty="0" smtClean="0">
                                        <a:latin typeface="Cambria Math" panose="02040503050406030204" pitchFamily="18" charset="0"/>
                                      </a:rPr>
                                      <m:t>𝑖</m:t>
                                    </m:r>
                                  </m:sub>
                                </m:sSub>
                                <m:sSub>
                                  <m:sSubPr>
                                    <m:ctrlPr>
                                      <a:rPr lang="de-DE" b="0" i="1" dirty="0" smtClean="0">
                                        <a:latin typeface="Cambria Math" panose="02040503050406030204" pitchFamily="18" charset="0"/>
                                      </a:rPr>
                                    </m:ctrlPr>
                                  </m:sSubPr>
                                  <m:e>
                                    <m:r>
                                      <a:rPr lang="de-DE" b="0" i="1" dirty="0" smtClean="0">
                                        <a:latin typeface="Cambria Math" panose="02040503050406030204" pitchFamily="18" charset="0"/>
                                      </a:rPr>
                                      <m:t>𝑤</m:t>
                                    </m:r>
                                  </m:e>
                                  <m:sub>
                                    <m:r>
                                      <a:rPr lang="de-DE" b="0" i="1" dirty="0" smtClean="0">
                                        <a:latin typeface="Cambria Math" panose="02040503050406030204" pitchFamily="18" charset="0"/>
                                      </a:rPr>
                                      <m:t>𝑗𝑖</m:t>
                                    </m:r>
                                  </m:sub>
                                </m:sSub>
                                <m:r>
                                  <a:rPr lang="de-DE" b="0" i="1" dirty="0" smtClean="0">
                                    <a:latin typeface="Cambria Math" panose="02040503050406030204" pitchFamily="18" charset="0"/>
                                  </a:rPr>
                                  <m:t>)</m:t>
                                </m:r>
                              </m:e>
                            </m:d>
                          </m:e>
                          <m:sup>
                            <m:r>
                              <a:rPr lang="en-US" dirty="0">
                                <a:latin typeface="Cambria Math" panose="02040503050406030204" pitchFamily="18" charset="0"/>
                              </a:rPr>
                              <m:t>2</m:t>
                            </m:r>
                          </m:sup>
                        </m:sSup>
                      </m:e>
                    </m:nary>
                    <m:r>
                      <a:rPr lang="en-US" i="1" dirty="0">
                        <a:latin typeface="Cambria Math" panose="02040503050406030204" pitchFamily="18" charset="0"/>
                      </a:rPr>
                      <m:t> </m:t>
                    </m:r>
                  </m:oMath>
                </a14:m>
                <a:r>
                  <a:rPr lang="de-DE" dirty="0"/>
                  <a:t>	</a:t>
                </a:r>
              </a:p>
            </p:txBody>
          </p:sp>
        </mc:Choice>
        <mc:Fallback xmlns="">
          <p:sp>
            <p:nvSpPr>
              <p:cNvPr id="6" name="Textfeld 5">
                <a:extLst>
                  <a:ext uri="{FF2B5EF4-FFF2-40B4-BE49-F238E27FC236}">
                    <a16:creationId xmlns:a16="http://schemas.microsoft.com/office/drawing/2014/main" id="{EE9D5AD9-D75B-40B5-ADED-6F863F6CD9EA}"/>
                  </a:ext>
                </a:extLst>
              </p:cNvPr>
              <p:cNvSpPr txBox="1">
                <a:spLocks noRot="1" noChangeAspect="1" noMove="1" noResize="1" noEditPoints="1" noAdjustHandles="1" noChangeArrowheads="1" noChangeShapeType="1" noTextEdit="1"/>
              </p:cNvSpPr>
              <p:nvPr/>
            </p:nvSpPr>
            <p:spPr>
              <a:xfrm>
                <a:off x="143136" y="5171373"/>
                <a:ext cx="5541666" cy="1456168"/>
              </a:xfrm>
              <a:prstGeom prst="rect">
                <a:avLst/>
              </a:prstGeom>
              <a:blipFill>
                <a:blip r:embed="rId8"/>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13561544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8169"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err="1">
                <a:solidFill>
                  <a:schemeClr val="bg1"/>
                </a:solidFill>
              </a:rPr>
              <a:t>Neural</a:t>
            </a:r>
            <a:r>
              <a:rPr lang="de-DE" sz="4000" b="1" dirty="0">
                <a:solidFill>
                  <a:schemeClr val="bg1"/>
                </a:solidFill>
              </a:rPr>
              <a:t> Networks</a:t>
            </a:r>
          </a:p>
        </p:txBody>
      </p:sp>
      <p:sp>
        <p:nvSpPr>
          <p:cNvPr id="3" name="Textfeld 2">
            <a:extLst>
              <a:ext uri="{FF2B5EF4-FFF2-40B4-BE49-F238E27FC236}">
                <a16:creationId xmlns:a16="http://schemas.microsoft.com/office/drawing/2014/main" id="{6D88F75A-89DF-41BF-8AE8-C9884BB38200}"/>
              </a:ext>
            </a:extLst>
          </p:cNvPr>
          <p:cNvSpPr txBox="1"/>
          <p:nvPr/>
        </p:nvSpPr>
        <p:spPr>
          <a:xfrm>
            <a:off x="2562330" y="1195754"/>
            <a:ext cx="6943411" cy="461665"/>
          </a:xfrm>
          <a:prstGeom prst="rect">
            <a:avLst/>
          </a:prstGeom>
          <a:noFill/>
        </p:spPr>
        <p:txBody>
          <a:bodyPr wrap="square" rtlCol="0">
            <a:spAutoFit/>
          </a:bodyPr>
          <a:lstStyle/>
          <a:p>
            <a:pPr algn="ctr"/>
            <a:r>
              <a:rPr lang="de-DE" sz="2400" b="1" dirty="0"/>
              <a:t>Backpropagation</a:t>
            </a:r>
          </a:p>
        </p:txBody>
      </p:sp>
      <p:sp>
        <p:nvSpPr>
          <p:cNvPr id="8" name="Rechteck 7">
            <a:extLst>
              <a:ext uri="{FF2B5EF4-FFF2-40B4-BE49-F238E27FC236}">
                <a16:creationId xmlns:a16="http://schemas.microsoft.com/office/drawing/2014/main" id="{79F49478-CC4B-4E10-B966-E2E41802DA95}"/>
              </a:ext>
            </a:extLst>
          </p:cNvPr>
          <p:cNvSpPr/>
          <p:nvPr/>
        </p:nvSpPr>
        <p:spPr>
          <a:xfrm>
            <a:off x="8872695" y="2994409"/>
            <a:ext cx="1798654"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9E34505C-7D2F-4D06-B5BC-A227DDD98F69}"/>
                  </a:ext>
                </a:extLst>
              </p:cNvPr>
              <p:cNvSpPr txBox="1"/>
              <p:nvPr/>
            </p:nvSpPr>
            <p:spPr>
              <a:xfrm>
                <a:off x="5649634" y="1906184"/>
                <a:ext cx="6446121" cy="436472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de-DE" sz="2000" dirty="0"/>
                  <a:t>Idea: Use Gradient </a:t>
                </a:r>
                <a:r>
                  <a:rPr lang="de-DE" sz="2000" dirty="0" err="1"/>
                  <a:t>Descent</a:t>
                </a:r>
                <a:r>
                  <a:rPr lang="de-DE" sz="2000" dirty="0"/>
                  <a:t> </a:t>
                </a:r>
                <a:r>
                  <a:rPr lang="de-DE" sz="2000" dirty="0" err="1"/>
                  <a:t>to</a:t>
                </a:r>
                <a:r>
                  <a:rPr lang="de-DE" sz="2000" dirty="0"/>
                  <a:t> </a:t>
                </a:r>
                <a:r>
                  <a:rPr lang="de-DE" sz="2000" dirty="0" err="1">
                    <a:sym typeface="Wingdings" panose="05000000000000000000" pitchFamily="2" charset="2"/>
                  </a:rPr>
                  <a:t>optimize</a:t>
                </a:r>
                <a:r>
                  <a:rPr lang="de-DE" sz="2000" dirty="0">
                    <a:sym typeface="Wingdings" panose="05000000000000000000" pitchFamily="2" charset="2"/>
                  </a:rPr>
                  <a:t> </a:t>
                </a:r>
                <a:r>
                  <a:rPr lang="de-DE" sz="2000" dirty="0" err="1">
                    <a:sym typeface="Wingdings" panose="05000000000000000000" pitchFamily="2" charset="2"/>
                  </a:rPr>
                  <a:t>network</a:t>
                </a:r>
                <a:r>
                  <a:rPr lang="de-DE" sz="2000" dirty="0">
                    <a:sym typeface="Wingdings" panose="05000000000000000000" pitchFamily="2" charset="2"/>
                  </a:rPr>
                  <a:t> </a:t>
                </a:r>
                <a:r>
                  <a:rPr lang="de-DE" sz="2000" dirty="0" err="1">
                    <a:sym typeface="Wingdings" panose="05000000000000000000" pitchFamily="2" charset="2"/>
                  </a:rPr>
                  <a:t>output</a:t>
                </a:r>
                <a:endParaRPr lang="de-DE" sz="2000" dirty="0">
                  <a:sym typeface="Wingdings" panose="05000000000000000000" pitchFamily="2" charset="2"/>
                </a:endParaRPr>
              </a:p>
              <a:p>
                <a:pPr marL="342900" indent="-342900">
                  <a:lnSpc>
                    <a:spcPct val="150000"/>
                  </a:lnSpc>
                  <a:buFont typeface="Arial" panose="020B0604020202020204" pitchFamily="34" charset="0"/>
                  <a:buChar char="•"/>
                </a:pPr>
                <a:r>
                  <a:rPr lang="de-DE" sz="2000" dirty="0" err="1">
                    <a:sym typeface="Wingdings" panose="05000000000000000000" pitchFamily="2" charset="2"/>
                  </a:rPr>
                  <a:t>Minimize</a:t>
                </a:r>
                <a:r>
                  <a:rPr lang="de-DE" sz="2000" dirty="0">
                    <a:sym typeface="Wingdings" panose="05000000000000000000" pitchFamily="2" charset="2"/>
                  </a:rPr>
                  <a:t> </a:t>
                </a:r>
                <a:r>
                  <a:rPr lang="de-DE" sz="2000" dirty="0" err="1">
                    <a:sym typeface="Wingdings" panose="05000000000000000000" pitchFamily="2" charset="2"/>
                  </a:rPr>
                  <a:t>Cost</a:t>
                </a:r>
                <a:r>
                  <a:rPr lang="de-DE" sz="2000" dirty="0">
                    <a:sym typeface="Wingdings" panose="05000000000000000000" pitchFamily="2" charset="2"/>
                  </a:rPr>
                  <a:t> </a:t>
                </a:r>
                <a:r>
                  <a:rPr lang="de-DE" sz="2000" dirty="0" err="1">
                    <a:sym typeface="Wingdings" panose="05000000000000000000" pitchFamily="2" charset="2"/>
                  </a:rPr>
                  <a:t>function</a:t>
                </a:r>
                <a:r>
                  <a:rPr lang="de-DE" sz="2000" dirty="0">
                    <a:sym typeface="Wingdings" panose="05000000000000000000" pitchFamily="2" charset="2"/>
                  </a:rPr>
                  <a:t> </a:t>
                </a:r>
                <a14:m>
                  <m:oMath xmlns:m="http://schemas.openxmlformats.org/officeDocument/2006/math">
                    <m:r>
                      <a:rPr lang="de-DE" sz="2000" i="1">
                        <a:latin typeface="Cambria Math" panose="02040503050406030204" pitchFamily="18" charset="0"/>
                      </a:rPr>
                      <m:t>𝐸</m:t>
                    </m:r>
                  </m:oMath>
                </a14:m>
                <a:r>
                  <a:rPr lang="de-DE" sz="2000" dirty="0">
                    <a:sym typeface="Wingdings" panose="05000000000000000000" pitchFamily="2" charset="2"/>
                  </a:rPr>
                  <a:t>:</a:t>
                </a:r>
                <a:br>
                  <a:rPr lang="de-DE" sz="2000" dirty="0">
                    <a:sym typeface="Wingdings" panose="05000000000000000000" pitchFamily="2" charset="2"/>
                  </a:rPr>
                </a:br>
                <a14:m>
                  <m:oMath xmlns:m="http://schemas.openxmlformats.org/officeDocument/2006/math">
                    <m:f>
                      <m:fPr>
                        <m:ctrlPr>
                          <a:rPr lang="de-DE" sz="1600" i="1" dirty="0" smtClean="0">
                            <a:latin typeface="Cambria Math" panose="02040503050406030204" pitchFamily="18" charset="0"/>
                            <a:sym typeface="Wingdings" panose="05000000000000000000" pitchFamily="2" charset="2"/>
                          </a:rPr>
                        </m:ctrlPr>
                      </m:fPr>
                      <m:num>
                        <m:r>
                          <a:rPr lang="de-DE" sz="1600" dirty="0" smtClean="0">
                            <a:latin typeface="Cambria Math" panose="02040503050406030204" pitchFamily="18" charset="0"/>
                            <a:sym typeface="Wingdings" panose="05000000000000000000" pitchFamily="2" charset="2"/>
                          </a:rPr>
                          <m:t>𝜕</m:t>
                        </m:r>
                        <m:r>
                          <a:rPr lang="de-DE" sz="1600" i="1" dirty="0" smtClean="0">
                            <a:latin typeface="Cambria Math" panose="02040503050406030204" pitchFamily="18" charset="0"/>
                            <a:sym typeface="Wingdings" panose="05000000000000000000" pitchFamily="2" charset="2"/>
                          </a:rPr>
                          <m:t>𝐸</m:t>
                        </m:r>
                      </m:num>
                      <m:den>
                        <m:r>
                          <a:rPr lang="de-DE" sz="1600" i="0" dirty="0" smtClean="0">
                            <a:latin typeface="Cambria Math" panose="02040503050406030204" pitchFamily="18" charset="0"/>
                            <a:sym typeface="Wingdings" panose="05000000000000000000" pitchFamily="2" charset="2"/>
                          </a:rPr>
                          <m:t>𝜕</m:t>
                        </m:r>
                        <m:sSub>
                          <m:sSubPr>
                            <m:ctrlPr>
                              <a:rPr lang="de-DE" sz="1600" i="1" dirty="0" smtClean="0">
                                <a:latin typeface="Cambria Math" panose="02040503050406030204" pitchFamily="18" charset="0"/>
                                <a:sym typeface="Wingdings" panose="05000000000000000000" pitchFamily="2" charset="2"/>
                              </a:rPr>
                            </m:ctrlPr>
                          </m:sSubPr>
                          <m:e>
                            <m:r>
                              <a:rPr lang="de-DE" sz="1600" i="1" dirty="0" smtClean="0">
                                <a:latin typeface="Cambria Math" panose="02040503050406030204" pitchFamily="18" charset="0"/>
                                <a:sym typeface="Wingdings" panose="05000000000000000000" pitchFamily="2" charset="2"/>
                              </a:rPr>
                              <m:t>𝑤</m:t>
                            </m:r>
                          </m:e>
                          <m:sub>
                            <m:r>
                              <a:rPr lang="de-DE" sz="1600" b="0" i="1" dirty="0" smtClean="0">
                                <a:latin typeface="Cambria Math" panose="02040503050406030204" pitchFamily="18" charset="0"/>
                                <a:sym typeface="Wingdings" panose="05000000000000000000" pitchFamily="2" charset="2"/>
                              </a:rPr>
                              <m:t>𝑗</m:t>
                            </m:r>
                            <m:r>
                              <a:rPr lang="de-DE" sz="1600" i="1" dirty="0" smtClean="0">
                                <a:latin typeface="Cambria Math" panose="02040503050406030204" pitchFamily="18" charset="0"/>
                                <a:sym typeface="Wingdings" panose="05000000000000000000" pitchFamily="2" charset="2"/>
                              </a:rPr>
                              <m:t>𝑖</m:t>
                            </m:r>
                          </m:sub>
                        </m:sSub>
                      </m:den>
                    </m:f>
                    <m:r>
                      <a:rPr lang="de-DE" sz="1600" i="0" dirty="0" smtClean="0">
                        <a:latin typeface="Cambria Math" panose="02040503050406030204" pitchFamily="18" charset="0"/>
                        <a:sym typeface="Wingdings" panose="05000000000000000000" pitchFamily="2" charset="2"/>
                      </a:rPr>
                      <m:t>=</m:t>
                    </m:r>
                    <m:f>
                      <m:fPr>
                        <m:ctrlPr>
                          <a:rPr lang="de-DE" sz="1600" i="1" dirty="0" smtClean="0">
                            <a:latin typeface="Cambria Math" panose="02040503050406030204" pitchFamily="18" charset="0"/>
                            <a:sym typeface="Wingdings" panose="05000000000000000000" pitchFamily="2" charset="2"/>
                          </a:rPr>
                        </m:ctrlPr>
                      </m:fPr>
                      <m:num>
                        <m:r>
                          <a:rPr lang="de-DE" sz="1600" dirty="0">
                            <a:latin typeface="Cambria Math" panose="02040503050406030204" pitchFamily="18" charset="0"/>
                            <a:sym typeface="Wingdings" panose="05000000000000000000" pitchFamily="2" charset="2"/>
                          </a:rPr>
                          <m:t>𝜕</m:t>
                        </m:r>
                        <m:r>
                          <a:rPr lang="de-DE" sz="1600" i="1" dirty="0" smtClean="0">
                            <a:latin typeface="Cambria Math" panose="02040503050406030204" pitchFamily="18" charset="0"/>
                            <a:sym typeface="Wingdings" panose="05000000000000000000" pitchFamily="2" charset="2"/>
                          </a:rPr>
                          <m:t>𝐸</m:t>
                        </m:r>
                      </m:num>
                      <m:den>
                        <m:r>
                          <a:rPr lang="de-DE" sz="1600" i="0" dirty="0" smtClean="0">
                            <a:latin typeface="Cambria Math" panose="02040503050406030204" pitchFamily="18" charset="0"/>
                            <a:sym typeface="Wingdings" panose="05000000000000000000" pitchFamily="2" charset="2"/>
                          </a:rPr>
                          <m:t>𝜕</m:t>
                        </m:r>
                        <m:sSub>
                          <m:sSubPr>
                            <m:ctrlPr>
                              <a:rPr lang="de-DE" sz="1600" i="1" dirty="0" smtClean="0">
                                <a:latin typeface="Cambria Math" panose="02040503050406030204" pitchFamily="18" charset="0"/>
                                <a:sym typeface="Wingdings" panose="05000000000000000000" pitchFamily="2" charset="2"/>
                              </a:rPr>
                            </m:ctrlPr>
                          </m:sSubPr>
                          <m:e>
                            <m:r>
                              <a:rPr lang="de-DE" sz="1600" i="1" dirty="0" smtClean="0">
                                <a:latin typeface="Cambria Math" panose="02040503050406030204" pitchFamily="18" charset="0"/>
                                <a:sym typeface="Wingdings" panose="05000000000000000000" pitchFamily="2" charset="2"/>
                              </a:rPr>
                              <m:t>𝜎</m:t>
                            </m:r>
                          </m:e>
                          <m:sub>
                            <m:r>
                              <a:rPr lang="de-DE" sz="1600" i="1" dirty="0" smtClean="0">
                                <a:latin typeface="Cambria Math" panose="02040503050406030204" pitchFamily="18" charset="0"/>
                                <a:sym typeface="Wingdings" panose="05000000000000000000" pitchFamily="2" charset="2"/>
                              </a:rPr>
                              <m:t>𝑗</m:t>
                            </m:r>
                          </m:sub>
                        </m:sSub>
                      </m:den>
                    </m:f>
                    <m:r>
                      <a:rPr lang="de-DE" sz="1600" i="0" dirty="0" smtClean="0">
                        <a:latin typeface="Cambria Math" panose="02040503050406030204" pitchFamily="18" charset="0"/>
                        <a:sym typeface="Wingdings" panose="05000000000000000000" pitchFamily="2" charset="2"/>
                      </a:rPr>
                      <m:t>⋅</m:t>
                    </m:r>
                    <m:f>
                      <m:fPr>
                        <m:ctrlPr>
                          <a:rPr lang="de-DE" sz="1600" i="1" dirty="0" smtClean="0">
                            <a:latin typeface="Cambria Math" panose="02040503050406030204" pitchFamily="18" charset="0"/>
                            <a:sym typeface="Wingdings" panose="05000000000000000000" pitchFamily="2" charset="2"/>
                          </a:rPr>
                        </m:ctrlPr>
                      </m:fPr>
                      <m:num>
                        <m:r>
                          <a:rPr lang="de-DE" sz="1600" i="0" dirty="0" smtClean="0">
                            <a:latin typeface="Cambria Math" panose="02040503050406030204" pitchFamily="18" charset="0"/>
                            <a:sym typeface="Wingdings" panose="05000000000000000000" pitchFamily="2" charset="2"/>
                          </a:rPr>
                          <m:t>𝜕</m:t>
                        </m:r>
                        <m:sSub>
                          <m:sSubPr>
                            <m:ctrlPr>
                              <a:rPr lang="de-DE" sz="1600" i="1" dirty="0" smtClean="0">
                                <a:latin typeface="Cambria Math" panose="02040503050406030204" pitchFamily="18" charset="0"/>
                                <a:sym typeface="Wingdings" panose="05000000000000000000" pitchFamily="2" charset="2"/>
                              </a:rPr>
                            </m:ctrlPr>
                          </m:sSubPr>
                          <m:e>
                            <m:r>
                              <a:rPr lang="de-DE" sz="1600" i="1" dirty="0" smtClean="0">
                                <a:latin typeface="Cambria Math" panose="02040503050406030204" pitchFamily="18" charset="0"/>
                                <a:sym typeface="Wingdings" panose="05000000000000000000" pitchFamily="2" charset="2"/>
                              </a:rPr>
                              <m:t>𝜎</m:t>
                            </m:r>
                          </m:e>
                          <m:sub>
                            <m:r>
                              <a:rPr lang="de-DE" sz="1600" i="1" dirty="0" smtClean="0">
                                <a:latin typeface="Cambria Math" panose="02040503050406030204" pitchFamily="18" charset="0"/>
                                <a:sym typeface="Wingdings" panose="05000000000000000000" pitchFamily="2" charset="2"/>
                              </a:rPr>
                              <m:t>𝑗</m:t>
                            </m:r>
                          </m:sub>
                        </m:sSub>
                      </m:num>
                      <m:den>
                        <m:sSub>
                          <m:sSubPr>
                            <m:ctrlPr>
                              <a:rPr lang="de-DE" sz="1600" i="1" dirty="0" smtClean="0">
                                <a:latin typeface="Cambria Math" panose="02040503050406030204" pitchFamily="18" charset="0"/>
                                <a:sym typeface="Wingdings" panose="05000000000000000000" pitchFamily="2" charset="2"/>
                              </a:rPr>
                            </m:ctrlPr>
                          </m:sSubPr>
                          <m:e>
                            <m:r>
                              <a:rPr lang="de-DE" sz="1600" i="1" dirty="0" smtClean="0">
                                <a:latin typeface="Cambria Math" panose="02040503050406030204" pitchFamily="18" charset="0"/>
                                <a:sym typeface="Wingdings" panose="05000000000000000000" pitchFamily="2" charset="2"/>
                              </a:rPr>
                              <m:t>𝑤</m:t>
                            </m:r>
                          </m:e>
                          <m:sub>
                            <m:r>
                              <a:rPr lang="de-DE" sz="1600" i="1" dirty="0" smtClean="0">
                                <a:latin typeface="Cambria Math" panose="02040503050406030204" pitchFamily="18" charset="0"/>
                                <a:sym typeface="Wingdings" panose="05000000000000000000" pitchFamily="2" charset="2"/>
                              </a:rPr>
                              <m:t>𝑗</m:t>
                            </m:r>
                            <m:r>
                              <a:rPr lang="de-DE" sz="1600" b="0" i="1" dirty="0" smtClean="0">
                                <a:latin typeface="Cambria Math" panose="02040503050406030204" pitchFamily="18" charset="0"/>
                                <a:sym typeface="Wingdings" panose="05000000000000000000" pitchFamily="2" charset="2"/>
                              </a:rPr>
                              <m:t>𝑖</m:t>
                            </m:r>
                          </m:sub>
                        </m:sSub>
                      </m:den>
                    </m:f>
                  </m:oMath>
                </a14:m>
                <a:br>
                  <a:rPr lang="de-DE" sz="1600" dirty="0">
                    <a:sym typeface="Wingdings" panose="05000000000000000000" pitchFamily="2" charset="2"/>
                  </a:rPr>
                </a:br>
                <a:endParaRPr lang="de-DE" sz="1600" dirty="0">
                  <a:sym typeface="Wingdings" panose="05000000000000000000" pitchFamily="2" charset="2"/>
                </a:endParaRPr>
              </a:p>
              <a:p>
                <a:pPr>
                  <a:lnSpc>
                    <a:spcPct val="150000"/>
                  </a:lnSpc>
                </a:pPr>
                <a:r>
                  <a:rPr lang="de-DE" sz="1600" dirty="0">
                    <a:sym typeface="Wingdings" panose="05000000000000000000" pitchFamily="2" charset="2"/>
                  </a:rPr>
                  <a:t>			</a:t>
                </a:r>
                <a14:m>
                  <m:oMath xmlns:m="http://schemas.openxmlformats.org/officeDocument/2006/math">
                    <m:r>
                      <a:rPr lang="de-DE" b="0" i="0" dirty="0" smtClean="0">
                        <a:latin typeface="Cambria Math" panose="02040503050406030204" pitchFamily="18" charset="0"/>
                        <a:sym typeface="Wingdings" panose="05000000000000000000" pitchFamily="2" charset="2"/>
                      </a:rPr>
                      <m:t>   </m:t>
                    </m:r>
                    <m:r>
                      <a:rPr lang="de-DE" dirty="0">
                        <a:latin typeface="Cambria Math" panose="02040503050406030204" pitchFamily="18" charset="0"/>
                        <a:sym typeface="Wingdings" panose="05000000000000000000" pitchFamily="2" charset="2"/>
                      </a:rPr>
                      <m:t>=</m:t>
                    </m:r>
                    <m:f>
                      <m:fPr>
                        <m:ctrlPr>
                          <a:rPr lang="de-DE" i="1" dirty="0" smtClean="0">
                            <a:latin typeface="Cambria Math" panose="02040503050406030204" pitchFamily="18" charset="0"/>
                            <a:sym typeface="Wingdings" panose="05000000000000000000" pitchFamily="2" charset="2"/>
                          </a:rPr>
                        </m:ctrlPr>
                      </m:fPr>
                      <m:num>
                        <m:r>
                          <a:rPr lang="de-DE" dirty="0" smtClean="0">
                            <a:latin typeface="Cambria Math" panose="02040503050406030204" pitchFamily="18" charset="0"/>
                            <a:sym typeface="Wingdings" panose="05000000000000000000" pitchFamily="2" charset="2"/>
                          </a:rPr>
                          <m:t>𝜕</m:t>
                        </m:r>
                        <m:r>
                          <a:rPr lang="de-DE" i="1" dirty="0" smtClean="0">
                            <a:latin typeface="Cambria Math" panose="02040503050406030204" pitchFamily="18" charset="0"/>
                            <a:sym typeface="Wingdings" panose="05000000000000000000" pitchFamily="2" charset="2"/>
                          </a:rPr>
                          <m:t>𝐸</m:t>
                        </m:r>
                      </m:num>
                      <m:den>
                        <m:r>
                          <a:rPr lang="de-DE" i="0" dirty="0" smtClean="0">
                            <a:latin typeface="Cambria Math" panose="02040503050406030204" pitchFamily="18" charset="0"/>
                            <a:sym typeface="Wingdings" panose="05000000000000000000" pitchFamily="2" charset="2"/>
                          </a:rPr>
                          <m:t>𝜕</m:t>
                        </m:r>
                        <m:sSub>
                          <m:sSubPr>
                            <m:ctrlPr>
                              <a:rPr lang="de-DE" i="1" dirty="0" smtClean="0">
                                <a:latin typeface="Cambria Math" panose="02040503050406030204" pitchFamily="18" charset="0"/>
                                <a:sym typeface="Wingdings" panose="05000000000000000000" pitchFamily="2" charset="2"/>
                              </a:rPr>
                            </m:ctrlPr>
                          </m:sSubPr>
                          <m:e>
                            <m:r>
                              <a:rPr lang="de-DE" i="1" dirty="0" smtClean="0">
                                <a:latin typeface="Cambria Math" panose="02040503050406030204" pitchFamily="18" charset="0"/>
                                <a:sym typeface="Wingdings" panose="05000000000000000000" pitchFamily="2" charset="2"/>
                              </a:rPr>
                              <m:t>𝜎</m:t>
                            </m:r>
                          </m:e>
                          <m:sub>
                            <m:r>
                              <a:rPr lang="de-DE" i="1" dirty="0" smtClean="0">
                                <a:latin typeface="Cambria Math" panose="02040503050406030204" pitchFamily="18" charset="0"/>
                                <a:sym typeface="Wingdings" panose="05000000000000000000" pitchFamily="2" charset="2"/>
                              </a:rPr>
                              <m:t>𝑗</m:t>
                            </m:r>
                          </m:sub>
                        </m:sSub>
                      </m:den>
                    </m:f>
                    <m:r>
                      <a:rPr lang="de-DE" i="0" dirty="0" smtClean="0">
                        <a:latin typeface="Cambria Math" panose="02040503050406030204" pitchFamily="18" charset="0"/>
                        <a:sym typeface="Wingdings" panose="05000000000000000000" pitchFamily="2" charset="2"/>
                      </a:rPr>
                      <m:t>⋅</m:t>
                    </m:r>
                    <m:f>
                      <m:fPr>
                        <m:ctrlPr>
                          <a:rPr lang="de-DE" i="1" dirty="0" smtClean="0">
                            <a:latin typeface="Cambria Math" panose="02040503050406030204" pitchFamily="18" charset="0"/>
                            <a:sym typeface="Wingdings" panose="05000000000000000000" pitchFamily="2" charset="2"/>
                          </a:rPr>
                        </m:ctrlPr>
                      </m:fPr>
                      <m:num>
                        <m:r>
                          <a:rPr lang="de-DE" i="0" dirty="0" smtClean="0">
                            <a:latin typeface="Cambria Math" panose="02040503050406030204" pitchFamily="18" charset="0"/>
                            <a:sym typeface="Wingdings" panose="05000000000000000000" pitchFamily="2" charset="2"/>
                          </a:rPr>
                          <m:t>𝜕</m:t>
                        </m:r>
                      </m:num>
                      <m:den>
                        <m:r>
                          <a:rPr lang="de-DE" i="0" dirty="0" smtClean="0">
                            <a:latin typeface="Cambria Math" panose="02040503050406030204" pitchFamily="18" charset="0"/>
                            <a:sym typeface="Wingdings" panose="05000000000000000000" pitchFamily="2" charset="2"/>
                          </a:rPr>
                          <m:t>𝜕</m:t>
                        </m:r>
                        <m:sSub>
                          <m:sSubPr>
                            <m:ctrlPr>
                              <a:rPr lang="de-DE" i="1" dirty="0" smtClean="0">
                                <a:latin typeface="Cambria Math" panose="02040503050406030204" pitchFamily="18" charset="0"/>
                                <a:sym typeface="Wingdings" panose="05000000000000000000" pitchFamily="2" charset="2"/>
                              </a:rPr>
                            </m:ctrlPr>
                          </m:sSubPr>
                          <m:e>
                            <m:r>
                              <a:rPr lang="de-DE" i="1" dirty="0" smtClean="0">
                                <a:latin typeface="Cambria Math" panose="02040503050406030204" pitchFamily="18" charset="0"/>
                                <a:sym typeface="Wingdings" panose="05000000000000000000" pitchFamily="2" charset="2"/>
                              </a:rPr>
                              <m:t>𝑤</m:t>
                            </m:r>
                          </m:e>
                          <m:sub>
                            <m:r>
                              <a:rPr lang="de-DE" b="0" i="1" dirty="0" smtClean="0">
                                <a:latin typeface="Cambria Math" panose="02040503050406030204" pitchFamily="18" charset="0"/>
                                <a:sym typeface="Wingdings" panose="05000000000000000000" pitchFamily="2" charset="2"/>
                              </a:rPr>
                              <m:t>𝑗</m:t>
                            </m:r>
                            <m:r>
                              <a:rPr lang="de-DE" i="1" dirty="0" smtClean="0">
                                <a:latin typeface="Cambria Math" panose="02040503050406030204" pitchFamily="18" charset="0"/>
                                <a:sym typeface="Wingdings" panose="05000000000000000000" pitchFamily="2" charset="2"/>
                              </a:rPr>
                              <m:t>𝑖</m:t>
                            </m:r>
                          </m:sub>
                        </m:sSub>
                      </m:den>
                    </m:f>
                    <m:sSub>
                      <m:sSubPr>
                        <m:ctrlPr>
                          <a:rPr lang="en-US" i="1" dirty="0">
                            <a:latin typeface="Cambria Math" panose="02040503050406030204" pitchFamily="18" charset="0"/>
                          </a:rPr>
                        </m:ctrlPr>
                      </m:sSubPr>
                      <m:e>
                        <m:nary>
                          <m:naryPr>
                            <m:chr m:val="∑"/>
                            <m:limLoc m:val="undOvr"/>
                            <m:grow m:val="on"/>
                            <m:supHide m:val="on"/>
                            <m:ctrlPr>
                              <a:rPr lang="en-US" i="1" dirty="0">
                                <a:latin typeface="Cambria Math" panose="02040503050406030204" pitchFamily="18" charset="0"/>
                              </a:rPr>
                            </m:ctrlPr>
                          </m:naryPr>
                          <m:sub>
                            <m:r>
                              <a:rPr lang="en-US" i="1" dirty="0">
                                <a:latin typeface="Cambria Math" panose="02040503050406030204" pitchFamily="18" charset="0"/>
                              </a:rPr>
                              <m:t>𝑖</m:t>
                            </m:r>
                          </m:sub>
                          <m:sup/>
                          <m:e>
                            <m:r>
                              <a:rPr lang="de-DE" i="1" dirty="0">
                                <a:latin typeface="Cambria Math" panose="02040503050406030204" pitchFamily="18" charset="0"/>
                              </a:rPr>
                              <m:t>𝑥</m:t>
                            </m:r>
                          </m:e>
                        </m:nary>
                      </m:e>
                      <m:sub>
                        <m:r>
                          <a:rPr lang="de-DE" i="1" dirty="0">
                            <a:latin typeface="Cambria Math" panose="02040503050406030204" pitchFamily="18" charset="0"/>
                          </a:rPr>
                          <m:t>𝑖</m:t>
                        </m:r>
                      </m:sub>
                    </m:sSub>
                    <m:sSub>
                      <m:sSubPr>
                        <m:ctrlPr>
                          <a:rPr lang="de-DE" i="1" dirty="0">
                            <a:latin typeface="Cambria Math" panose="02040503050406030204" pitchFamily="18" charset="0"/>
                          </a:rPr>
                        </m:ctrlPr>
                      </m:sSubPr>
                      <m:e>
                        <m:r>
                          <a:rPr lang="de-DE" i="1" dirty="0">
                            <a:latin typeface="Cambria Math" panose="02040503050406030204" pitchFamily="18" charset="0"/>
                          </a:rPr>
                          <m:t>𝑤</m:t>
                        </m:r>
                      </m:e>
                      <m:sub>
                        <m:r>
                          <a:rPr lang="de-DE" i="1" dirty="0">
                            <a:latin typeface="Cambria Math" panose="02040503050406030204" pitchFamily="18" charset="0"/>
                          </a:rPr>
                          <m:t>𝑗𝑖</m:t>
                        </m:r>
                      </m:sub>
                    </m:sSub>
                  </m:oMath>
                </a14:m>
                <a:endParaRPr lang="de-DE" sz="2000" dirty="0">
                  <a:sym typeface="Wingdings" panose="05000000000000000000" pitchFamily="2" charset="2"/>
                </a:endParaRPr>
              </a:p>
              <a:p>
                <a:pPr>
                  <a:lnSpc>
                    <a:spcPct val="150000"/>
                  </a:lnSpc>
                </a:pPr>
                <a:r>
                  <a:rPr lang="de-DE" sz="2000" dirty="0">
                    <a:sym typeface="Wingdings" panose="05000000000000000000" pitchFamily="2" charset="2"/>
                  </a:rPr>
                  <a:t>			 </a:t>
                </a:r>
                <a14:m>
                  <m:oMath xmlns:m="http://schemas.openxmlformats.org/officeDocument/2006/math">
                    <m:r>
                      <a:rPr lang="de-DE" b="0" i="0" dirty="0" smtClean="0">
                        <a:latin typeface="Cambria Math" panose="02040503050406030204" pitchFamily="18" charset="0"/>
                        <a:sym typeface="Wingdings" panose="05000000000000000000" pitchFamily="2" charset="2"/>
                      </a:rPr>
                      <m:t>  </m:t>
                    </m:r>
                    <m:r>
                      <a:rPr lang="de-DE" dirty="0">
                        <a:latin typeface="Cambria Math" panose="02040503050406030204" pitchFamily="18" charset="0"/>
                        <a:sym typeface="Wingdings" panose="05000000000000000000" pitchFamily="2" charset="2"/>
                      </a:rPr>
                      <m:t>=</m:t>
                    </m:r>
                    <m:f>
                      <m:fPr>
                        <m:ctrlPr>
                          <a:rPr lang="de-DE" i="1" dirty="0">
                            <a:latin typeface="Cambria Math" panose="02040503050406030204" pitchFamily="18" charset="0"/>
                            <a:sym typeface="Wingdings" panose="05000000000000000000" pitchFamily="2" charset="2"/>
                          </a:rPr>
                        </m:ctrlPr>
                      </m:fPr>
                      <m:num>
                        <m:r>
                          <a:rPr lang="de-DE" dirty="0">
                            <a:latin typeface="Cambria Math" panose="02040503050406030204" pitchFamily="18" charset="0"/>
                            <a:sym typeface="Wingdings" panose="05000000000000000000" pitchFamily="2" charset="2"/>
                          </a:rPr>
                          <m:t>𝜕</m:t>
                        </m:r>
                        <m:r>
                          <a:rPr lang="de-DE" i="1" dirty="0">
                            <a:latin typeface="Cambria Math" panose="02040503050406030204" pitchFamily="18" charset="0"/>
                            <a:sym typeface="Wingdings" panose="05000000000000000000" pitchFamily="2" charset="2"/>
                          </a:rPr>
                          <m:t>𝐸</m:t>
                        </m:r>
                      </m:num>
                      <m:den>
                        <m:r>
                          <a:rPr lang="de-DE" dirty="0">
                            <a:latin typeface="Cambria Math" panose="02040503050406030204" pitchFamily="18" charset="0"/>
                            <a:sym typeface="Wingdings" panose="05000000000000000000" pitchFamily="2" charset="2"/>
                          </a:rPr>
                          <m:t>𝜕</m:t>
                        </m:r>
                        <m:sSub>
                          <m:sSubPr>
                            <m:ctrlPr>
                              <a:rPr lang="de-DE" i="1" dirty="0">
                                <a:latin typeface="Cambria Math" panose="02040503050406030204" pitchFamily="18" charset="0"/>
                                <a:sym typeface="Wingdings" panose="05000000000000000000" pitchFamily="2" charset="2"/>
                              </a:rPr>
                            </m:ctrlPr>
                          </m:sSubPr>
                          <m:e>
                            <m:r>
                              <a:rPr lang="de-DE" i="1" dirty="0">
                                <a:latin typeface="Cambria Math" panose="02040503050406030204" pitchFamily="18" charset="0"/>
                                <a:sym typeface="Wingdings" panose="05000000000000000000" pitchFamily="2" charset="2"/>
                              </a:rPr>
                              <m:t>𝜎</m:t>
                            </m:r>
                          </m:e>
                          <m:sub>
                            <m:r>
                              <a:rPr lang="de-DE" i="1" dirty="0">
                                <a:latin typeface="Cambria Math" panose="02040503050406030204" pitchFamily="18" charset="0"/>
                                <a:sym typeface="Wingdings" panose="05000000000000000000" pitchFamily="2" charset="2"/>
                              </a:rPr>
                              <m:t>𝑗</m:t>
                            </m:r>
                          </m:sub>
                        </m:sSub>
                      </m:den>
                    </m:f>
                    <m:r>
                      <a:rPr lang="de-DE" dirty="0">
                        <a:latin typeface="Cambria Math" panose="02040503050406030204" pitchFamily="18" charset="0"/>
                        <a:sym typeface="Wingdings" panose="05000000000000000000" pitchFamily="2" charset="2"/>
                      </a:rPr>
                      <m:t>⋅</m:t>
                    </m:r>
                  </m:oMath>
                </a14:m>
                <a:r>
                  <a:rPr lang="de-DE" dirty="0">
                    <a:sym typeface="Wingdings" panose="05000000000000000000" pitchFamily="2" charset="2"/>
                  </a:rPr>
                  <a: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𝑜</m:t>
                        </m:r>
                      </m:e>
                      <m:sub>
                        <m:r>
                          <a:rPr lang="de-DE" i="1" dirty="0">
                            <a:latin typeface="Cambria Math" panose="02040503050406030204" pitchFamily="18" charset="0"/>
                          </a:rPr>
                          <m:t>𝑗</m:t>
                        </m:r>
                      </m:sub>
                    </m:sSub>
                  </m:oMath>
                </a14:m>
                <a:endParaRPr lang="de-DE" sz="2000" dirty="0">
                  <a:sym typeface="Wingdings" panose="05000000000000000000" pitchFamily="2" charset="2"/>
                </a:endParaRPr>
              </a:p>
              <a:p>
                <a:pPr>
                  <a:lnSpc>
                    <a:spcPct val="150000"/>
                  </a:lnSpc>
                </a:pPr>
                <a:r>
                  <a:rPr lang="de-DE" sz="2000" dirty="0">
                    <a:sym typeface="Wingdings" panose="05000000000000000000" pitchFamily="2" charset="2"/>
                  </a:rPr>
                  <a:t>			   </a:t>
                </a:r>
                <a14:m>
                  <m:oMath xmlns:m="http://schemas.openxmlformats.org/officeDocument/2006/math">
                    <m:r>
                      <a:rPr lang="de-DE" dirty="0">
                        <a:latin typeface="Cambria Math" panose="02040503050406030204" pitchFamily="18" charset="0"/>
                        <a:sym typeface="Wingdings" panose="05000000000000000000" pitchFamily="2" charset="2"/>
                      </a:rPr>
                      <m:t>=</m:t>
                    </m:r>
                    <m:sSub>
                      <m:sSubPr>
                        <m:ctrlPr>
                          <a:rPr lang="de-DE" i="1" dirty="0" smtClean="0">
                            <a:latin typeface="Cambria Math" panose="02040503050406030204" pitchFamily="18" charset="0"/>
                            <a:sym typeface="Wingdings" panose="05000000000000000000" pitchFamily="2" charset="2"/>
                          </a:rPr>
                        </m:ctrlPr>
                      </m:sSubPr>
                      <m:e>
                        <m:r>
                          <a:rPr lang="de-DE" i="1" dirty="0" smtClean="0">
                            <a:latin typeface="Cambria Math" panose="02040503050406030204" pitchFamily="18" charset="0"/>
                            <a:sym typeface="Wingdings" panose="05000000000000000000" pitchFamily="2" charset="2"/>
                          </a:rPr>
                          <m:t>−</m:t>
                        </m:r>
                        <m:r>
                          <a:rPr lang="de-DE" i="1" dirty="0">
                            <a:latin typeface="Cambria Math" panose="02040503050406030204" pitchFamily="18" charset="0"/>
                            <a:sym typeface="Wingdings" panose="05000000000000000000" pitchFamily="2" charset="2"/>
                          </a:rPr>
                          <m:t>𝛿</m:t>
                        </m:r>
                      </m:e>
                      <m:sub>
                        <m:r>
                          <a:rPr lang="de-DE" i="1" dirty="0">
                            <a:latin typeface="Cambria Math" panose="02040503050406030204" pitchFamily="18" charset="0"/>
                            <a:sym typeface="Wingdings" panose="05000000000000000000" pitchFamily="2" charset="2"/>
                          </a:rPr>
                          <m:t>𝑗</m:t>
                        </m:r>
                      </m:sub>
                    </m:sSub>
                    <m:r>
                      <a:rPr lang="de-DE" dirty="0">
                        <a:latin typeface="Cambria Math" panose="02040503050406030204" pitchFamily="18" charset="0"/>
                        <a:sym typeface="Wingdings" panose="05000000000000000000" pitchFamily="2" charset="2"/>
                      </a:rPr>
                      <m:t>⋅</m:t>
                    </m:r>
                  </m:oMath>
                </a14:m>
                <a:r>
                  <a:rPr lang="de-DE" dirty="0">
                    <a:sym typeface="Wingdings" panose="05000000000000000000" pitchFamily="2" charset="2"/>
                  </a:rPr>
                  <a: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𝑜</m:t>
                        </m:r>
                      </m:e>
                      <m:sub>
                        <m:r>
                          <a:rPr lang="de-DE" i="1" dirty="0">
                            <a:latin typeface="Cambria Math" panose="02040503050406030204" pitchFamily="18" charset="0"/>
                          </a:rPr>
                          <m:t>𝑗</m:t>
                        </m:r>
                      </m:sub>
                    </m:sSub>
                  </m:oMath>
                </a14:m>
                <a:r>
                  <a:rPr lang="de-DE" sz="2000" dirty="0">
                    <a:sym typeface="Wingdings" panose="05000000000000000000" pitchFamily="2" charset="2"/>
                  </a:rPr>
                  <a:t>	</a:t>
                </a:r>
                <a:r>
                  <a:rPr lang="de-DE" dirty="0">
                    <a:sym typeface="Wingdings" panose="05000000000000000000" pitchFamily="2" charset="2"/>
                  </a:rPr>
                  <a:t>, </a:t>
                </a:r>
                <a:r>
                  <a:rPr lang="de-DE" dirty="0" err="1">
                    <a:sym typeface="Wingdings" panose="05000000000000000000" pitchFamily="2" charset="2"/>
                  </a:rPr>
                  <a:t>with</a:t>
                </a:r>
                <a:r>
                  <a:rPr lang="de-DE" dirty="0">
                    <a:sym typeface="Wingdings" panose="05000000000000000000" pitchFamily="2" charset="2"/>
                  </a:rPr>
                  <a:t> </a:t>
                </a:r>
                <a14:m>
                  <m:oMath xmlns:m="http://schemas.openxmlformats.org/officeDocument/2006/math">
                    <m:sSub>
                      <m:sSubPr>
                        <m:ctrlPr>
                          <a:rPr lang="de-DE" i="1" dirty="0">
                            <a:latin typeface="Cambria Math" panose="02040503050406030204" pitchFamily="18" charset="0"/>
                            <a:sym typeface="Wingdings" panose="05000000000000000000" pitchFamily="2" charset="2"/>
                          </a:rPr>
                        </m:ctrlPr>
                      </m:sSubPr>
                      <m:e>
                        <m:r>
                          <a:rPr lang="de-DE" i="1" dirty="0">
                            <a:latin typeface="Cambria Math" panose="02040503050406030204" pitchFamily="18" charset="0"/>
                            <a:sym typeface="Wingdings" panose="05000000000000000000" pitchFamily="2" charset="2"/>
                          </a:rPr>
                          <m:t>−</m:t>
                        </m:r>
                        <m:r>
                          <a:rPr lang="de-DE" i="1" dirty="0">
                            <a:latin typeface="Cambria Math" panose="02040503050406030204" pitchFamily="18" charset="0"/>
                            <a:sym typeface="Wingdings" panose="05000000000000000000" pitchFamily="2" charset="2"/>
                          </a:rPr>
                          <m:t>𝛿</m:t>
                        </m:r>
                      </m:e>
                      <m:sub>
                        <m:r>
                          <a:rPr lang="de-DE" i="1" dirty="0">
                            <a:latin typeface="Cambria Math" panose="02040503050406030204" pitchFamily="18" charset="0"/>
                            <a:sym typeface="Wingdings" panose="05000000000000000000" pitchFamily="2" charset="2"/>
                          </a:rPr>
                          <m:t>𝑗</m:t>
                        </m:r>
                      </m:sub>
                    </m:sSub>
                  </m:oMath>
                </a14:m>
                <a:r>
                  <a:rPr lang="de-DE" dirty="0">
                    <a:sym typeface="Wingdings" panose="05000000000000000000" pitchFamily="2" charset="2"/>
                  </a:rPr>
                  <a:t> </a:t>
                </a:r>
                <a14:m>
                  <m:oMath xmlns:m="http://schemas.openxmlformats.org/officeDocument/2006/math">
                    <m:r>
                      <a:rPr lang="de-DE" dirty="0">
                        <a:latin typeface="Cambria Math" panose="02040503050406030204" pitchFamily="18" charset="0"/>
                        <a:sym typeface="Wingdings" panose="05000000000000000000" pitchFamily="2" charset="2"/>
                      </a:rPr>
                      <m:t>=</m:t>
                    </m:r>
                    <m:f>
                      <m:fPr>
                        <m:ctrlPr>
                          <a:rPr lang="de-DE" i="1" dirty="0">
                            <a:latin typeface="Cambria Math" panose="02040503050406030204" pitchFamily="18" charset="0"/>
                            <a:sym typeface="Wingdings" panose="05000000000000000000" pitchFamily="2" charset="2"/>
                          </a:rPr>
                        </m:ctrlPr>
                      </m:fPr>
                      <m:num>
                        <m:r>
                          <a:rPr lang="de-DE" dirty="0">
                            <a:latin typeface="Cambria Math" panose="02040503050406030204" pitchFamily="18" charset="0"/>
                            <a:sym typeface="Wingdings" panose="05000000000000000000" pitchFamily="2" charset="2"/>
                          </a:rPr>
                          <m:t>𝜕</m:t>
                        </m:r>
                        <m:r>
                          <a:rPr lang="de-DE" i="1" dirty="0">
                            <a:latin typeface="Cambria Math" panose="02040503050406030204" pitchFamily="18" charset="0"/>
                            <a:sym typeface="Wingdings" panose="05000000000000000000" pitchFamily="2" charset="2"/>
                          </a:rPr>
                          <m:t>𝐸</m:t>
                        </m:r>
                      </m:num>
                      <m:den>
                        <m:r>
                          <a:rPr lang="de-DE" dirty="0">
                            <a:latin typeface="Cambria Math" panose="02040503050406030204" pitchFamily="18" charset="0"/>
                            <a:sym typeface="Wingdings" panose="05000000000000000000" pitchFamily="2" charset="2"/>
                          </a:rPr>
                          <m:t>𝜕</m:t>
                        </m:r>
                        <m:sSub>
                          <m:sSubPr>
                            <m:ctrlPr>
                              <a:rPr lang="de-DE" i="1" dirty="0">
                                <a:latin typeface="Cambria Math" panose="02040503050406030204" pitchFamily="18" charset="0"/>
                                <a:sym typeface="Wingdings" panose="05000000000000000000" pitchFamily="2" charset="2"/>
                              </a:rPr>
                            </m:ctrlPr>
                          </m:sSubPr>
                          <m:e>
                            <m:r>
                              <a:rPr lang="de-DE" i="1" dirty="0">
                                <a:latin typeface="Cambria Math" panose="02040503050406030204" pitchFamily="18" charset="0"/>
                                <a:sym typeface="Wingdings" panose="05000000000000000000" pitchFamily="2" charset="2"/>
                              </a:rPr>
                              <m:t>𝜎</m:t>
                            </m:r>
                          </m:e>
                          <m:sub>
                            <m:r>
                              <a:rPr lang="de-DE" i="1" dirty="0">
                                <a:latin typeface="Cambria Math" panose="02040503050406030204" pitchFamily="18" charset="0"/>
                                <a:sym typeface="Wingdings" panose="05000000000000000000" pitchFamily="2" charset="2"/>
                              </a:rPr>
                              <m:t>𝑗</m:t>
                            </m:r>
                          </m:sub>
                        </m:sSub>
                      </m:den>
                    </m:f>
                  </m:oMath>
                </a14:m>
                <a:r>
                  <a:rPr lang="de-DE" dirty="0">
                    <a:sym typeface="Wingdings" panose="05000000000000000000" pitchFamily="2" charset="2"/>
                  </a:rPr>
                  <a:t> </a:t>
                </a:r>
              </a:p>
              <a:p>
                <a:pPr>
                  <a:lnSpc>
                    <a:spcPct val="150000"/>
                  </a:lnSpc>
                </a:pPr>
                <a:r>
                  <a:rPr lang="de-DE" dirty="0">
                    <a:sym typeface="Wingdings" panose="05000000000000000000" pitchFamily="2" charset="2"/>
                  </a:rPr>
                  <a:t>	</a:t>
                </a:r>
                <a:endParaRPr lang="de-DE" sz="2000" dirty="0">
                  <a:sym typeface="Wingdings" panose="05000000000000000000" pitchFamily="2" charset="2"/>
                </a:endParaRPr>
              </a:p>
            </p:txBody>
          </p:sp>
        </mc:Choice>
        <mc:Fallback xmlns="">
          <p:sp>
            <p:nvSpPr>
              <p:cNvPr id="2" name="Textfeld 1">
                <a:extLst>
                  <a:ext uri="{FF2B5EF4-FFF2-40B4-BE49-F238E27FC236}">
                    <a16:creationId xmlns:a16="http://schemas.microsoft.com/office/drawing/2014/main" id="{9E34505C-7D2F-4D06-B5BC-A227DDD98F69}"/>
                  </a:ext>
                </a:extLst>
              </p:cNvPr>
              <p:cNvSpPr txBox="1">
                <a:spLocks noRot="1" noChangeAspect="1" noMove="1" noResize="1" noEditPoints="1" noAdjustHandles="1" noChangeArrowheads="1" noChangeShapeType="1" noTextEdit="1"/>
              </p:cNvSpPr>
              <p:nvPr/>
            </p:nvSpPr>
            <p:spPr>
              <a:xfrm>
                <a:off x="5649634" y="1906184"/>
                <a:ext cx="6446121" cy="4364721"/>
              </a:xfrm>
              <a:prstGeom prst="rect">
                <a:avLst/>
              </a:prstGeom>
              <a:blipFill>
                <a:blip r:embed="rId7"/>
                <a:stretch>
                  <a:fillRect l="-851"/>
                </a:stretch>
              </a:blipFill>
            </p:spPr>
            <p:txBody>
              <a:bodyPr/>
              <a:lstStyle/>
              <a:p>
                <a:r>
                  <a:rPr lang="de-DE">
                    <a:noFill/>
                  </a:rPr>
                  <a:t> </a:t>
                </a:r>
              </a:p>
            </p:txBody>
          </p:sp>
        </mc:Fallback>
      </mc:AlternateContent>
      <p:sp>
        <p:nvSpPr>
          <p:cNvPr id="11" name="Rechteck 10">
            <a:extLst>
              <a:ext uri="{FF2B5EF4-FFF2-40B4-BE49-F238E27FC236}">
                <a16:creationId xmlns:a16="http://schemas.microsoft.com/office/drawing/2014/main" id="{84F3649F-DB40-4FF4-99C9-0CE4972AA8B6}"/>
              </a:ext>
            </a:extLst>
          </p:cNvPr>
          <p:cNvSpPr/>
          <p:nvPr/>
        </p:nvSpPr>
        <p:spPr>
          <a:xfrm>
            <a:off x="3934347" y="3941074"/>
            <a:ext cx="2161652" cy="7511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a:extLst>
              <a:ext uri="{FF2B5EF4-FFF2-40B4-BE49-F238E27FC236}">
                <a16:creationId xmlns:a16="http://schemas.microsoft.com/office/drawing/2014/main" id="{CD6E41D9-C8B8-4BB4-AC1B-CC7B7208C78C}"/>
              </a:ext>
            </a:extLst>
          </p:cNvPr>
          <p:cNvSpPr/>
          <p:nvPr/>
        </p:nvSpPr>
        <p:spPr>
          <a:xfrm>
            <a:off x="4191837" y="2413763"/>
            <a:ext cx="1194079" cy="36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1504F022-2D97-4F34-9919-B2A886AC7819}"/>
              </a:ext>
            </a:extLst>
          </p:cNvPr>
          <p:cNvPicPr>
            <a:picLocks noChangeAspect="1"/>
          </p:cNvPicPr>
          <p:nvPr/>
        </p:nvPicPr>
        <p:blipFill>
          <a:blip r:embed="rId8"/>
          <a:stretch>
            <a:fillRect/>
          </a:stretch>
        </p:blipFill>
        <p:spPr>
          <a:xfrm>
            <a:off x="200106" y="1755852"/>
            <a:ext cx="4778039" cy="3339989"/>
          </a:xfrm>
          <a:prstGeom prst="rect">
            <a:avLst/>
          </a:prstGeom>
        </p:spPr>
      </p:pic>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EE9D5AD9-D75B-40B5-ADED-6F863F6CD9EA}"/>
                  </a:ext>
                </a:extLst>
              </p:cNvPr>
              <p:cNvSpPr txBox="1"/>
              <p:nvPr/>
            </p:nvSpPr>
            <p:spPr>
              <a:xfrm>
                <a:off x="143136" y="5171373"/>
                <a:ext cx="5541666" cy="145616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de-DE" i="1" dirty="0">
                            <a:latin typeface="Cambria Math" panose="02040503050406030204" pitchFamily="18" charset="0"/>
                          </a:rPr>
                          <m:t>1</m:t>
                        </m:r>
                      </m:num>
                      <m:den>
                        <m:r>
                          <a:rPr lang="en-US" dirty="0">
                            <a:latin typeface="Cambria Math" panose="02040503050406030204" pitchFamily="18" charset="0"/>
                          </a:rPr>
                          <m:t>2</m:t>
                        </m:r>
                      </m:den>
                    </m:f>
                    <m:r>
                      <a:rPr lang="de-DE" i="1" dirty="0">
                        <a:latin typeface="Cambria Math" panose="02040503050406030204" pitchFamily="18" charset="0"/>
                      </a:rPr>
                      <m:t> </m:t>
                    </m:r>
                    <m:nary>
                      <m:naryPr>
                        <m:chr m:val="∑"/>
                        <m:limLoc m:val="undOvr"/>
                        <m:grow m:val="on"/>
                        <m:supHide m:val="on"/>
                        <m:ctrlPr>
                          <a:rPr lang="en-US" i="1" dirty="0" smtClean="0">
                            <a:latin typeface="Cambria Math" panose="02040503050406030204" pitchFamily="18" charset="0"/>
                          </a:rPr>
                        </m:ctrlPr>
                      </m:naryPr>
                      <m:sub>
                        <m:r>
                          <a:rPr lang="en-US" i="1" dirty="0" smtClean="0">
                            <a:latin typeface="Cambria Math" panose="02040503050406030204" pitchFamily="18" charset="0"/>
                          </a:rPr>
                          <m:t>𝑗</m:t>
                        </m:r>
                      </m:sub>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de-DE" i="1" dirty="0">
                                        <a:latin typeface="Cambria Math" panose="02040503050406030204" pitchFamily="18" charset="0"/>
                                      </a:rPr>
                                      <m:t>𝑦</m:t>
                                    </m:r>
                                  </m:e>
                                  <m:sub>
                                    <m:r>
                                      <a:rPr lang="de-DE" i="1" dirty="0">
                                        <a:latin typeface="Cambria Math" panose="02040503050406030204" pitchFamily="18" charset="0"/>
                                      </a:rPr>
                                      <m:t>𝑗</m:t>
                                    </m:r>
                                  </m:sub>
                                </m:sSub>
                                <m:r>
                                  <a:rPr lang="en-US" dirty="0">
                                    <a:latin typeface="Cambria Math" panose="02040503050406030204" pitchFamily="18" charset="0"/>
                                  </a:rPr>
                                  <m:t>−</m:t>
                                </m:r>
                                <m:sSub>
                                  <m:sSubPr>
                                    <m:ctrlPr>
                                      <a:rPr lang="en-US" i="1" dirty="0">
                                        <a:latin typeface="Cambria Math" panose="02040503050406030204" pitchFamily="18" charset="0"/>
                                      </a:rPr>
                                    </m:ctrlPr>
                                  </m:sSubPr>
                                  <m:e>
                                    <m:r>
                                      <a:rPr lang="de-DE" i="1" dirty="0">
                                        <a:latin typeface="Cambria Math" panose="02040503050406030204" pitchFamily="18" charset="0"/>
                                      </a:rPr>
                                      <m:t>𝑜</m:t>
                                    </m:r>
                                  </m:e>
                                  <m:sub>
                                    <m:r>
                                      <a:rPr lang="de-DE" i="1" dirty="0">
                                        <a:latin typeface="Cambria Math" panose="02040503050406030204" pitchFamily="18" charset="0"/>
                                      </a:rPr>
                                      <m:t>𝑗</m:t>
                                    </m:r>
                                  </m:sub>
                                </m:sSub>
                              </m:e>
                            </m:d>
                          </m:e>
                          <m:sup>
                            <m:r>
                              <a:rPr lang="en-US" dirty="0">
                                <a:latin typeface="Cambria Math" panose="02040503050406030204" pitchFamily="18" charset="0"/>
                              </a:rPr>
                              <m:t>2</m:t>
                            </m:r>
                          </m:sup>
                        </m:sSup>
                      </m:e>
                    </m:nary>
                    <m:r>
                      <a:rPr lang="en-US" dirty="0">
                        <a:latin typeface="Cambria Math" panose="02040503050406030204" pitchFamily="18" charset="0"/>
                      </a:rPr>
                      <m:t>=</m:t>
                    </m:r>
                  </m:oMath>
                </a14:m>
                <a:r>
                  <a:rPr lang="en-US" dirty="0"/>
                  <a:t> </a:t>
                </a:r>
                <a14:m>
                  <m:oMath xmlns:m="http://schemas.openxmlformats.org/officeDocument/2006/math">
                    <m:f>
                      <m:fPr>
                        <m:ctrlPr>
                          <a:rPr lang="en-US" i="1" dirty="0">
                            <a:latin typeface="Cambria Math" panose="02040503050406030204" pitchFamily="18" charset="0"/>
                          </a:rPr>
                        </m:ctrlPr>
                      </m:fPr>
                      <m:num>
                        <m:r>
                          <a:rPr lang="de-DE" i="1" dirty="0">
                            <a:latin typeface="Cambria Math" panose="02040503050406030204" pitchFamily="18" charset="0"/>
                          </a:rPr>
                          <m:t>1</m:t>
                        </m:r>
                      </m:num>
                      <m:den>
                        <m:r>
                          <a:rPr lang="en-US" dirty="0">
                            <a:latin typeface="Cambria Math" panose="02040503050406030204" pitchFamily="18" charset="0"/>
                          </a:rPr>
                          <m:t>2</m:t>
                        </m:r>
                      </m:den>
                    </m:f>
                    <m:r>
                      <a:rPr lang="de-DE" i="1" dirty="0">
                        <a:latin typeface="Cambria Math" panose="02040503050406030204" pitchFamily="18" charset="0"/>
                      </a:rPr>
                      <m:t> </m:t>
                    </m:r>
                    <m:nary>
                      <m:naryPr>
                        <m:chr m:val="∑"/>
                        <m:limLoc m:val="undOvr"/>
                        <m:grow m:val="on"/>
                        <m:supHide m:val="on"/>
                        <m:ctrlPr>
                          <a:rPr lang="en-US" i="1" dirty="0">
                            <a:latin typeface="Cambria Math" panose="02040503050406030204" pitchFamily="18" charset="0"/>
                          </a:rPr>
                        </m:ctrlPr>
                      </m:naryPr>
                      <m:sub>
                        <m:r>
                          <a:rPr lang="en-US" i="1" dirty="0">
                            <a:latin typeface="Cambria Math" panose="02040503050406030204" pitchFamily="18" charset="0"/>
                          </a:rPr>
                          <m:t>𝑗</m:t>
                        </m:r>
                      </m:sub>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de-DE" i="1" dirty="0">
                                        <a:latin typeface="Cambria Math" panose="02040503050406030204" pitchFamily="18" charset="0"/>
                                      </a:rPr>
                                      <m:t>𝑦</m:t>
                                    </m:r>
                                  </m:e>
                                  <m:sub>
                                    <m:r>
                                      <a:rPr lang="de-DE" i="1" dirty="0">
                                        <a:latin typeface="Cambria Math" panose="02040503050406030204" pitchFamily="18" charset="0"/>
                                      </a:rPr>
                                      <m:t>𝑗</m:t>
                                    </m:r>
                                  </m:sub>
                                </m:sSub>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𝜑</m:t>
                                    </m:r>
                                    <m:r>
                                      <a:rPr lang="de-DE" b="0" i="1" dirty="0" smtClean="0">
                                        <a:latin typeface="Cambria Math" panose="02040503050406030204" pitchFamily="18" charset="0"/>
                                      </a:rPr>
                                      <m:t>(</m:t>
                                    </m:r>
                                    <m:r>
                                      <a:rPr lang="en-US" i="1" dirty="0">
                                        <a:latin typeface="Cambria Math" panose="02040503050406030204" pitchFamily="18" charset="0"/>
                                      </a:rPr>
                                      <m:t>𝜎</m:t>
                                    </m:r>
                                  </m:e>
                                  <m:sub>
                                    <m:r>
                                      <a:rPr lang="de-DE" b="0" i="1" dirty="0" smtClean="0">
                                        <a:latin typeface="Cambria Math" panose="02040503050406030204" pitchFamily="18" charset="0"/>
                                      </a:rPr>
                                      <m:t>𝑗</m:t>
                                    </m:r>
                                  </m:sub>
                                </m:sSub>
                                <m:r>
                                  <a:rPr lang="de-DE" b="0" i="1" dirty="0" smtClean="0">
                                    <a:latin typeface="Cambria Math" panose="02040503050406030204" pitchFamily="18" charset="0"/>
                                  </a:rPr>
                                  <m:t>)</m:t>
                                </m:r>
                              </m:e>
                            </m:d>
                          </m:e>
                          <m:sup>
                            <m:r>
                              <a:rPr lang="en-US" dirty="0">
                                <a:latin typeface="Cambria Math" panose="02040503050406030204" pitchFamily="18" charset="0"/>
                              </a:rPr>
                              <m:t>2</m:t>
                            </m:r>
                          </m:sup>
                        </m:sSup>
                      </m:e>
                    </m:nary>
                  </m:oMath>
                </a14:m>
                <a:endParaRPr lang="de-DE" dirty="0"/>
              </a:p>
              <a:p>
                <a:r>
                  <a:rPr lang="de-DE" dirty="0"/>
                  <a:t>		    </a:t>
                </a:r>
                <a14:m>
                  <m:oMath xmlns:m="http://schemas.openxmlformats.org/officeDocument/2006/math">
                    <m:r>
                      <a:rPr lang="de-DE" b="0" i="0" dirty="0" smtClean="0">
                        <a:latin typeface="Cambria Math" panose="02040503050406030204" pitchFamily="18" charset="0"/>
                      </a:rPr>
                      <m:t>      </m:t>
                    </m:r>
                    <m:r>
                      <a:rPr lang="en-US" dirty="0">
                        <a:latin typeface="Cambria Math" panose="02040503050406030204" pitchFamily="18" charset="0"/>
                      </a:rPr>
                      <m:t>=</m:t>
                    </m:r>
                  </m:oMath>
                </a14:m>
                <a:r>
                  <a:rPr lang="en-US" dirty="0"/>
                  <a:t> </a:t>
                </a:r>
                <a14:m>
                  <m:oMath xmlns:m="http://schemas.openxmlformats.org/officeDocument/2006/math">
                    <m:f>
                      <m:fPr>
                        <m:ctrlPr>
                          <a:rPr lang="en-US" i="1" dirty="0">
                            <a:latin typeface="Cambria Math" panose="02040503050406030204" pitchFamily="18" charset="0"/>
                          </a:rPr>
                        </m:ctrlPr>
                      </m:fPr>
                      <m:num>
                        <m:r>
                          <a:rPr lang="de-DE" i="1" dirty="0">
                            <a:latin typeface="Cambria Math" panose="02040503050406030204" pitchFamily="18" charset="0"/>
                          </a:rPr>
                          <m:t>1</m:t>
                        </m:r>
                      </m:num>
                      <m:den>
                        <m:r>
                          <a:rPr lang="en-US" dirty="0">
                            <a:latin typeface="Cambria Math" panose="02040503050406030204" pitchFamily="18" charset="0"/>
                          </a:rPr>
                          <m:t>2</m:t>
                        </m:r>
                      </m:den>
                    </m:f>
                    <m:r>
                      <a:rPr lang="de-DE" i="1" dirty="0">
                        <a:latin typeface="Cambria Math" panose="02040503050406030204" pitchFamily="18" charset="0"/>
                      </a:rPr>
                      <m:t> </m:t>
                    </m:r>
                    <m:nary>
                      <m:naryPr>
                        <m:chr m:val="∑"/>
                        <m:limLoc m:val="undOvr"/>
                        <m:grow m:val="on"/>
                        <m:supHide m:val="on"/>
                        <m:ctrlPr>
                          <a:rPr lang="en-US" i="1" dirty="0">
                            <a:latin typeface="Cambria Math" panose="02040503050406030204" pitchFamily="18" charset="0"/>
                          </a:rPr>
                        </m:ctrlPr>
                      </m:naryPr>
                      <m:sub>
                        <m:r>
                          <a:rPr lang="en-US" i="1" dirty="0">
                            <a:latin typeface="Cambria Math" panose="02040503050406030204" pitchFamily="18" charset="0"/>
                          </a:rPr>
                          <m:t>𝑗</m:t>
                        </m:r>
                      </m:sub>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de-DE" i="1" dirty="0">
                                        <a:latin typeface="Cambria Math" panose="02040503050406030204" pitchFamily="18" charset="0"/>
                                      </a:rPr>
                                      <m:t>𝑦</m:t>
                                    </m:r>
                                  </m:e>
                                  <m:sub>
                                    <m:r>
                                      <a:rPr lang="de-DE" i="1" dirty="0">
                                        <a:latin typeface="Cambria Math" panose="02040503050406030204" pitchFamily="18" charset="0"/>
                                      </a:rPr>
                                      <m:t>𝑗</m:t>
                                    </m:r>
                                  </m:sub>
                                </m:sSub>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smtClean="0">
                                        <a:latin typeface="Cambria Math" panose="02040503050406030204" pitchFamily="18" charset="0"/>
                                      </a:rPr>
                                      <m:t>𝜑</m:t>
                                    </m:r>
                                    <m:r>
                                      <a:rPr lang="de-DE" i="1" dirty="0" smtClean="0">
                                        <a:latin typeface="Cambria Math" panose="02040503050406030204" pitchFamily="18" charset="0"/>
                                      </a:rPr>
                                      <m:t>(</m:t>
                                    </m:r>
                                    <m:nary>
                                      <m:naryPr>
                                        <m:chr m:val="∑"/>
                                        <m:limLoc m:val="undOvr"/>
                                        <m:grow m:val="on"/>
                                        <m:supHide m:val="on"/>
                                        <m:ctrlPr>
                                          <a:rPr lang="en-US" i="1" dirty="0" smtClean="0">
                                            <a:latin typeface="Cambria Math" panose="02040503050406030204" pitchFamily="18" charset="0"/>
                                          </a:rPr>
                                        </m:ctrlPr>
                                      </m:naryPr>
                                      <m:sub>
                                        <m:r>
                                          <a:rPr lang="en-US" i="1" dirty="0">
                                            <a:latin typeface="Cambria Math" panose="02040503050406030204" pitchFamily="18" charset="0"/>
                                          </a:rPr>
                                          <m:t>𝑖</m:t>
                                        </m:r>
                                      </m:sub>
                                      <m:sup/>
                                      <m:e>
                                        <m:r>
                                          <a:rPr lang="de-DE" b="0" i="1" dirty="0" smtClean="0">
                                            <a:latin typeface="Cambria Math" panose="02040503050406030204" pitchFamily="18" charset="0"/>
                                          </a:rPr>
                                          <m:t>𝑥</m:t>
                                        </m:r>
                                      </m:e>
                                    </m:nary>
                                  </m:e>
                                  <m:sub>
                                    <m:r>
                                      <a:rPr lang="de-DE" b="0" i="1" dirty="0" smtClean="0">
                                        <a:latin typeface="Cambria Math" panose="02040503050406030204" pitchFamily="18" charset="0"/>
                                      </a:rPr>
                                      <m:t>𝑖</m:t>
                                    </m:r>
                                  </m:sub>
                                </m:sSub>
                                <m:sSub>
                                  <m:sSubPr>
                                    <m:ctrlPr>
                                      <a:rPr lang="de-DE" b="0" i="1" dirty="0" smtClean="0">
                                        <a:latin typeface="Cambria Math" panose="02040503050406030204" pitchFamily="18" charset="0"/>
                                      </a:rPr>
                                    </m:ctrlPr>
                                  </m:sSubPr>
                                  <m:e>
                                    <m:r>
                                      <a:rPr lang="de-DE" b="0" i="1" dirty="0" smtClean="0">
                                        <a:latin typeface="Cambria Math" panose="02040503050406030204" pitchFamily="18" charset="0"/>
                                      </a:rPr>
                                      <m:t>𝑤</m:t>
                                    </m:r>
                                  </m:e>
                                  <m:sub>
                                    <m:r>
                                      <a:rPr lang="de-DE" b="0" i="1" dirty="0" smtClean="0">
                                        <a:latin typeface="Cambria Math" panose="02040503050406030204" pitchFamily="18" charset="0"/>
                                      </a:rPr>
                                      <m:t>𝑗𝑖</m:t>
                                    </m:r>
                                  </m:sub>
                                </m:sSub>
                                <m:r>
                                  <a:rPr lang="de-DE" b="0" i="1" dirty="0" smtClean="0">
                                    <a:latin typeface="Cambria Math" panose="02040503050406030204" pitchFamily="18" charset="0"/>
                                  </a:rPr>
                                  <m:t>)</m:t>
                                </m:r>
                              </m:e>
                            </m:d>
                          </m:e>
                          <m:sup>
                            <m:r>
                              <a:rPr lang="en-US" dirty="0">
                                <a:latin typeface="Cambria Math" panose="02040503050406030204" pitchFamily="18" charset="0"/>
                              </a:rPr>
                              <m:t>2</m:t>
                            </m:r>
                          </m:sup>
                        </m:sSup>
                      </m:e>
                    </m:nary>
                    <m:r>
                      <a:rPr lang="en-US" i="1" dirty="0">
                        <a:latin typeface="Cambria Math" panose="02040503050406030204" pitchFamily="18" charset="0"/>
                      </a:rPr>
                      <m:t> </m:t>
                    </m:r>
                  </m:oMath>
                </a14:m>
                <a:r>
                  <a:rPr lang="de-DE" dirty="0"/>
                  <a:t>	</a:t>
                </a:r>
              </a:p>
            </p:txBody>
          </p:sp>
        </mc:Choice>
        <mc:Fallback xmlns="">
          <p:sp>
            <p:nvSpPr>
              <p:cNvPr id="6" name="Textfeld 5">
                <a:extLst>
                  <a:ext uri="{FF2B5EF4-FFF2-40B4-BE49-F238E27FC236}">
                    <a16:creationId xmlns:a16="http://schemas.microsoft.com/office/drawing/2014/main" id="{EE9D5AD9-D75B-40B5-ADED-6F863F6CD9EA}"/>
                  </a:ext>
                </a:extLst>
              </p:cNvPr>
              <p:cNvSpPr txBox="1">
                <a:spLocks noRot="1" noChangeAspect="1" noMove="1" noResize="1" noEditPoints="1" noAdjustHandles="1" noChangeArrowheads="1" noChangeShapeType="1" noTextEdit="1"/>
              </p:cNvSpPr>
              <p:nvPr/>
            </p:nvSpPr>
            <p:spPr>
              <a:xfrm>
                <a:off x="143136" y="5171373"/>
                <a:ext cx="5541666" cy="1456168"/>
              </a:xfrm>
              <a:prstGeom prst="rect">
                <a:avLst/>
              </a:prstGeom>
              <a:blipFill>
                <a:blip r:embed="rId9"/>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6645573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9193"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err="1">
                <a:solidFill>
                  <a:schemeClr val="bg1"/>
                </a:solidFill>
              </a:rPr>
              <a:t>Neural</a:t>
            </a:r>
            <a:r>
              <a:rPr lang="de-DE" sz="4000" b="1" dirty="0">
                <a:solidFill>
                  <a:schemeClr val="bg1"/>
                </a:solidFill>
              </a:rPr>
              <a:t> Networks</a:t>
            </a:r>
          </a:p>
        </p:txBody>
      </p:sp>
      <p:sp>
        <p:nvSpPr>
          <p:cNvPr id="3" name="Textfeld 2">
            <a:extLst>
              <a:ext uri="{FF2B5EF4-FFF2-40B4-BE49-F238E27FC236}">
                <a16:creationId xmlns:a16="http://schemas.microsoft.com/office/drawing/2014/main" id="{6D88F75A-89DF-41BF-8AE8-C9884BB38200}"/>
              </a:ext>
            </a:extLst>
          </p:cNvPr>
          <p:cNvSpPr txBox="1"/>
          <p:nvPr/>
        </p:nvSpPr>
        <p:spPr>
          <a:xfrm>
            <a:off x="2562330" y="1195754"/>
            <a:ext cx="6943411" cy="461665"/>
          </a:xfrm>
          <a:prstGeom prst="rect">
            <a:avLst/>
          </a:prstGeom>
          <a:noFill/>
        </p:spPr>
        <p:txBody>
          <a:bodyPr wrap="square" rtlCol="0">
            <a:spAutoFit/>
          </a:bodyPr>
          <a:lstStyle/>
          <a:p>
            <a:pPr algn="ctr"/>
            <a:r>
              <a:rPr lang="de-DE" sz="2400" b="1" dirty="0"/>
              <a:t>Backpropagation</a:t>
            </a:r>
          </a:p>
        </p:txBody>
      </p:sp>
      <p:sp>
        <p:nvSpPr>
          <p:cNvPr id="8" name="Rechteck 7">
            <a:extLst>
              <a:ext uri="{FF2B5EF4-FFF2-40B4-BE49-F238E27FC236}">
                <a16:creationId xmlns:a16="http://schemas.microsoft.com/office/drawing/2014/main" id="{79F49478-CC4B-4E10-B966-E2E41802DA95}"/>
              </a:ext>
            </a:extLst>
          </p:cNvPr>
          <p:cNvSpPr/>
          <p:nvPr/>
        </p:nvSpPr>
        <p:spPr>
          <a:xfrm>
            <a:off x="8872695" y="2994409"/>
            <a:ext cx="1798654"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9E34505C-7D2F-4D06-B5BC-A227DDD98F69}"/>
                  </a:ext>
                </a:extLst>
              </p:cNvPr>
              <p:cNvSpPr txBox="1"/>
              <p:nvPr/>
            </p:nvSpPr>
            <p:spPr>
              <a:xfrm>
                <a:off x="5649634" y="1906184"/>
                <a:ext cx="6446121" cy="47213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de-DE" sz="2000" dirty="0"/>
                  <a:t>Idea: Use Gradient </a:t>
                </a:r>
                <a:r>
                  <a:rPr lang="de-DE" sz="2000" dirty="0" err="1"/>
                  <a:t>Descent</a:t>
                </a:r>
                <a:r>
                  <a:rPr lang="de-DE" sz="2000" dirty="0"/>
                  <a:t> </a:t>
                </a:r>
                <a:r>
                  <a:rPr lang="de-DE" sz="2000" dirty="0" err="1"/>
                  <a:t>to</a:t>
                </a:r>
                <a:r>
                  <a:rPr lang="de-DE" sz="2000" dirty="0"/>
                  <a:t> </a:t>
                </a:r>
                <a:r>
                  <a:rPr lang="de-DE" sz="2000" dirty="0" err="1">
                    <a:sym typeface="Wingdings" panose="05000000000000000000" pitchFamily="2" charset="2"/>
                  </a:rPr>
                  <a:t>optimize</a:t>
                </a:r>
                <a:r>
                  <a:rPr lang="de-DE" sz="2000" dirty="0">
                    <a:sym typeface="Wingdings" panose="05000000000000000000" pitchFamily="2" charset="2"/>
                  </a:rPr>
                  <a:t> </a:t>
                </a:r>
                <a:r>
                  <a:rPr lang="de-DE" sz="2000" dirty="0" err="1">
                    <a:sym typeface="Wingdings" panose="05000000000000000000" pitchFamily="2" charset="2"/>
                  </a:rPr>
                  <a:t>network</a:t>
                </a:r>
                <a:r>
                  <a:rPr lang="de-DE" sz="2000" dirty="0">
                    <a:sym typeface="Wingdings" panose="05000000000000000000" pitchFamily="2" charset="2"/>
                  </a:rPr>
                  <a:t> </a:t>
                </a:r>
                <a:r>
                  <a:rPr lang="de-DE" sz="2000" dirty="0" err="1">
                    <a:sym typeface="Wingdings" panose="05000000000000000000" pitchFamily="2" charset="2"/>
                  </a:rPr>
                  <a:t>output</a:t>
                </a:r>
                <a:endParaRPr lang="de-DE" sz="2000" dirty="0">
                  <a:sym typeface="Wingdings" panose="05000000000000000000" pitchFamily="2" charset="2"/>
                </a:endParaRPr>
              </a:p>
              <a:p>
                <a:pPr marL="342900" indent="-342900">
                  <a:lnSpc>
                    <a:spcPct val="150000"/>
                  </a:lnSpc>
                  <a:buFont typeface="Arial" panose="020B0604020202020204" pitchFamily="34" charset="0"/>
                  <a:buChar char="•"/>
                </a:pPr>
                <a:r>
                  <a:rPr lang="de-DE" sz="2000" dirty="0" err="1">
                    <a:sym typeface="Wingdings" panose="05000000000000000000" pitchFamily="2" charset="2"/>
                  </a:rPr>
                  <a:t>Minimize</a:t>
                </a:r>
                <a:r>
                  <a:rPr lang="de-DE" sz="2000" dirty="0">
                    <a:sym typeface="Wingdings" panose="05000000000000000000" pitchFamily="2" charset="2"/>
                  </a:rPr>
                  <a:t> </a:t>
                </a:r>
                <a:r>
                  <a:rPr lang="de-DE" sz="2000" dirty="0" err="1">
                    <a:sym typeface="Wingdings" panose="05000000000000000000" pitchFamily="2" charset="2"/>
                  </a:rPr>
                  <a:t>Cost</a:t>
                </a:r>
                <a:r>
                  <a:rPr lang="de-DE" sz="2000" dirty="0">
                    <a:sym typeface="Wingdings" panose="05000000000000000000" pitchFamily="2" charset="2"/>
                  </a:rPr>
                  <a:t> </a:t>
                </a:r>
                <a:r>
                  <a:rPr lang="de-DE" sz="2000" dirty="0" err="1">
                    <a:sym typeface="Wingdings" panose="05000000000000000000" pitchFamily="2" charset="2"/>
                  </a:rPr>
                  <a:t>function</a:t>
                </a:r>
                <a:r>
                  <a:rPr lang="de-DE" sz="2000" dirty="0">
                    <a:sym typeface="Wingdings" panose="05000000000000000000" pitchFamily="2" charset="2"/>
                  </a:rPr>
                  <a:t> </a:t>
                </a:r>
                <a14:m>
                  <m:oMath xmlns:m="http://schemas.openxmlformats.org/officeDocument/2006/math">
                    <m:r>
                      <a:rPr lang="de-DE" sz="2000" i="1">
                        <a:latin typeface="Cambria Math" panose="02040503050406030204" pitchFamily="18" charset="0"/>
                      </a:rPr>
                      <m:t>𝐸</m:t>
                    </m:r>
                  </m:oMath>
                </a14:m>
                <a:r>
                  <a:rPr lang="de-DE" sz="2000" dirty="0">
                    <a:sym typeface="Wingdings" panose="05000000000000000000" pitchFamily="2" charset="2"/>
                  </a:rPr>
                  <a:t>:</a:t>
                </a:r>
                <a:br>
                  <a:rPr lang="de-DE" sz="2000" dirty="0">
                    <a:sym typeface="Wingdings" panose="05000000000000000000" pitchFamily="2" charset="2"/>
                  </a:rPr>
                </a:br>
                <a14:m>
                  <m:oMath xmlns:m="http://schemas.openxmlformats.org/officeDocument/2006/math">
                    <m:f>
                      <m:fPr>
                        <m:ctrlPr>
                          <a:rPr lang="de-DE" sz="1600" i="1" dirty="0" smtClean="0">
                            <a:latin typeface="Cambria Math" panose="02040503050406030204" pitchFamily="18" charset="0"/>
                            <a:sym typeface="Wingdings" panose="05000000000000000000" pitchFamily="2" charset="2"/>
                          </a:rPr>
                        </m:ctrlPr>
                      </m:fPr>
                      <m:num>
                        <m:r>
                          <a:rPr lang="de-DE" sz="1600" dirty="0" smtClean="0">
                            <a:latin typeface="Cambria Math" panose="02040503050406030204" pitchFamily="18" charset="0"/>
                            <a:sym typeface="Wingdings" panose="05000000000000000000" pitchFamily="2" charset="2"/>
                          </a:rPr>
                          <m:t>𝜕</m:t>
                        </m:r>
                        <m:r>
                          <a:rPr lang="de-DE" sz="1600" i="1" dirty="0" smtClean="0">
                            <a:latin typeface="Cambria Math" panose="02040503050406030204" pitchFamily="18" charset="0"/>
                            <a:sym typeface="Wingdings" panose="05000000000000000000" pitchFamily="2" charset="2"/>
                          </a:rPr>
                          <m:t>𝐸</m:t>
                        </m:r>
                      </m:num>
                      <m:den>
                        <m:r>
                          <a:rPr lang="de-DE" sz="1600" i="0" dirty="0" smtClean="0">
                            <a:latin typeface="Cambria Math" panose="02040503050406030204" pitchFamily="18" charset="0"/>
                            <a:sym typeface="Wingdings" panose="05000000000000000000" pitchFamily="2" charset="2"/>
                          </a:rPr>
                          <m:t>𝜕</m:t>
                        </m:r>
                        <m:sSub>
                          <m:sSubPr>
                            <m:ctrlPr>
                              <a:rPr lang="de-DE" sz="1600" i="1" dirty="0" smtClean="0">
                                <a:latin typeface="Cambria Math" panose="02040503050406030204" pitchFamily="18" charset="0"/>
                                <a:sym typeface="Wingdings" panose="05000000000000000000" pitchFamily="2" charset="2"/>
                              </a:rPr>
                            </m:ctrlPr>
                          </m:sSubPr>
                          <m:e>
                            <m:r>
                              <a:rPr lang="de-DE" sz="1600" i="1" dirty="0" smtClean="0">
                                <a:latin typeface="Cambria Math" panose="02040503050406030204" pitchFamily="18" charset="0"/>
                                <a:sym typeface="Wingdings" panose="05000000000000000000" pitchFamily="2" charset="2"/>
                              </a:rPr>
                              <m:t>𝑤</m:t>
                            </m:r>
                          </m:e>
                          <m:sub>
                            <m:r>
                              <a:rPr lang="de-DE" sz="1600" b="0" i="1" dirty="0" smtClean="0">
                                <a:latin typeface="Cambria Math" panose="02040503050406030204" pitchFamily="18" charset="0"/>
                                <a:sym typeface="Wingdings" panose="05000000000000000000" pitchFamily="2" charset="2"/>
                              </a:rPr>
                              <m:t>𝑗</m:t>
                            </m:r>
                            <m:r>
                              <a:rPr lang="de-DE" sz="1600" i="1" dirty="0" smtClean="0">
                                <a:latin typeface="Cambria Math" panose="02040503050406030204" pitchFamily="18" charset="0"/>
                                <a:sym typeface="Wingdings" panose="05000000000000000000" pitchFamily="2" charset="2"/>
                              </a:rPr>
                              <m:t>𝑖</m:t>
                            </m:r>
                          </m:sub>
                        </m:sSub>
                      </m:den>
                    </m:f>
                    <m:r>
                      <a:rPr lang="de-DE" sz="1600" i="0" dirty="0" smtClean="0">
                        <a:latin typeface="Cambria Math" panose="02040503050406030204" pitchFamily="18" charset="0"/>
                        <a:sym typeface="Wingdings" panose="05000000000000000000" pitchFamily="2" charset="2"/>
                      </a:rPr>
                      <m:t>=</m:t>
                    </m:r>
                    <m:f>
                      <m:fPr>
                        <m:ctrlPr>
                          <a:rPr lang="de-DE" sz="1600" i="1" dirty="0" smtClean="0">
                            <a:latin typeface="Cambria Math" panose="02040503050406030204" pitchFamily="18" charset="0"/>
                            <a:sym typeface="Wingdings" panose="05000000000000000000" pitchFamily="2" charset="2"/>
                          </a:rPr>
                        </m:ctrlPr>
                      </m:fPr>
                      <m:num>
                        <m:r>
                          <a:rPr lang="de-DE" sz="1600" dirty="0">
                            <a:latin typeface="Cambria Math" panose="02040503050406030204" pitchFamily="18" charset="0"/>
                            <a:sym typeface="Wingdings" panose="05000000000000000000" pitchFamily="2" charset="2"/>
                          </a:rPr>
                          <m:t>𝜕</m:t>
                        </m:r>
                        <m:r>
                          <a:rPr lang="de-DE" sz="1600" i="1" dirty="0" smtClean="0">
                            <a:latin typeface="Cambria Math" panose="02040503050406030204" pitchFamily="18" charset="0"/>
                            <a:sym typeface="Wingdings" panose="05000000000000000000" pitchFamily="2" charset="2"/>
                          </a:rPr>
                          <m:t>𝐸</m:t>
                        </m:r>
                      </m:num>
                      <m:den>
                        <m:r>
                          <a:rPr lang="de-DE" sz="1600" i="0" dirty="0" smtClean="0">
                            <a:latin typeface="Cambria Math" panose="02040503050406030204" pitchFamily="18" charset="0"/>
                            <a:sym typeface="Wingdings" panose="05000000000000000000" pitchFamily="2" charset="2"/>
                          </a:rPr>
                          <m:t>𝜕</m:t>
                        </m:r>
                        <m:sSub>
                          <m:sSubPr>
                            <m:ctrlPr>
                              <a:rPr lang="de-DE" sz="1600" i="1" dirty="0" smtClean="0">
                                <a:latin typeface="Cambria Math" panose="02040503050406030204" pitchFamily="18" charset="0"/>
                                <a:sym typeface="Wingdings" panose="05000000000000000000" pitchFamily="2" charset="2"/>
                              </a:rPr>
                            </m:ctrlPr>
                          </m:sSubPr>
                          <m:e>
                            <m:r>
                              <a:rPr lang="de-DE" sz="1600" i="1" dirty="0" smtClean="0">
                                <a:latin typeface="Cambria Math" panose="02040503050406030204" pitchFamily="18" charset="0"/>
                                <a:sym typeface="Wingdings" panose="05000000000000000000" pitchFamily="2" charset="2"/>
                              </a:rPr>
                              <m:t>𝜎</m:t>
                            </m:r>
                          </m:e>
                          <m:sub>
                            <m:r>
                              <a:rPr lang="de-DE" sz="1600" i="1" dirty="0" smtClean="0">
                                <a:latin typeface="Cambria Math" panose="02040503050406030204" pitchFamily="18" charset="0"/>
                                <a:sym typeface="Wingdings" panose="05000000000000000000" pitchFamily="2" charset="2"/>
                              </a:rPr>
                              <m:t>𝑗</m:t>
                            </m:r>
                          </m:sub>
                        </m:sSub>
                      </m:den>
                    </m:f>
                    <m:r>
                      <a:rPr lang="de-DE" sz="1600" i="0" dirty="0" smtClean="0">
                        <a:latin typeface="Cambria Math" panose="02040503050406030204" pitchFamily="18" charset="0"/>
                        <a:sym typeface="Wingdings" panose="05000000000000000000" pitchFamily="2" charset="2"/>
                      </a:rPr>
                      <m:t>⋅</m:t>
                    </m:r>
                    <m:f>
                      <m:fPr>
                        <m:ctrlPr>
                          <a:rPr lang="de-DE" sz="1600" i="1" dirty="0" smtClean="0">
                            <a:latin typeface="Cambria Math" panose="02040503050406030204" pitchFamily="18" charset="0"/>
                            <a:sym typeface="Wingdings" panose="05000000000000000000" pitchFamily="2" charset="2"/>
                          </a:rPr>
                        </m:ctrlPr>
                      </m:fPr>
                      <m:num>
                        <m:r>
                          <a:rPr lang="de-DE" sz="1600" i="0" dirty="0" smtClean="0">
                            <a:latin typeface="Cambria Math" panose="02040503050406030204" pitchFamily="18" charset="0"/>
                            <a:sym typeface="Wingdings" panose="05000000000000000000" pitchFamily="2" charset="2"/>
                          </a:rPr>
                          <m:t>𝜕</m:t>
                        </m:r>
                        <m:sSub>
                          <m:sSubPr>
                            <m:ctrlPr>
                              <a:rPr lang="de-DE" sz="1600" i="1" dirty="0" smtClean="0">
                                <a:latin typeface="Cambria Math" panose="02040503050406030204" pitchFamily="18" charset="0"/>
                                <a:sym typeface="Wingdings" panose="05000000000000000000" pitchFamily="2" charset="2"/>
                              </a:rPr>
                            </m:ctrlPr>
                          </m:sSubPr>
                          <m:e>
                            <m:r>
                              <a:rPr lang="de-DE" sz="1600" i="1" dirty="0" smtClean="0">
                                <a:latin typeface="Cambria Math" panose="02040503050406030204" pitchFamily="18" charset="0"/>
                                <a:sym typeface="Wingdings" panose="05000000000000000000" pitchFamily="2" charset="2"/>
                              </a:rPr>
                              <m:t>𝜎</m:t>
                            </m:r>
                          </m:e>
                          <m:sub>
                            <m:r>
                              <a:rPr lang="de-DE" sz="1600" i="1" dirty="0" smtClean="0">
                                <a:latin typeface="Cambria Math" panose="02040503050406030204" pitchFamily="18" charset="0"/>
                                <a:sym typeface="Wingdings" panose="05000000000000000000" pitchFamily="2" charset="2"/>
                              </a:rPr>
                              <m:t>𝑗</m:t>
                            </m:r>
                          </m:sub>
                        </m:sSub>
                      </m:num>
                      <m:den>
                        <m:sSub>
                          <m:sSubPr>
                            <m:ctrlPr>
                              <a:rPr lang="de-DE" sz="1600" i="1" dirty="0" smtClean="0">
                                <a:latin typeface="Cambria Math" panose="02040503050406030204" pitchFamily="18" charset="0"/>
                                <a:sym typeface="Wingdings" panose="05000000000000000000" pitchFamily="2" charset="2"/>
                              </a:rPr>
                            </m:ctrlPr>
                          </m:sSubPr>
                          <m:e>
                            <m:r>
                              <a:rPr lang="de-DE" sz="1600" i="1" dirty="0" smtClean="0">
                                <a:latin typeface="Cambria Math" panose="02040503050406030204" pitchFamily="18" charset="0"/>
                                <a:sym typeface="Wingdings" panose="05000000000000000000" pitchFamily="2" charset="2"/>
                              </a:rPr>
                              <m:t>𝑤</m:t>
                            </m:r>
                          </m:e>
                          <m:sub>
                            <m:r>
                              <a:rPr lang="de-DE" sz="1600" i="1" dirty="0" smtClean="0">
                                <a:latin typeface="Cambria Math" panose="02040503050406030204" pitchFamily="18" charset="0"/>
                                <a:sym typeface="Wingdings" panose="05000000000000000000" pitchFamily="2" charset="2"/>
                              </a:rPr>
                              <m:t>𝑗</m:t>
                            </m:r>
                            <m:r>
                              <a:rPr lang="de-DE" sz="1600" b="0" i="1" dirty="0" smtClean="0">
                                <a:latin typeface="Cambria Math" panose="02040503050406030204" pitchFamily="18" charset="0"/>
                                <a:sym typeface="Wingdings" panose="05000000000000000000" pitchFamily="2" charset="2"/>
                              </a:rPr>
                              <m:t>𝑖</m:t>
                            </m:r>
                          </m:sub>
                        </m:sSub>
                      </m:den>
                    </m:f>
                  </m:oMath>
                </a14:m>
                <a:br>
                  <a:rPr lang="de-DE" sz="1600" dirty="0">
                    <a:sym typeface="Wingdings" panose="05000000000000000000" pitchFamily="2" charset="2"/>
                  </a:rPr>
                </a:br>
                <a:endParaRPr lang="de-DE" sz="1600" dirty="0">
                  <a:sym typeface="Wingdings" panose="05000000000000000000" pitchFamily="2" charset="2"/>
                </a:endParaRPr>
              </a:p>
              <a:p>
                <a:pPr>
                  <a:lnSpc>
                    <a:spcPct val="150000"/>
                  </a:lnSpc>
                </a:pPr>
                <a:r>
                  <a:rPr lang="de-DE" sz="1600" dirty="0">
                    <a:sym typeface="Wingdings" panose="05000000000000000000" pitchFamily="2" charset="2"/>
                  </a:rPr>
                  <a:t>			</a:t>
                </a:r>
                <a14:m>
                  <m:oMath xmlns:m="http://schemas.openxmlformats.org/officeDocument/2006/math">
                    <m:r>
                      <a:rPr lang="de-DE" b="0" i="0" dirty="0" smtClean="0">
                        <a:latin typeface="Cambria Math" panose="02040503050406030204" pitchFamily="18" charset="0"/>
                        <a:sym typeface="Wingdings" panose="05000000000000000000" pitchFamily="2" charset="2"/>
                      </a:rPr>
                      <m:t>   </m:t>
                    </m:r>
                    <m:r>
                      <a:rPr lang="de-DE" dirty="0">
                        <a:latin typeface="Cambria Math" panose="02040503050406030204" pitchFamily="18" charset="0"/>
                        <a:sym typeface="Wingdings" panose="05000000000000000000" pitchFamily="2" charset="2"/>
                      </a:rPr>
                      <m:t>=</m:t>
                    </m:r>
                    <m:f>
                      <m:fPr>
                        <m:ctrlPr>
                          <a:rPr lang="de-DE" i="1" dirty="0" smtClean="0">
                            <a:latin typeface="Cambria Math" panose="02040503050406030204" pitchFamily="18" charset="0"/>
                            <a:sym typeface="Wingdings" panose="05000000000000000000" pitchFamily="2" charset="2"/>
                          </a:rPr>
                        </m:ctrlPr>
                      </m:fPr>
                      <m:num>
                        <m:r>
                          <a:rPr lang="de-DE" dirty="0" smtClean="0">
                            <a:latin typeface="Cambria Math" panose="02040503050406030204" pitchFamily="18" charset="0"/>
                            <a:sym typeface="Wingdings" panose="05000000000000000000" pitchFamily="2" charset="2"/>
                          </a:rPr>
                          <m:t>𝜕</m:t>
                        </m:r>
                        <m:r>
                          <a:rPr lang="de-DE" i="1" dirty="0" smtClean="0">
                            <a:latin typeface="Cambria Math" panose="02040503050406030204" pitchFamily="18" charset="0"/>
                            <a:sym typeface="Wingdings" panose="05000000000000000000" pitchFamily="2" charset="2"/>
                          </a:rPr>
                          <m:t>𝐸</m:t>
                        </m:r>
                      </m:num>
                      <m:den>
                        <m:r>
                          <a:rPr lang="de-DE" i="0" dirty="0" smtClean="0">
                            <a:latin typeface="Cambria Math" panose="02040503050406030204" pitchFamily="18" charset="0"/>
                            <a:sym typeface="Wingdings" panose="05000000000000000000" pitchFamily="2" charset="2"/>
                          </a:rPr>
                          <m:t>𝜕</m:t>
                        </m:r>
                        <m:sSub>
                          <m:sSubPr>
                            <m:ctrlPr>
                              <a:rPr lang="de-DE" i="1" dirty="0" smtClean="0">
                                <a:latin typeface="Cambria Math" panose="02040503050406030204" pitchFamily="18" charset="0"/>
                                <a:sym typeface="Wingdings" panose="05000000000000000000" pitchFamily="2" charset="2"/>
                              </a:rPr>
                            </m:ctrlPr>
                          </m:sSubPr>
                          <m:e>
                            <m:r>
                              <a:rPr lang="de-DE" i="1" dirty="0" smtClean="0">
                                <a:latin typeface="Cambria Math" panose="02040503050406030204" pitchFamily="18" charset="0"/>
                                <a:sym typeface="Wingdings" panose="05000000000000000000" pitchFamily="2" charset="2"/>
                              </a:rPr>
                              <m:t>𝜎</m:t>
                            </m:r>
                          </m:e>
                          <m:sub>
                            <m:r>
                              <a:rPr lang="de-DE" i="1" dirty="0" smtClean="0">
                                <a:latin typeface="Cambria Math" panose="02040503050406030204" pitchFamily="18" charset="0"/>
                                <a:sym typeface="Wingdings" panose="05000000000000000000" pitchFamily="2" charset="2"/>
                              </a:rPr>
                              <m:t>𝑗</m:t>
                            </m:r>
                          </m:sub>
                        </m:sSub>
                      </m:den>
                    </m:f>
                    <m:r>
                      <a:rPr lang="de-DE" i="0" dirty="0" smtClean="0">
                        <a:latin typeface="Cambria Math" panose="02040503050406030204" pitchFamily="18" charset="0"/>
                        <a:sym typeface="Wingdings" panose="05000000000000000000" pitchFamily="2" charset="2"/>
                      </a:rPr>
                      <m:t>⋅</m:t>
                    </m:r>
                    <m:f>
                      <m:fPr>
                        <m:ctrlPr>
                          <a:rPr lang="de-DE" i="1" dirty="0" smtClean="0">
                            <a:latin typeface="Cambria Math" panose="02040503050406030204" pitchFamily="18" charset="0"/>
                            <a:sym typeface="Wingdings" panose="05000000000000000000" pitchFamily="2" charset="2"/>
                          </a:rPr>
                        </m:ctrlPr>
                      </m:fPr>
                      <m:num>
                        <m:r>
                          <a:rPr lang="de-DE" i="0" dirty="0" smtClean="0">
                            <a:latin typeface="Cambria Math" panose="02040503050406030204" pitchFamily="18" charset="0"/>
                            <a:sym typeface="Wingdings" panose="05000000000000000000" pitchFamily="2" charset="2"/>
                          </a:rPr>
                          <m:t>𝜕</m:t>
                        </m:r>
                      </m:num>
                      <m:den>
                        <m:r>
                          <a:rPr lang="de-DE" i="0" dirty="0" smtClean="0">
                            <a:latin typeface="Cambria Math" panose="02040503050406030204" pitchFamily="18" charset="0"/>
                            <a:sym typeface="Wingdings" panose="05000000000000000000" pitchFamily="2" charset="2"/>
                          </a:rPr>
                          <m:t>𝜕</m:t>
                        </m:r>
                        <m:sSub>
                          <m:sSubPr>
                            <m:ctrlPr>
                              <a:rPr lang="de-DE" i="1" dirty="0" smtClean="0">
                                <a:latin typeface="Cambria Math" panose="02040503050406030204" pitchFamily="18" charset="0"/>
                                <a:sym typeface="Wingdings" panose="05000000000000000000" pitchFamily="2" charset="2"/>
                              </a:rPr>
                            </m:ctrlPr>
                          </m:sSubPr>
                          <m:e>
                            <m:r>
                              <a:rPr lang="de-DE" i="1" dirty="0" smtClean="0">
                                <a:latin typeface="Cambria Math" panose="02040503050406030204" pitchFamily="18" charset="0"/>
                                <a:sym typeface="Wingdings" panose="05000000000000000000" pitchFamily="2" charset="2"/>
                              </a:rPr>
                              <m:t>𝑤</m:t>
                            </m:r>
                          </m:e>
                          <m:sub>
                            <m:r>
                              <a:rPr lang="de-DE" b="0" i="1" dirty="0" smtClean="0">
                                <a:latin typeface="Cambria Math" panose="02040503050406030204" pitchFamily="18" charset="0"/>
                                <a:sym typeface="Wingdings" panose="05000000000000000000" pitchFamily="2" charset="2"/>
                              </a:rPr>
                              <m:t>𝑗</m:t>
                            </m:r>
                            <m:r>
                              <a:rPr lang="de-DE" i="1" dirty="0" smtClean="0">
                                <a:latin typeface="Cambria Math" panose="02040503050406030204" pitchFamily="18" charset="0"/>
                                <a:sym typeface="Wingdings" panose="05000000000000000000" pitchFamily="2" charset="2"/>
                              </a:rPr>
                              <m:t>𝑖</m:t>
                            </m:r>
                          </m:sub>
                        </m:sSub>
                      </m:den>
                    </m:f>
                    <m:sSub>
                      <m:sSubPr>
                        <m:ctrlPr>
                          <a:rPr lang="en-US" i="1" dirty="0">
                            <a:latin typeface="Cambria Math" panose="02040503050406030204" pitchFamily="18" charset="0"/>
                          </a:rPr>
                        </m:ctrlPr>
                      </m:sSubPr>
                      <m:e>
                        <m:nary>
                          <m:naryPr>
                            <m:chr m:val="∑"/>
                            <m:limLoc m:val="undOvr"/>
                            <m:grow m:val="on"/>
                            <m:supHide m:val="on"/>
                            <m:ctrlPr>
                              <a:rPr lang="en-US" i="1" dirty="0">
                                <a:latin typeface="Cambria Math" panose="02040503050406030204" pitchFamily="18" charset="0"/>
                              </a:rPr>
                            </m:ctrlPr>
                          </m:naryPr>
                          <m:sub>
                            <m:r>
                              <a:rPr lang="en-US" i="1" dirty="0">
                                <a:latin typeface="Cambria Math" panose="02040503050406030204" pitchFamily="18" charset="0"/>
                              </a:rPr>
                              <m:t>𝑖</m:t>
                            </m:r>
                          </m:sub>
                          <m:sup/>
                          <m:e>
                            <m:r>
                              <a:rPr lang="de-DE" i="1" dirty="0">
                                <a:latin typeface="Cambria Math" panose="02040503050406030204" pitchFamily="18" charset="0"/>
                              </a:rPr>
                              <m:t>𝑥</m:t>
                            </m:r>
                          </m:e>
                        </m:nary>
                      </m:e>
                      <m:sub>
                        <m:r>
                          <a:rPr lang="de-DE" i="1" dirty="0">
                            <a:latin typeface="Cambria Math" panose="02040503050406030204" pitchFamily="18" charset="0"/>
                          </a:rPr>
                          <m:t>𝑖</m:t>
                        </m:r>
                      </m:sub>
                    </m:sSub>
                    <m:sSub>
                      <m:sSubPr>
                        <m:ctrlPr>
                          <a:rPr lang="de-DE" i="1" dirty="0">
                            <a:latin typeface="Cambria Math" panose="02040503050406030204" pitchFamily="18" charset="0"/>
                          </a:rPr>
                        </m:ctrlPr>
                      </m:sSubPr>
                      <m:e>
                        <m:r>
                          <a:rPr lang="de-DE" i="1" dirty="0">
                            <a:latin typeface="Cambria Math" panose="02040503050406030204" pitchFamily="18" charset="0"/>
                          </a:rPr>
                          <m:t>𝑤</m:t>
                        </m:r>
                      </m:e>
                      <m:sub>
                        <m:r>
                          <a:rPr lang="de-DE" i="1" dirty="0">
                            <a:latin typeface="Cambria Math" panose="02040503050406030204" pitchFamily="18" charset="0"/>
                          </a:rPr>
                          <m:t>𝑗𝑖</m:t>
                        </m:r>
                      </m:sub>
                    </m:sSub>
                  </m:oMath>
                </a14:m>
                <a:endParaRPr lang="de-DE" sz="2000" dirty="0">
                  <a:sym typeface="Wingdings" panose="05000000000000000000" pitchFamily="2" charset="2"/>
                </a:endParaRPr>
              </a:p>
              <a:p>
                <a:pPr>
                  <a:lnSpc>
                    <a:spcPct val="150000"/>
                  </a:lnSpc>
                </a:pPr>
                <a:r>
                  <a:rPr lang="de-DE" sz="2000" dirty="0">
                    <a:sym typeface="Wingdings" panose="05000000000000000000" pitchFamily="2" charset="2"/>
                  </a:rPr>
                  <a:t>			 </a:t>
                </a:r>
                <a14:m>
                  <m:oMath xmlns:m="http://schemas.openxmlformats.org/officeDocument/2006/math">
                    <m:r>
                      <a:rPr lang="de-DE" b="0" i="0" dirty="0" smtClean="0">
                        <a:latin typeface="Cambria Math" panose="02040503050406030204" pitchFamily="18" charset="0"/>
                        <a:sym typeface="Wingdings" panose="05000000000000000000" pitchFamily="2" charset="2"/>
                      </a:rPr>
                      <m:t>  </m:t>
                    </m:r>
                    <m:r>
                      <a:rPr lang="de-DE" dirty="0">
                        <a:latin typeface="Cambria Math" panose="02040503050406030204" pitchFamily="18" charset="0"/>
                        <a:sym typeface="Wingdings" panose="05000000000000000000" pitchFamily="2" charset="2"/>
                      </a:rPr>
                      <m:t>=</m:t>
                    </m:r>
                    <m:f>
                      <m:fPr>
                        <m:ctrlPr>
                          <a:rPr lang="de-DE" i="1" dirty="0">
                            <a:latin typeface="Cambria Math" panose="02040503050406030204" pitchFamily="18" charset="0"/>
                            <a:sym typeface="Wingdings" panose="05000000000000000000" pitchFamily="2" charset="2"/>
                          </a:rPr>
                        </m:ctrlPr>
                      </m:fPr>
                      <m:num>
                        <m:r>
                          <a:rPr lang="de-DE" dirty="0">
                            <a:latin typeface="Cambria Math" panose="02040503050406030204" pitchFamily="18" charset="0"/>
                            <a:sym typeface="Wingdings" panose="05000000000000000000" pitchFamily="2" charset="2"/>
                          </a:rPr>
                          <m:t>𝜕</m:t>
                        </m:r>
                        <m:r>
                          <a:rPr lang="de-DE" i="1" dirty="0">
                            <a:latin typeface="Cambria Math" panose="02040503050406030204" pitchFamily="18" charset="0"/>
                            <a:sym typeface="Wingdings" panose="05000000000000000000" pitchFamily="2" charset="2"/>
                          </a:rPr>
                          <m:t>𝐸</m:t>
                        </m:r>
                      </m:num>
                      <m:den>
                        <m:r>
                          <a:rPr lang="de-DE" dirty="0">
                            <a:latin typeface="Cambria Math" panose="02040503050406030204" pitchFamily="18" charset="0"/>
                            <a:sym typeface="Wingdings" panose="05000000000000000000" pitchFamily="2" charset="2"/>
                          </a:rPr>
                          <m:t>𝜕</m:t>
                        </m:r>
                        <m:sSub>
                          <m:sSubPr>
                            <m:ctrlPr>
                              <a:rPr lang="de-DE" i="1" dirty="0">
                                <a:latin typeface="Cambria Math" panose="02040503050406030204" pitchFamily="18" charset="0"/>
                                <a:sym typeface="Wingdings" panose="05000000000000000000" pitchFamily="2" charset="2"/>
                              </a:rPr>
                            </m:ctrlPr>
                          </m:sSubPr>
                          <m:e>
                            <m:r>
                              <a:rPr lang="de-DE" i="1" dirty="0">
                                <a:latin typeface="Cambria Math" panose="02040503050406030204" pitchFamily="18" charset="0"/>
                                <a:sym typeface="Wingdings" panose="05000000000000000000" pitchFamily="2" charset="2"/>
                              </a:rPr>
                              <m:t>𝜎</m:t>
                            </m:r>
                          </m:e>
                          <m:sub>
                            <m:r>
                              <a:rPr lang="de-DE" i="1" dirty="0">
                                <a:latin typeface="Cambria Math" panose="02040503050406030204" pitchFamily="18" charset="0"/>
                                <a:sym typeface="Wingdings" panose="05000000000000000000" pitchFamily="2" charset="2"/>
                              </a:rPr>
                              <m:t>𝑗</m:t>
                            </m:r>
                          </m:sub>
                        </m:sSub>
                      </m:den>
                    </m:f>
                    <m:r>
                      <a:rPr lang="de-DE" dirty="0">
                        <a:latin typeface="Cambria Math" panose="02040503050406030204" pitchFamily="18" charset="0"/>
                        <a:sym typeface="Wingdings" panose="05000000000000000000" pitchFamily="2" charset="2"/>
                      </a:rPr>
                      <m:t>⋅</m:t>
                    </m:r>
                  </m:oMath>
                </a14:m>
                <a:r>
                  <a:rPr lang="de-DE" dirty="0">
                    <a:sym typeface="Wingdings" panose="05000000000000000000" pitchFamily="2" charset="2"/>
                  </a:rPr>
                  <a: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𝑜</m:t>
                        </m:r>
                      </m:e>
                      <m:sub>
                        <m:r>
                          <a:rPr lang="de-DE" i="1" dirty="0">
                            <a:latin typeface="Cambria Math" panose="02040503050406030204" pitchFamily="18" charset="0"/>
                          </a:rPr>
                          <m:t>𝑗</m:t>
                        </m:r>
                      </m:sub>
                    </m:sSub>
                  </m:oMath>
                </a14:m>
                <a:endParaRPr lang="de-DE" sz="2000" dirty="0">
                  <a:sym typeface="Wingdings" panose="05000000000000000000" pitchFamily="2" charset="2"/>
                </a:endParaRPr>
              </a:p>
              <a:p>
                <a:pPr>
                  <a:lnSpc>
                    <a:spcPct val="150000"/>
                  </a:lnSpc>
                </a:pPr>
                <a:r>
                  <a:rPr lang="de-DE" sz="2000" dirty="0">
                    <a:sym typeface="Wingdings" panose="05000000000000000000" pitchFamily="2" charset="2"/>
                  </a:rPr>
                  <a:t>			   </a:t>
                </a:r>
                <a14:m>
                  <m:oMath xmlns:m="http://schemas.openxmlformats.org/officeDocument/2006/math">
                    <m:r>
                      <a:rPr lang="de-DE" dirty="0">
                        <a:latin typeface="Cambria Math" panose="02040503050406030204" pitchFamily="18" charset="0"/>
                        <a:sym typeface="Wingdings" panose="05000000000000000000" pitchFamily="2" charset="2"/>
                      </a:rPr>
                      <m:t>=</m:t>
                    </m:r>
                    <m:sSub>
                      <m:sSubPr>
                        <m:ctrlPr>
                          <a:rPr lang="de-DE" i="1" dirty="0" smtClean="0">
                            <a:latin typeface="Cambria Math" panose="02040503050406030204" pitchFamily="18" charset="0"/>
                            <a:sym typeface="Wingdings" panose="05000000000000000000" pitchFamily="2" charset="2"/>
                          </a:rPr>
                        </m:ctrlPr>
                      </m:sSubPr>
                      <m:e>
                        <m:r>
                          <a:rPr lang="de-DE" i="1" dirty="0" smtClean="0">
                            <a:latin typeface="Cambria Math" panose="02040503050406030204" pitchFamily="18" charset="0"/>
                            <a:sym typeface="Wingdings" panose="05000000000000000000" pitchFamily="2" charset="2"/>
                          </a:rPr>
                          <m:t>−</m:t>
                        </m:r>
                        <m:r>
                          <a:rPr lang="de-DE" i="1" dirty="0">
                            <a:latin typeface="Cambria Math" panose="02040503050406030204" pitchFamily="18" charset="0"/>
                            <a:sym typeface="Wingdings" panose="05000000000000000000" pitchFamily="2" charset="2"/>
                          </a:rPr>
                          <m:t>𝛿</m:t>
                        </m:r>
                      </m:e>
                      <m:sub>
                        <m:r>
                          <a:rPr lang="de-DE" i="1" dirty="0">
                            <a:latin typeface="Cambria Math" panose="02040503050406030204" pitchFamily="18" charset="0"/>
                            <a:sym typeface="Wingdings" panose="05000000000000000000" pitchFamily="2" charset="2"/>
                          </a:rPr>
                          <m:t>𝑗</m:t>
                        </m:r>
                      </m:sub>
                    </m:sSub>
                    <m:r>
                      <a:rPr lang="de-DE" dirty="0">
                        <a:latin typeface="Cambria Math" panose="02040503050406030204" pitchFamily="18" charset="0"/>
                        <a:sym typeface="Wingdings" panose="05000000000000000000" pitchFamily="2" charset="2"/>
                      </a:rPr>
                      <m:t>⋅</m:t>
                    </m:r>
                  </m:oMath>
                </a14:m>
                <a:r>
                  <a:rPr lang="de-DE" dirty="0">
                    <a:sym typeface="Wingdings" panose="05000000000000000000" pitchFamily="2" charset="2"/>
                  </a:rPr>
                  <a:t> </a:t>
                </a:r>
                <a14:m>
                  <m:oMath xmlns:m="http://schemas.openxmlformats.org/officeDocument/2006/math">
                    <m:sSub>
                      <m:sSubPr>
                        <m:ctrlPr>
                          <a:rPr lang="en-US" i="1" dirty="0">
                            <a:latin typeface="Cambria Math" panose="02040503050406030204" pitchFamily="18" charset="0"/>
                          </a:rPr>
                        </m:ctrlPr>
                      </m:sSubPr>
                      <m:e>
                        <m:r>
                          <a:rPr lang="de-DE" i="1" dirty="0">
                            <a:latin typeface="Cambria Math" panose="02040503050406030204" pitchFamily="18" charset="0"/>
                          </a:rPr>
                          <m:t>𝑜</m:t>
                        </m:r>
                      </m:e>
                      <m:sub>
                        <m:r>
                          <a:rPr lang="de-DE" i="1" dirty="0">
                            <a:latin typeface="Cambria Math" panose="02040503050406030204" pitchFamily="18" charset="0"/>
                          </a:rPr>
                          <m:t>𝑗</m:t>
                        </m:r>
                      </m:sub>
                    </m:sSub>
                  </m:oMath>
                </a14:m>
                <a:r>
                  <a:rPr lang="de-DE" sz="2000" dirty="0">
                    <a:sym typeface="Wingdings" panose="05000000000000000000" pitchFamily="2" charset="2"/>
                  </a:rPr>
                  <a:t>	</a:t>
                </a:r>
                <a:r>
                  <a:rPr lang="de-DE" dirty="0">
                    <a:sym typeface="Wingdings" panose="05000000000000000000" pitchFamily="2" charset="2"/>
                  </a:rPr>
                  <a:t>, </a:t>
                </a:r>
                <a:r>
                  <a:rPr lang="de-DE" dirty="0" err="1">
                    <a:sym typeface="Wingdings" panose="05000000000000000000" pitchFamily="2" charset="2"/>
                  </a:rPr>
                  <a:t>with</a:t>
                </a:r>
                <a:r>
                  <a:rPr lang="de-DE" dirty="0">
                    <a:sym typeface="Wingdings" panose="05000000000000000000" pitchFamily="2" charset="2"/>
                  </a:rPr>
                  <a:t> </a:t>
                </a:r>
                <a14:m>
                  <m:oMath xmlns:m="http://schemas.openxmlformats.org/officeDocument/2006/math">
                    <m:sSub>
                      <m:sSubPr>
                        <m:ctrlPr>
                          <a:rPr lang="de-DE" i="1" dirty="0">
                            <a:latin typeface="Cambria Math" panose="02040503050406030204" pitchFamily="18" charset="0"/>
                            <a:sym typeface="Wingdings" panose="05000000000000000000" pitchFamily="2" charset="2"/>
                          </a:rPr>
                        </m:ctrlPr>
                      </m:sSubPr>
                      <m:e>
                        <m:r>
                          <a:rPr lang="de-DE" i="1" dirty="0">
                            <a:latin typeface="Cambria Math" panose="02040503050406030204" pitchFamily="18" charset="0"/>
                            <a:sym typeface="Wingdings" panose="05000000000000000000" pitchFamily="2" charset="2"/>
                          </a:rPr>
                          <m:t>−</m:t>
                        </m:r>
                        <m:r>
                          <a:rPr lang="de-DE" i="1" dirty="0">
                            <a:latin typeface="Cambria Math" panose="02040503050406030204" pitchFamily="18" charset="0"/>
                            <a:sym typeface="Wingdings" panose="05000000000000000000" pitchFamily="2" charset="2"/>
                          </a:rPr>
                          <m:t>𝛿</m:t>
                        </m:r>
                      </m:e>
                      <m:sub>
                        <m:r>
                          <a:rPr lang="de-DE" i="1" dirty="0">
                            <a:latin typeface="Cambria Math" panose="02040503050406030204" pitchFamily="18" charset="0"/>
                            <a:sym typeface="Wingdings" panose="05000000000000000000" pitchFamily="2" charset="2"/>
                          </a:rPr>
                          <m:t>𝑗</m:t>
                        </m:r>
                      </m:sub>
                    </m:sSub>
                  </m:oMath>
                </a14:m>
                <a:r>
                  <a:rPr lang="de-DE" dirty="0">
                    <a:sym typeface="Wingdings" panose="05000000000000000000" pitchFamily="2" charset="2"/>
                  </a:rPr>
                  <a:t> </a:t>
                </a:r>
                <a14:m>
                  <m:oMath xmlns:m="http://schemas.openxmlformats.org/officeDocument/2006/math">
                    <m:r>
                      <a:rPr lang="de-DE" dirty="0">
                        <a:latin typeface="Cambria Math" panose="02040503050406030204" pitchFamily="18" charset="0"/>
                        <a:sym typeface="Wingdings" panose="05000000000000000000" pitchFamily="2" charset="2"/>
                      </a:rPr>
                      <m:t>=</m:t>
                    </m:r>
                    <m:f>
                      <m:fPr>
                        <m:ctrlPr>
                          <a:rPr lang="de-DE" i="1" dirty="0">
                            <a:latin typeface="Cambria Math" panose="02040503050406030204" pitchFamily="18" charset="0"/>
                            <a:sym typeface="Wingdings" panose="05000000000000000000" pitchFamily="2" charset="2"/>
                          </a:rPr>
                        </m:ctrlPr>
                      </m:fPr>
                      <m:num>
                        <m:r>
                          <a:rPr lang="de-DE" dirty="0">
                            <a:latin typeface="Cambria Math" panose="02040503050406030204" pitchFamily="18" charset="0"/>
                            <a:sym typeface="Wingdings" panose="05000000000000000000" pitchFamily="2" charset="2"/>
                          </a:rPr>
                          <m:t>𝜕</m:t>
                        </m:r>
                        <m:r>
                          <a:rPr lang="de-DE" i="1" dirty="0">
                            <a:latin typeface="Cambria Math" panose="02040503050406030204" pitchFamily="18" charset="0"/>
                            <a:sym typeface="Wingdings" panose="05000000000000000000" pitchFamily="2" charset="2"/>
                          </a:rPr>
                          <m:t>𝐸</m:t>
                        </m:r>
                      </m:num>
                      <m:den>
                        <m:r>
                          <a:rPr lang="de-DE" dirty="0">
                            <a:latin typeface="Cambria Math" panose="02040503050406030204" pitchFamily="18" charset="0"/>
                            <a:sym typeface="Wingdings" panose="05000000000000000000" pitchFamily="2" charset="2"/>
                          </a:rPr>
                          <m:t>𝜕</m:t>
                        </m:r>
                        <m:sSub>
                          <m:sSubPr>
                            <m:ctrlPr>
                              <a:rPr lang="de-DE" i="1" dirty="0">
                                <a:latin typeface="Cambria Math" panose="02040503050406030204" pitchFamily="18" charset="0"/>
                                <a:sym typeface="Wingdings" panose="05000000000000000000" pitchFamily="2" charset="2"/>
                              </a:rPr>
                            </m:ctrlPr>
                          </m:sSubPr>
                          <m:e>
                            <m:r>
                              <a:rPr lang="de-DE" i="1" dirty="0">
                                <a:latin typeface="Cambria Math" panose="02040503050406030204" pitchFamily="18" charset="0"/>
                                <a:sym typeface="Wingdings" panose="05000000000000000000" pitchFamily="2" charset="2"/>
                              </a:rPr>
                              <m:t>𝜎</m:t>
                            </m:r>
                          </m:e>
                          <m:sub>
                            <m:r>
                              <a:rPr lang="de-DE" i="1" dirty="0">
                                <a:latin typeface="Cambria Math" panose="02040503050406030204" pitchFamily="18" charset="0"/>
                                <a:sym typeface="Wingdings" panose="05000000000000000000" pitchFamily="2" charset="2"/>
                              </a:rPr>
                              <m:t>𝑗</m:t>
                            </m:r>
                          </m:sub>
                        </m:sSub>
                      </m:den>
                    </m:f>
                  </m:oMath>
                </a14:m>
                <a:r>
                  <a:rPr lang="de-DE" dirty="0">
                    <a:sym typeface="Wingdings" panose="05000000000000000000" pitchFamily="2" charset="2"/>
                  </a:rPr>
                  <a:t> </a:t>
                </a:r>
              </a:p>
              <a:p>
                <a:pPr marL="342900" indent="-342900">
                  <a:lnSpc>
                    <a:spcPct val="150000"/>
                  </a:lnSpc>
                  <a:buFont typeface="Arial" panose="020B0604020202020204" pitchFamily="34" charset="0"/>
                  <a:buChar char="•"/>
                </a:pPr>
                <a:r>
                  <a:rPr lang="de-DE" sz="2000" dirty="0" err="1">
                    <a:sym typeface="Wingdings" panose="05000000000000000000" pitchFamily="2" charset="2"/>
                  </a:rPr>
                  <a:t>Adopt</a:t>
                </a:r>
                <a:r>
                  <a:rPr lang="de-DE" sz="2000" dirty="0">
                    <a:sym typeface="Wingdings" panose="05000000000000000000" pitchFamily="2" charset="2"/>
                  </a:rPr>
                  <a:t> </a:t>
                </a:r>
                <a:r>
                  <a:rPr lang="de-DE" sz="2000" dirty="0" err="1">
                    <a:sym typeface="Wingdings" panose="05000000000000000000" pitchFamily="2" charset="2"/>
                  </a:rPr>
                  <a:t>weights</a:t>
                </a:r>
                <a:r>
                  <a:rPr lang="de-DE" sz="2000" dirty="0">
                    <a:sym typeface="Wingdings" panose="05000000000000000000" pitchFamily="2" charset="2"/>
                  </a:rPr>
                  <a:t>:          </a:t>
                </a:r>
                <a14:m>
                  <m:oMath xmlns:m="http://schemas.openxmlformats.org/officeDocument/2006/math">
                    <m:r>
                      <m:rPr>
                        <m:sty m:val="p"/>
                      </m:rPr>
                      <a:rPr lang="de-DE" smtClean="0">
                        <a:latin typeface="Cambria Math" panose="02040503050406030204" pitchFamily="18" charset="0"/>
                        <a:sym typeface="Wingdings" panose="05000000000000000000" pitchFamily="2" charset="2"/>
                      </a:rPr>
                      <m:t>Δ</m:t>
                    </m:r>
                    <m:sSub>
                      <m:sSubPr>
                        <m:ctrlPr>
                          <a:rPr lang="de-DE" i="1" smtClean="0">
                            <a:latin typeface="Cambria Math" panose="02040503050406030204" pitchFamily="18" charset="0"/>
                            <a:sym typeface="Wingdings" panose="05000000000000000000" pitchFamily="2" charset="2"/>
                          </a:rPr>
                        </m:ctrlPr>
                      </m:sSubPr>
                      <m:e>
                        <m:r>
                          <a:rPr lang="de-DE" i="1" smtClean="0">
                            <a:latin typeface="Cambria Math" panose="02040503050406030204" pitchFamily="18" charset="0"/>
                            <a:sym typeface="Wingdings" panose="05000000000000000000" pitchFamily="2" charset="2"/>
                          </a:rPr>
                          <m:t>𝑤</m:t>
                        </m:r>
                      </m:e>
                      <m:sub>
                        <m:r>
                          <a:rPr lang="de-DE" i="1" smtClean="0">
                            <a:latin typeface="Cambria Math" panose="02040503050406030204" pitchFamily="18" charset="0"/>
                            <a:sym typeface="Wingdings" panose="05000000000000000000" pitchFamily="2" charset="2"/>
                          </a:rPr>
                          <m:t>𝑗</m:t>
                        </m:r>
                      </m:sub>
                    </m:sSub>
                    <m:r>
                      <a:rPr lang="de-DE" i="0" smtClean="0">
                        <a:latin typeface="Cambria Math" panose="02040503050406030204" pitchFamily="18" charset="0"/>
                        <a:sym typeface="Wingdings" panose="05000000000000000000" pitchFamily="2" charset="2"/>
                      </a:rPr>
                      <m:t>=−</m:t>
                    </m:r>
                    <m:r>
                      <a:rPr lang="de-DE" i="1" smtClean="0">
                        <a:latin typeface="Cambria Math" panose="02040503050406030204" pitchFamily="18" charset="0"/>
                        <a:sym typeface="Wingdings" panose="05000000000000000000" pitchFamily="2" charset="2"/>
                      </a:rPr>
                      <m:t>𝜂</m:t>
                    </m:r>
                    <m:r>
                      <a:rPr lang="de-DE" i="0" smtClean="0">
                        <a:latin typeface="Cambria Math" panose="02040503050406030204" pitchFamily="18" charset="0"/>
                        <a:sym typeface="Wingdings" panose="05000000000000000000" pitchFamily="2" charset="2"/>
                      </a:rPr>
                      <m:t>⋅</m:t>
                    </m:r>
                    <m:f>
                      <m:fPr>
                        <m:ctrlPr>
                          <a:rPr lang="de-DE" i="1" smtClean="0">
                            <a:latin typeface="Cambria Math" panose="02040503050406030204" pitchFamily="18" charset="0"/>
                            <a:sym typeface="Wingdings" panose="05000000000000000000" pitchFamily="2" charset="2"/>
                          </a:rPr>
                        </m:ctrlPr>
                      </m:fPr>
                      <m:num>
                        <m:r>
                          <a:rPr lang="de-DE" i="0" smtClean="0">
                            <a:latin typeface="Cambria Math" panose="02040503050406030204" pitchFamily="18" charset="0"/>
                            <a:sym typeface="Wingdings" panose="05000000000000000000" pitchFamily="2" charset="2"/>
                          </a:rPr>
                          <m:t>𝜕</m:t>
                        </m:r>
                        <m:r>
                          <a:rPr lang="de-DE" i="1" smtClean="0">
                            <a:latin typeface="Cambria Math" panose="02040503050406030204" pitchFamily="18" charset="0"/>
                            <a:sym typeface="Wingdings" panose="05000000000000000000" pitchFamily="2" charset="2"/>
                          </a:rPr>
                          <m:t>𝐸</m:t>
                        </m:r>
                      </m:num>
                      <m:den>
                        <m:r>
                          <a:rPr lang="de-DE" i="0" smtClean="0">
                            <a:latin typeface="Cambria Math" panose="02040503050406030204" pitchFamily="18" charset="0"/>
                            <a:sym typeface="Wingdings" panose="05000000000000000000" pitchFamily="2" charset="2"/>
                          </a:rPr>
                          <m:t>𝜕</m:t>
                        </m:r>
                        <m:sSub>
                          <m:sSubPr>
                            <m:ctrlPr>
                              <a:rPr lang="de-DE" i="1" smtClean="0">
                                <a:latin typeface="Cambria Math" panose="02040503050406030204" pitchFamily="18" charset="0"/>
                                <a:sym typeface="Wingdings" panose="05000000000000000000" pitchFamily="2" charset="2"/>
                              </a:rPr>
                            </m:ctrlPr>
                          </m:sSubPr>
                          <m:e>
                            <m:r>
                              <a:rPr lang="de-DE" i="1" smtClean="0">
                                <a:latin typeface="Cambria Math" panose="02040503050406030204" pitchFamily="18" charset="0"/>
                                <a:sym typeface="Wingdings" panose="05000000000000000000" pitchFamily="2" charset="2"/>
                              </a:rPr>
                              <m:t>𝑤</m:t>
                            </m:r>
                          </m:e>
                          <m:sub>
                            <m:r>
                              <a:rPr lang="de-DE" b="0" i="1" smtClean="0">
                                <a:latin typeface="Cambria Math" panose="02040503050406030204" pitchFamily="18" charset="0"/>
                                <a:sym typeface="Wingdings" panose="05000000000000000000" pitchFamily="2" charset="2"/>
                              </a:rPr>
                              <m:t>𝑗</m:t>
                            </m:r>
                            <m:r>
                              <a:rPr lang="de-DE" i="1" smtClean="0">
                                <a:latin typeface="Cambria Math" panose="02040503050406030204" pitchFamily="18" charset="0"/>
                                <a:sym typeface="Wingdings" panose="05000000000000000000" pitchFamily="2" charset="2"/>
                              </a:rPr>
                              <m:t>𝑖</m:t>
                            </m:r>
                          </m:sub>
                        </m:sSub>
                      </m:den>
                    </m:f>
                    <m:r>
                      <a:rPr lang="de-DE" i="0" smtClean="0">
                        <a:latin typeface="Cambria Math" panose="02040503050406030204" pitchFamily="18" charset="0"/>
                        <a:sym typeface="Wingdings" panose="05000000000000000000" pitchFamily="2" charset="2"/>
                      </a:rPr>
                      <m:t>=</m:t>
                    </m:r>
                    <m:r>
                      <a:rPr lang="de-DE" i="1" smtClean="0">
                        <a:latin typeface="Cambria Math" panose="02040503050406030204" pitchFamily="18" charset="0"/>
                        <a:sym typeface="Wingdings" panose="05000000000000000000" pitchFamily="2" charset="2"/>
                      </a:rPr>
                      <m:t>𝜂</m:t>
                    </m:r>
                    <m:r>
                      <a:rPr lang="de-DE" i="0" smtClean="0">
                        <a:latin typeface="Cambria Math" panose="02040503050406030204" pitchFamily="18" charset="0"/>
                        <a:sym typeface="Wingdings" panose="05000000000000000000" pitchFamily="2" charset="2"/>
                      </a:rPr>
                      <m:t>⋅</m:t>
                    </m:r>
                    <m:sSub>
                      <m:sSubPr>
                        <m:ctrlPr>
                          <a:rPr lang="de-DE" i="1" smtClean="0">
                            <a:latin typeface="Cambria Math" panose="02040503050406030204" pitchFamily="18" charset="0"/>
                            <a:sym typeface="Wingdings" panose="05000000000000000000" pitchFamily="2" charset="2"/>
                          </a:rPr>
                        </m:ctrlPr>
                      </m:sSubPr>
                      <m:e>
                        <m:r>
                          <a:rPr lang="de-DE" i="1" smtClean="0">
                            <a:latin typeface="Cambria Math" panose="02040503050406030204" pitchFamily="18" charset="0"/>
                            <a:sym typeface="Wingdings" panose="05000000000000000000" pitchFamily="2" charset="2"/>
                          </a:rPr>
                          <m:t>𝛿</m:t>
                        </m:r>
                      </m:e>
                      <m:sub>
                        <m:r>
                          <a:rPr lang="de-DE" i="1" smtClean="0">
                            <a:latin typeface="Cambria Math" panose="02040503050406030204" pitchFamily="18" charset="0"/>
                            <a:sym typeface="Wingdings" panose="05000000000000000000" pitchFamily="2" charset="2"/>
                          </a:rPr>
                          <m:t>𝑗</m:t>
                        </m:r>
                      </m:sub>
                    </m:sSub>
                    <m:r>
                      <a:rPr lang="de-DE" i="0" smtClean="0">
                        <a:latin typeface="Cambria Math" panose="02040503050406030204" pitchFamily="18" charset="0"/>
                        <a:sym typeface="Wingdings" panose="05000000000000000000" pitchFamily="2" charset="2"/>
                      </a:rPr>
                      <m:t>⋅</m:t>
                    </m:r>
                    <m:sSub>
                      <m:sSubPr>
                        <m:ctrlPr>
                          <a:rPr lang="de-DE" i="1" smtClean="0">
                            <a:latin typeface="Cambria Math" panose="02040503050406030204" pitchFamily="18" charset="0"/>
                            <a:sym typeface="Wingdings" panose="05000000000000000000" pitchFamily="2" charset="2"/>
                          </a:rPr>
                        </m:ctrlPr>
                      </m:sSubPr>
                      <m:e>
                        <m:r>
                          <a:rPr lang="de-DE" i="1" smtClean="0">
                            <a:latin typeface="Cambria Math" panose="02040503050406030204" pitchFamily="18" charset="0"/>
                            <a:sym typeface="Wingdings" panose="05000000000000000000" pitchFamily="2" charset="2"/>
                          </a:rPr>
                          <m:t>𝑜</m:t>
                        </m:r>
                      </m:e>
                      <m:sub>
                        <m:r>
                          <a:rPr lang="de-DE" i="1" smtClean="0">
                            <a:latin typeface="Cambria Math" panose="02040503050406030204" pitchFamily="18" charset="0"/>
                            <a:sym typeface="Wingdings" panose="05000000000000000000" pitchFamily="2" charset="2"/>
                          </a:rPr>
                          <m:t>𝑗</m:t>
                        </m:r>
                      </m:sub>
                    </m:sSub>
                  </m:oMath>
                </a14:m>
                <a:r>
                  <a:rPr lang="de-DE" dirty="0">
                    <a:sym typeface="Wingdings" panose="05000000000000000000" pitchFamily="2" charset="2"/>
                  </a:rPr>
                  <a:t>	</a:t>
                </a:r>
                <a:endParaRPr lang="de-DE" sz="2000" dirty="0">
                  <a:sym typeface="Wingdings" panose="05000000000000000000" pitchFamily="2" charset="2"/>
                </a:endParaRPr>
              </a:p>
            </p:txBody>
          </p:sp>
        </mc:Choice>
        <mc:Fallback xmlns="">
          <p:sp>
            <p:nvSpPr>
              <p:cNvPr id="2" name="Textfeld 1">
                <a:extLst>
                  <a:ext uri="{FF2B5EF4-FFF2-40B4-BE49-F238E27FC236}">
                    <a16:creationId xmlns:a16="http://schemas.microsoft.com/office/drawing/2014/main" id="{9E34505C-7D2F-4D06-B5BC-A227DDD98F69}"/>
                  </a:ext>
                </a:extLst>
              </p:cNvPr>
              <p:cNvSpPr txBox="1">
                <a:spLocks noRot="1" noChangeAspect="1" noMove="1" noResize="1" noEditPoints="1" noAdjustHandles="1" noChangeArrowheads="1" noChangeShapeType="1" noTextEdit="1"/>
              </p:cNvSpPr>
              <p:nvPr/>
            </p:nvSpPr>
            <p:spPr>
              <a:xfrm>
                <a:off x="5649634" y="1906184"/>
                <a:ext cx="6446121" cy="4721357"/>
              </a:xfrm>
              <a:prstGeom prst="rect">
                <a:avLst/>
              </a:prstGeom>
              <a:blipFill>
                <a:blip r:embed="rId7"/>
                <a:stretch>
                  <a:fillRect l="-851"/>
                </a:stretch>
              </a:blipFill>
            </p:spPr>
            <p:txBody>
              <a:bodyPr/>
              <a:lstStyle/>
              <a:p>
                <a:r>
                  <a:rPr lang="de-DE">
                    <a:noFill/>
                  </a:rPr>
                  <a:t> </a:t>
                </a:r>
              </a:p>
            </p:txBody>
          </p:sp>
        </mc:Fallback>
      </mc:AlternateContent>
      <p:sp>
        <p:nvSpPr>
          <p:cNvPr id="11" name="Rechteck 10">
            <a:extLst>
              <a:ext uri="{FF2B5EF4-FFF2-40B4-BE49-F238E27FC236}">
                <a16:creationId xmlns:a16="http://schemas.microsoft.com/office/drawing/2014/main" id="{84F3649F-DB40-4FF4-99C9-0CE4972AA8B6}"/>
              </a:ext>
            </a:extLst>
          </p:cNvPr>
          <p:cNvSpPr/>
          <p:nvPr/>
        </p:nvSpPr>
        <p:spPr>
          <a:xfrm>
            <a:off x="3934347" y="3941074"/>
            <a:ext cx="2161652" cy="7511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a:extLst>
              <a:ext uri="{FF2B5EF4-FFF2-40B4-BE49-F238E27FC236}">
                <a16:creationId xmlns:a16="http://schemas.microsoft.com/office/drawing/2014/main" id="{CD6E41D9-C8B8-4BB4-AC1B-CC7B7208C78C}"/>
              </a:ext>
            </a:extLst>
          </p:cNvPr>
          <p:cNvSpPr/>
          <p:nvPr/>
        </p:nvSpPr>
        <p:spPr>
          <a:xfrm>
            <a:off x="4191837" y="2413763"/>
            <a:ext cx="1194079" cy="36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1504F022-2D97-4F34-9919-B2A886AC7819}"/>
              </a:ext>
            </a:extLst>
          </p:cNvPr>
          <p:cNvPicPr>
            <a:picLocks noChangeAspect="1"/>
          </p:cNvPicPr>
          <p:nvPr/>
        </p:nvPicPr>
        <p:blipFill>
          <a:blip r:embed="rId8"/>
          <a:stretch>
            <a:fillRect/>
          </a:stretch>
        </p:blipFill>
        <p:spPr>
          <a:xfrm>
            <a:off x="200106" y="1755852"/>
            <a:ext cx="4778039" cy="3339989"/>
          </a:xfrm>
          <a:prstGeom prst="rect">
            <a:avLst/>
          </a:prstGeom>
        </p:spPr>
      </p:pic>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EE9D5AD9-D75B-40B5-ADED-6F863F6CD9EA}"/>
                  </a:ext>
                </a:extLst>
              </p:cNvPr>
              <p:cNvSpPr txBox="1"/>
              <p:nvPr/>
            </p:nvSpPr>
            <p:spPr>
              <a:xfrm>
                <a:off x="143136" y="5171373"/>
                <a:ext cx="5541666" cy="145616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𝐸</m:t>
                    </m:r>
                    <m:r>
                      <a:rPr lang="en-US" dirty="0">
                        <a:latin typeface="Cambria Math" panose="02040503050406030204" pitchFamily="18" charset="0"/>
                      </a:rPr>
                      <m:t>=</m:t>
                    </m:r>
                    <m:f>
                      <m:fPr>
                        <m:ctrlPr>
                          <a:rPr lang="en-US" i="1" dirty="0">
                            <a:latin typeface="Cambria Math" panose="02040503050406030204" pitchFamily="18" charset="0"/>
                          </a:rPr>
                        </m:ctrlPr>
                      </m:fPr>
                      <m:num>
                        <m:r>
                          <a:rPr lang="de-DE" i="1" dirty="0">
                            <a:latin typeface="Cambria Math" panose="02040503050406030204" pitchFamily="18" charset="0"/>
                          </a:rPr>
                          <m:t>1</m:t>
                        </m:r>
                      </m:num>
                      <m:den>
                        <m:r>
                          <a:rPr lang="en-US" dirty="0">
                            <a:latin typeface="Cambria Math" panose="02040503050406030204" pitchFamily="18" charset="0"/>
                          </a:rPr>
                          <m:t>2</m:t>
                        </m:r>
                      </m:den>
                    </m:f>
                    <m:r>
                      <a:rPr lang="de-DE" i="1" dirty="0">
                        <a:latin typeface="Cambria Math" panose="02040503050406030204" pitchFamily="18" charset="0"/>
                      </a:rPr>
                      <m:t> </m:t>
                    </m:r>
                    <m:nary>
                      <m:naryPr>
                        <m:chr m:val="∑"/>
                        <m:limLoc m:val="undOvr"/>
                        <m:grow m:val="on"/>
                        <m:supHide m:val="on"/>
                        <m:ctrlPr>
                          <a:rPr lang="en-US" i="1" dirty="0" smtClean="0">
                            <a:latin typeface="Cambria Math" panose="02040503050406030204" pitchFamily="18" charset="0"/>
                          </a:rPr>
                        </m:ctrlPr>
                      </m:naryPr>
                      <m:sub>
                        <m:r>
                          <a:rPr lang="en-US" i="1" dirty="0" smtClean="0">
                            <a:latin typeface="Cambria Math" panose="02040503050406030204" pitchFamily="18" charset="0"/>
                          </a:rPr>
                          <m:t>𝑗</m:t>
                        </m:r>
                      </m:sub>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de-DE" i="1" dirty="0">
                                        <a:latin typeface="Cambria Math" panose="02040503050406030204" pitchFamily="18" charset="0"/>
                                      </a:rPr>
                                      <m:t>𝑦</m:t>
                                    </m:r>
                                  </m:e>
                                  <m:sub>
                                    <m:r>
                                      <a:rPr lang="de-DE" i="1" dirty="0">
                                        <a:latin typeface="Cambria Math" panose="02040503050406030204" pitchFamily="18" charset="0"/>
                                      </a:rPr>
                                      <m:t>𝑗</m:t>
                                    </m:r>
                                  </m:sub>
                                </m:sSub>
                                <m:r>
                                  <a:rPr lang="en-US" dirty="0">
                                    <a:latin typeface="Cambria Math" panose="02040503050406030204" pitchFamily="18" charset="0"/>
                                  </a:rPr>
                                  <m:t>−</m:t>
                                </m:r>
                                <m:sSub>
                                  <m:sSubPr>
                                    <m:ctrlPr>
                                      <a:rPr lang="en-US" i="1" dirty="0">
                                        <a:latin typeface="Cambria Math" panose="02040503050406030204" pitchFamily="18" charset="0"/>
                                      </a:rPr>
                                    </m:ctrlPr>
                                  </m:sSubPr>
                                  <m:e>
                                    <m:r>
                                      <a:rPr lang="de-DE" i="1" dirty="0">
                                        <a:latin typeface="Cambria Math" panose="02040503050406030204" pitchFamily="18" charset="0"/>
                                      </a:rPr>
                                      <m:t>𝑜</m:t>
                                    </m:r>
                                  </m:e>
                                  <m:sub>
                                    <m:r>
                                      <a:rPr lang="de-DE" i="1" dirty="0">
                                        <a:latin typeface="Cambria Math" panose="02040503050406030204" pitchFamily="18" charset="0"/>
                                      </a:rPr>
                                      <m:t>𝑗</m:t>
                                    </m:r>
                                  </m:sub>
                                </m:sSub>
                              </m:e>
                            </m:d>
                          </m:e>
                          <m:sup>
                            <m:r>
                              <a:rPr lang="en-US" dirty="0">
                                <a:latin typeface="Cambria Math" panose="02040503050406030204" pitchFamily="18" charset="0"/>
                              </a:rPr>
                              <m:t>2</m:t>
                            </m:r>
                          </m:sup>
                        </m:sSup>
                      </m:e>
                    </m:nary>
                    <m:r>
                      <a:rPr lang="en-US" dirty="0">
                        <a:latin typeface="Cambria Math" panose="02040503050406030204" pitchFamily="18" charset="0"/>
                      </a:rPr>
                      <m:t>=</m:t>
                    </m:r>
                  </m:oMath>
                </a14:m>
                <a:r>
                  <a:rPr lang="en-US" dirty="0"/>
                  <a:t> </a:t>
                </a:r>
                <a14:m>
                  <m:oMath xmlns:m="http://schemas.openxmlformats.org/officeDocument/2006/math">
                    <m:f>
                      <m:fPr>
                        <m:ctrlPr>
                          <a:rPr lang="en-US" i="1" dirty="0">
                            <a:latin typeface="Cambria Math" panose="02040503050406030204" pitchFamily="18" charset="0"/>
                          </a:rPr>
                        </m:ctrlPr>
                      </m:fPr>
                      <m:num>
                        <m:r>
                          <a:rPr lang="de-DE" i="1" dirty="0">
                            <a:latin typeface="Cambria Math" panose="02040503050406030204" pitchFamily="18" charset="0"/>
                          </a:rPr>
                          <m:t>1</m:t>
                        </m:r>
                      </m:num>
                      <m:den>
                        <m:r>
                          <a:rPr lang="en-US" dirty="0">
                            <a:latin typeface="Cambria Math" panose="02040503050406030204" pitchFamily="18" charset="0"/>
                          </a:rPr>
                          <m:t>2</m:t>
                        </m:r>
                      </m:den>
                    </m:f>
                    <m:r>
                      <a:rPr lang="de-DE" i="1" dirty="0">
                        <a:latin typeface="Cambria Math" panose="02040503050406030204" pitchFamily="18" charset="0"/>
                      </a:rPr>
                      <m:t> </m:t>
                    </m:r>
                    <m:nary>
                      <m:naryPr>
                        <m:chr m:val="∑"/>
                        <m:limLoc m:val="undOvr"/>
                        <m:grow m:val="on"/>
                        <m:supHide m:val="on"/>
                        <m:ctrlPr>
                          <a:rPr lang="en-US" i="1" dirty="0">
                            <a:latin typeface="Cambria Math" panose="02040503050406030204" pitchFamily="18" charset="0"/>
                          </a:rPr>
                        </m:ctrlPr>
                      </m:naryPr>
                      <m:sub>
                        <m:r>
                          <a:rPr lang="en-US" i="1" dirty="0">
                            <a:latin typeface="Cambria Math" panose="02040503050406030204" pitchFamily="18" charset="0"/>
                          </a:rPr>
                          <m:t>𝑗</m:t>
                        </m:r>
                      </m:sub>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de-DE" i="1" dirty="0">
                                        <a:latin typeface="Cambria Math" panose="02040503050406030204" pitchFamily="18" charset="0"/>
                                      </a:rPr>
                                      <m:t>𝑦</m:t>
                                    </m:r>
                                  </m:e>
                                  <m:sub>
                                    <m:r>
                                      <a:rPr lang="de-DE" i="1" dirty="0">
                                        <a:latin typeface="Cambria Math" panose="02040503050406030204" pitchFamily="18" charset="0"/>
                                      </a:rPr>
                                      <m:t>𝑗</m:t>
                                    </m:r>
                                  </m:sub>
                                </m:sSub>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𝜑</m:t>
                                    </m:r>
                                    <m:r>
                                      <a:rPr lang="de-DE" b="0" i="1" dirty="0" smtClean="0">
                                        <a:latin typeface="Cambria Math" panose="02040503050406030204" pitchFamily="18" charset="0"/>
                                      </a:rPr>
                                      <m:t>(</m:t>
                                    </m:r>
                                    <m:r>
                                      <a:rPr lang="en-US" i="1" dirty="0">
                                        <a:latin typeface="Cambria Math" panose="02040503050406030204" pitchFamily="18" charset="0"/>
                                      </a:rPr>
                                      <m:t>𝜎</m:t>
                                    </m:r>
                                  </m:e>
                                  <m:sub>
                                    <m:r>
                                      <a:rPr lang="de-DE" b="0" i="1" dirty="0" smtClean="0">
                                        <a:latin typeface="Cambria Math" panose="02040503050406030204" pitchFamily="18" charset="0"/>
                                      </a:rPr>
                                      <m:t>𝑗</m:t>
                                    </m:r>
                                  </m:sub>
                                </m:sSub>
                                <m:r>
                                  <a:rPr lang="de-DE" b="0" i="1" dirty="0" smtClean="0">
                                    <a:latin typeface="Cambria Math" panose="02040503050406030204" pitchFamily="18" charset="0"/>
                                  </a:rPr>
                                  <m:t>)</m:t>
                                </m:r>
                              </m:e>
                            </m:d>
                          </m:e>
                          <m:sup>
                            <m:r>
                              <a:rPr lang="en-US" dirty="0">
                                <a:latin typeface="Cambria Math" panose="02040503050406030204" pitchFamily="18" charset="0"/>
                              </a:rPr>
                              <m:t>2</m:t>
                            </m:r>
                          </m:sup>
                        </m:sSup>
                      </m:e>
                    </m:nary>
                  </m:oMath>
                </a14:m>
                <a:endParaRPr lang="de-DE" dirty="0"/>
              </a:p>
              <a:p>
                <a:r>
                  <a:rPr lang="de-DE" dirty="0"/>
                  <a:t>		    </a:t>
                </a:r>
                <a14:m>
                  <m:oMath xmlns:m="http://schemas.openxmlformats.org/officeDocument/2006/math">
                    <m:r>
                      <a:rPr lang="de-DE" b="0" i="0" dirty="0" smtClean="0">
                        <a:latin typeface="Cambria Math" panose="02040503050406030204" pitchFamily="18" charset="0"/>
                      </a:rPr>
                      <m:t>      </m:t>
                    </m:r>
                    <m:r>
                      <a:rPr lang="en-US" dirty="0">
                        <a:latin typeface="Cambria Math" panose="02040503050406030204" pitchFamily="18" charset="0"/>
                      </a:rPr>
                      <m:t>=</m:t>
                    </m:r>
                  </m:oMath>
                </a14:m>
                <a:r>
                  <a:rPr lang="en-US" dirty="0"/>
                  <a:t> </a:t>
                </a:r>
                <a14:m>
                  <m:oMath xmlns:m="http://schemas.openxmlformats.org/officeDocument/2006/math">
                    <m:f>
                      <m:fPr>
                        <m:ctrlPr>
                          <a:rPr lang="en-US" i="1" dirty="0">
                            <a:latin typeface="Cambria Math" panose="02040503050406030204" pitchFamily="18" charset="0"/>
                          </a:rPr>
                        </m:ctrlPr>
                      </m:fPr>
                      <m:num>
                        <m:r>
                          <a:rPr lang="de-DE" i="1" dirty="0">
                            <a:latin typeface="Cambria Math" panose="02040503050406030204" pitchFamily="18" charset="0"/>
                          </a:rPr>
                          <m:t>1</m:t>
                        </m:r>
                      </m:num>
                      <m:den>
                        <m:r>
                          <a:rPr lang="en-US" dirty="0">
                            <a:latin typeface="Cambria Math" panose="02040503050406030204" pitchFamily="18" charset="0"/>
                          </a:rPr>
                          <m:t>2</m:t>
                        </m:r>
                      </m:den>
                    </m:f>
                    <m:r>
                      <a:rPr lang="de-DE" i="1" dirty="0">
                        <a:latin typeface="Cambria Math" panose="02040503050406030204" pitchFamily="18" charset="0"/>
                      </a:rPr>
                      <m:t> </m:t>
                    </m:r>
                    <m:nary>
                      <m:naryPr>
                        <m:chr m:val="∑"/>
                        <m:limLoc m:val="undOvr"/>
                        <m:grow m:val="on"/>
                        <m:supHide m:val="on"/>
                        <m:ctrlPr>
                          <a:rPr lang="en-US" i="1" dirty="0">
                            <a:latin typeface="Cambria Math" panose="02040503050406030204" pitchFamily="18" charset="0"/>
                          </a:rPr>
                        </m:ctrlPr>
                      </m:naryPr>
                      <m:sub>
                        <m:r>
                          <a:rPr lang="en-US" i="1" dirty="0">
                            <a:latin typeface="Cambria Math" panose="02040503050406030204" pitchFamily="18" charset="0"/>
                          </a:rPr>
                          <m:t>𝑗</m:t>
                        </m:r>
                      </m:sub>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de-DE" i="1" dirty="0">
                                        <a:latin typeface="Cambria Math" panose="02040503050406030204" pitchFamily="18" charset="0"/>
                                      </a:rPr>
                                      <m:t>𝑦</m:t>
                                    </m:r>
                                  </m:e>
                                  <m:sub>
                                    <m:r>
                                      <a:rPr lang="de-DE" i="1" dirty="0">
                                        <a:latin typeface="Cambria Math" panose="02040503050406030204" pitchFamily="18" charset="0"/>
                                      </a:rPr>
                                      <m:t>𝑗</m:t>
                                    </m:r>
                                  </m:sub>
                                </m:sSub>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smtClean="0">
                                        <a:latin typeface="Cambria Math" panose="02040503050406030204" pitchFamily="18" charset="0"/>
                                      </a:rPr>
                                      <m:t>𝜑</m:t>
                                    </m:r>
                                    <m:r>
                                      <a:rPr lang="de-DE" i="1" dirty="0" smtClean="0">
                                        <a:latin typeface="Cambria Math" panose="02040503050406030204" pitchFamily="18" charset="0"/>
                                      </a:rPr>
                                      <m:t>(</m:t>
                                    </m:r>
                                    <m:nary>
                                      <m:naryPr>
                                        <m:chr m:val="∑"/>
                                        <m:limLoc m:val="undOvr"/>
                                        <m:grow m:val="on"/>
                                        <m:supHide m:val="on"/>
                                        <m:ctrlPr>
                                          <a:rPr lang="en-US" i="1" dirty="0" smtClean="0">
                                            <a:latin typeface="Cambria Math" panose="02040503050406030204" pitchFamily="18" charset="0"/>
                                          </a:rPr>
                                        </m:ctrlPr>
                                      </m:naryPr>
                                      <m:sub>
                                        <m:r>
                                          <a:rPr lang="en-US" i="1" dirty="0">
                                            <a:latin typeface="Cambria Math" panose="02040503050406030204" pitchFamily="18" charset="0"/>
                                          </a:rPr>
                                          <m:t>𝑖</m:t>
                                        </m:r>
                                      </m:sub>
                                      <m:sup/>
                                      <m:e>
                                        <m:r>
                                          <a:rPr lang="de-DE" b="0" i="1" dirty="0" smtClean="0">
                                            <a:latin typeface="Cambria Math" panose="02040503050406030204" pitchFamily="18" charset="0"/>
                                          </a:rPr>
                                          <m:t>𝑥</m:t>
                                        </m:r>
                                      </m:e>
                                    </m:nary>
                                  </m:e>
                                  <m:sub>
                                    <m:r>
                                      <a:rPr lang="de-DE" b="0" i="1" dirty="0" smtClean="0">
                                        <a:latin typeface="Cambria Math" panose="02040503050406030204" pitchFamily="18" charset="0"/>
                                      </a:rPr>
                                      <m:t>𝑖</m:t>
                                    </m:r>
                                  </m:sub>
                                </m:sSub>
                                <m:sSub>
                                  <m:sSubPr>
                                    <m:ctrlPr>
                                      <a:rPr lang="de-DE" b="0" i="1" dirty="0" smtClean="0">
                                        <a:latin typeface="Cambria Math" panose="02040503050406030204" pitchFamily="18" charset="0"/>
                                      </a:rPr>
                                    </m:ctrlPr>
                                  </m:sSubPr>
                                  <m:e>
                                    <m:r>
                                      <a:rPr lang="de-DE" b="0" i="1" dirty="0" smtClean="0">
                                        <a:latin typeface="Cambria Math" panose="02040503050406030204" pitchFamily="18" charset="0"/>
                                      </a:rPr>
                                      <m:t>𝑤</m:t>
                                    </m:r>
                                  </m:e>
                                  <m:sub>
                                    <m:r>
                                      <a:rPr lang="de-DE" b="0" i="1" dirty="0" smtClean="0">
                                        <a:latin typeface="Cambria Math" panose="02040503050406030204" pitchFamily="18" charset="0"/>
                                      </a:rPr>
                                      <m:t>𝑗𝑖</m:t>
                                    </m:r>
                                  </m:sub>
                                </m:sSub>
                                <m:r>
                                  <a:rPr lang="de-DE" b="0" i="1" dirty="0" smtClean="0">
                                    <a:latin typeface="Cambria Math" panose="02040503050406030204" pitchFamily="18" charset="0"/>
                                  </a:rPr>
                                  <m:t>)</m:t>
                                </m:r>
                              </m:e>
                            </m:d>
                          </m:e>
                          <m:sup>
                            <m:r>
                              <a:rPr lang="en-US" dirty="0">
                                <a:latin typeface="Cambria Math" panose="02040503050406030204" pitchFamily="18" charset="0"/>
                              </a:rPr>
                              <m:t>2</m:t>
                            </m:r>
                          </m:sup>
                        </m:sSup>
                      </m:e>
                    </m:nary>
                    <m:r>
                      <a:rPr lang="en-US" i="1" dirty="0">
                        <a:latin typeface="Cambria Math" panose="02040503050406030204" pitchFamily="18" charset="0"/>
                      </a:rPr>
                      <m:t> </m:t>
                    </m:r>
                  </m:oMath>
                </a14:m>
                <a:r>
                  <a:rPr lang="de-DE" dirty="0"/>
                  <a:t>	</a:t>
                </a:r>
              </a:p>
            </p:txBody>
          </p:sp>
        </mc:Choice>
        <mc:Fallback xmlns="">
          <p:sp>
            <p:nvSpPr>
              <p:cNvPr id="6" name="Textfeld 5">
                <a:extLst>
                  <a:ext uri="{FF2B5EF4-FFF2-40B4-BE49-F238E27FC236}">
                    <a16:creationId xmlns:a16="http://schemas.microsoft.com/office/drawing/2014/main" id="{EE9D5AD9-D75B-40B5-ADED-6F863F6CD9EA}"/>
                  </a:ext>
                </a:extLst>
              </p:cNvPr>
              <p:cNvSpPr txBox="1">
                <a:spLocks noRot="1" noChangeAspect="1" noMove="1" noResize="1" noEditPoints="1" noAdjustHandles="1" noChangeArrowheads="1" noChangeShapeType="1" noTextEdit="1"/>
              </p:cNvSpPr>
              <p:nvPr/>
            </p:nvSpPr>
            <p:spPr>
              <a:xfrm>
                <a:off x="143136" y="5171373"/>
                <a:ext cx="5541666" cy="1456168"/>
              </a:xfrm>
              <a:prstGeom prst="rect">
                <a:avLst/>
              </a:prstGeom>
              <a:blipFill>
                <a:blip r:embed="rId9"/>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39278139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0217"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err="1">
                <a:solidFill>
                  <a:schemeClr val="bg1"/>
                </a:solidFill>
              </a:rPr>
              <a:t>Neural</a:t>
            </a:r>
            <a:r>
              <a:rPr lang="de-DE" sz="4000" b="1" dirty="0">
                <a:solidFill>
                  <a:schemeClr val="bg1"/>
                </a:solidFill>
              </a:rPr>
              <a:t> Networks</a:t>
            </a:r>
          </a:p>
        </p:txBody>
      </p:sp>
      <p:sp>
        <p:nvSpPr>
          <p:cNvPr id="3" name="Textfeld 2">
            <a:extLst>
              <a:ext uri="{FF2B5EF4-FFF2-40B4-BE49-F238E27FC236}">
                <a16:creationId xmlns:a16="http://schemas.microsoft.com/office/drawing/2014/main" id="{6D88F75A-89DF-41BF-8AE8-C9884BB38200}"/>
              </a:ext>
            </a:extLst>
          </p:cNvPr>
          <p:cNvSpPr txBox="1"/>
          <p:nvPr/>
        </p:nvSpPr>
        <p:spPr>
          <a:xfrm>
            <a:off x="2562330" y="1195754"/>
            <a:ext cx="6943411" cy="461665"/>
          </a:xfrm>
          <a:prstGeom prst="rect">
            <a:avLst/>
          </a:prstGeom>
          <a:noFill/>
        </p:spPr>
        <p:txBody>
          <a:bodyPr wrap="square" rtlCol="0">
            <a:spAutoFit/>
          </a:bodyPr>
          <a:lstStyle/>
          <a:p>
            <a:pPr algn="ctr"/>
            <a:r>
              <a:rPr lang="de-DE" sz="2400" b="1" dirty="0"/>
              <a:t>Backpropagation</a:t>
            </a:r>
          </a:p>
        </p:txBody>
      </p:sp>
      <p:sp>
        <p:nvSpPr>
          <p:cNvPr id="8" name="Rechteck 7">
            <a:extLst>
              <a:ext uri="{FF2B5EF4-FFF2-40B4-BE49-F238E27FC236}">
                <a16:creationId xmlns:a16="http://schemas.microsoft.com/office/drawing/2014/main" id="{79F49478-CC4B-4E10-B966-E2E41802DA95}"/>
              </a:ext>
            </a:extLst>
          </p:cNvPr>
          <p:cNvSpPr/>
          <p:nvPr/>
        </p:nvSpPr>
        <p:spPr>
          <a:xfrm>
            <a:off x="8872695" y="2994409"/>
            <a:ext cx="1798654"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89F60C2E-B3D6-4021-8BE5-678CA6B83B61}"/>
                  </a:ext>
                </a:extLst>
              </p:cNvPr>
              <p:cNvSpPr txBox="1"/>
              <p:nvPr/>
            </p:nvSpPr>
            <p:spPr>
              <a:xfrm>
                <a:off x="728505" y="2194154"/>
                <a:ext cx="5305530" cy="3315651"/>
              </a:xfrm>
              <a:prstGeom prst="rect">
                <a:avLst/>
              </a:prstGeom>
              <a:noFill/>
            </p:spPr>
            <p:txBody>
              <a:bodyPr wrap="square" rtlCol="0">
                <a:spAutoFit/>
              </a:bodyPr>
              <a:lstStyle/>
              <a:p>
                <a:pPr marL="285750" indent="-285750">
                  <a:buFont typeface="Arial" panose="020B0604020202020204" pitchFamily="34" charset="0"/>
                  <a:buChar char="•"/>
                </a:pPr>
                <a:r>
                  <a:rPr lang="de-DE" sz="2000" dirty="0"/>
                  <a:t>Calculate </a:t>
                </a:r>
                <a14:m>
                  <m:oMath xmlns:m="http://schemas.openxmlformats.org/officeDocument/2006/math">
                    <m:sSub>
                      <m:sSubPr>
                        <m:ctrlPr>
                          <a:rPr lang="de-DE" sz="2000" i="1" dirty="0">
                            <a:latin typeface="Cambria Math" panose="02040503050406030204" pitchFamily="18" charset="0"/>
                            <a:sym typeface="Wingdings" panose="05000000000000000000" pitchFamily="2" charset="2"/>
                          </a:rPr>
                        </m:ctrlPr>
                      </m:sSubPr>
                      <m:e>
                        <m:r>
                          <a:rPr lang="de-DE" sz="2000" i="1" dirty="0">
                            <a:latin typeface="Cambria Math" panose="02040503050406030204" pitchFamily="18" charset="0"/>
                            <a:sym typeface="Wingdings" panose="05000000000000000000" pitchFamily="2" charset="2"/>
                          </a:rPr>
                          <m:t>𝛿</m:t>
                        </m:r>
                      </m:e>
                      <m:sub>
                        <m:r>
                          <a:rPr lang="de-DE" sz="2000" i="1" dirty="0">
                            <a:latin typeface="Cambria Math" panose="02040503050406030204" pitchFamily="18" charset="0"/>
                            <a:sym typeface="Wingdings" panose="05000000000000000000" pitchFamily="2" charset="2"/>
                          </a:rPr>
                          <m:t>𝑗</m:t>
                        </m:r>
                      </m:sub>
                    </m:sSub>
                  </m:oMath>
                </a14:m>
                <a:r>
                  <a:rPr lang="de-DE" sz="2000" dirty="0"/>
                  <a:t>:</a:t>
                </a:r>
              </a:p>
              <a:p>
                <a:pPr/>
                <a:br>
                  <a:rPr lang="de-DE" sz="2000" dirty="0"/>
                </a:b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𝛿</m:t>
                          </m:r>
                        </m:e>
                        <m:sub>
                          <m:r>
                            <a:rPr lang="de-DE" i="1" dirty="0">
                              <a:latin typeface="Cambria Math" panose="02040503050406030204" pitchFamily="18" charset="0"/>
                            </a:rPr>
                            <m:t>𝑗</m:t>
                          </m:r>
                        </m:sub>
                      </m:sSub>
                      <m:r>
                        <a:rPr lang="de-DE" b="0" i="0" dirty="0">
                          <a:latin typeface="Cambria Math" panose="02040503050406030204" pitchFamily="18" charset="0"/>
                        </a:rPr>
                        <m:t>=</m:t>
                      </m:r>
                      <m:r>
                        <a:rPr lang="de-DE" i="1" dirty="0">
                          <a:latin typeface="Cambria Math" panose="02040503050406030204" pitchFamily="18" charset="0"/>
                        </a:rPr>
                        <m:t> </m:t>
                      </m:r>
                      <m:r>
                        <a:rPr lang="de-DE" i="0" dirty="0">
                          <a:latin typeface="Cambria Math" panose="02040503050406030204" pitchFamily="18" charset="0"/>
                        </a:rPr>
                        <m:t>−</m:t>
                      </m:r>
                      <m:f>
                        <m:fPr>
                          <m:ctrlPr>
                            <a:rPr lang="de-DE" i="1" dirty="0">
                              <a:latin typeface="Cambria Math" panose="02040503050406030204" pitchFamily="18" charset="0"/>
                            </a:rPr>
                          </m:ctrlPr>
                        </m:fPr>
                        <m:num>
                          <m:r>
                            <a:rPr lang="de-DE" i="0" dirty="0">
                              <a:latin typeface="Cambria Math" panose="02040503050406030204" pitchFamily="18" charset="0"/>
                            </a:rPr>
                            <m:t>𝜕</m:t>
                          </m:r>
                          <m:r>
                            <a:rPr lang="de-DE" i="1" dirty="0">
                              <a:latin typeface="Cambria Math" panose="02040503050406030204" pitchFamily="18" charset="0"/>
                            </a:rPr>
                            <m:t>𝐸</m:t>
                          </m:r>
                        </m:num>
                        <m:den>
                          <m:r>
                            <a:rPr lang="de-DE" i="0" dirty="0">
                              <a:latin typeface="Cambria Math" panose="02040503050406030204" pitchFamily="18" charset="0"/>
                            </a:rPr>
                            <m:t>𝜕</m:t>
                          </m:r>
                          <m:sSub>
                            <m:sSubPr>
                              <m:ctrlPr>
                                <a:rPr lang="de-DE" i="1" dirty="0">
                                  <a:latin typeface="Cambria Math" panose="02040503050406030204" pitchFamily="18" charset="0"/>
                                </a:rPr>
                              </m:ctrlPr>
                            </m:sSubPr>
                            <m:e>
                              <m:r>
                                <a:rPr lang="de-DE" i="1" dirty="0">
                                  <a:latin typeface="Cambria Math" panose="02040503050406030204" pitchFamily="18" charset="0"/>
                                </a:rPr>
                                <m:t>𝜎</m:t>
                              </m:r>
                            </m:e>
                            <m:sub>
                              <m:r>
                                <a:rPr lang="de-DE" i="1" dirty="0">
                                  <a:latin typeface="Cambria Math" panose="02040503050406030204" pitchFamily="18" charset="0"/>
                                </a:rPr>
                                <m:t>𝑗</m:t>
                              </m:r>
                            </m:sub>
                          </m:sSub>
                        </m:den>
                      </m:f>
                      <m:r>
                        <a:rPr lang="de-DE" i="0" dirty="0">
                          <a:latin typeface="Cambria Math" panose="02040503050406030204" pitchFamily="18" charset="0"/>
                        </a:rPr>
                        <m:t>=−</m:t>
                      </m:r>
                      <m:f>
                        <m:fPr>
                          <m:ctrlPr>
                            <a:rPr lang="de-DE" i="1" dirty="0">
                              <a:latin typeface="Cambria Math" panose="02040503050406030204" pitchFamily="18" charset="0"/>
                            </a:rPr>
                          </m:ctrlPr>
                        </m:fPr>
                        <m:num>
                          <m:r>
                            <a:rPr lang="de-DE" i="0" dirty="0">
                              <a:latin typeface="Cambria Math" panose="02040503050406030204" pitchFamily="18" charset="0"/>
                            </a:rPr>
                            <m:t>𝜕</m:t>
                          </m:r>
                          <m:r>
                            <a:rPr lang="de-DE" i="1" dirty="0">
                              <a:latin typeface="Cambria Math" panose="02040503050406030204" pitchFamily="18" charset="0"/>
                            </a:rPr>
                            <m:t>𝐸</m:t>
                          </m:r>
                        </m:num>
                        <m:den>
                          <m:r>
                            <a:rPr lang="de-DE" i="0" dirty="0">
                              <a:latin typeface="Cambria Math" panose="02040503050406030204" pitchFamily="18" charset="0"/>
                            </a:rPr>
                            <m:t>𝜕</m:t>
                          </m:r>
                          <m:sSub>
                            <m:sSubPr>
                              <m:ctrlPr>
                                <a:rPr lang="de-DE" i="1" dirty="0" smtClean="0">
                                  <a:latin typeface="Cambria Math" panose="02040503050406030204" pitchFamily="18" charset="0"/>
                                </a:rPr>
                              </m:ctrlPr>
                            </m:sSubPr>
                            <m:e>
                              <m:r>
                                <a:rPr lang="de-DE" b="0" i="1" dirty="0" smtClean="0">
                                  <a:latin typeface="Cambria Math" panose="02040503050406030204" pitchFamily="18" charset="0"/>
                                </a:rPr>
                                <m:t>𝑜</m:t>
                              </m:r>
                            </m:e>
                            <m:sub>
                              <m:r>
                                <a:rPr lang="de-DE" b="0" i="1" dirty="0" smtClean="0">
                                  <a:latin typeface="Cambria Math" panose="02040503050406030204" pitchFamily="18" charset="0"/>
                                </a:rPr>
                                <m:t>𝑗</m:t>
                              </m:r>
                            </m:sub>
                          </m:sSub>
                        </m:den>
                      </m:f>
                      <m:r>
                        <a:rPr lang="de-DE" i="0" dirty="0">
                          <a:latin typeface="Cambria Math" panose="02040503050406030204" pitchFamily="18" charset="0"/>
                        </a:rPr>
                        <m:t>⋅</m:t>
                      </m:r>
                      <m:f>
                        <m:fPr>
                          <m:ctrlPr>
                            <a:rPr lang="de-DE" i="1" dirty="0">
                              <a:latin typeface="Cambria Math" panose="02040503050406030204" pitchFamily="18" charset="0"/>
                            </a:rPr>
                          </m:ctrlPr>
                        </m:fPr>
                        <m:num>
                          <m:r>
                            <a:rPr lang="de-DE" dirty="0">
                              <a:latin typeface="Cambria Math" panose="02040503050406030204" pitchFamily="18" charset="0"/>
                            </a:rPr>
                            <m:t>𝜕</m:t>
                          </m:r>
                          <m:sSub>
                            <m:sSubPr>
                              <m:ctrlPr>
                                <a:rPr lang="de-DE" i="1" dirty="0">
                                  <a:latin typeface="Cambria Math" panose="02040503050406030204" pitchFamily="18" charset="0"/>
                                </a:rPr>
                              </m:ctrlPr>
                            </m:sSubPr>
                            <m:e>
                              <m:r>
                                <a:rPr lang="de-DE" i="1" dirty="0">
                                  <a:latin typeface="Cambria Math" panose="02040503050406030204" pitchFamily="18" charset="0"/>
                                </a:rPr>
                                <m:t>𝑜</m:t>
                              </m:r>
                            </m:e>
                            <m:sub>
                              <m:r>
                                <a:rPr lang="de-DE" i="1" dirty="0">
                                  <a:latin typeface="Cambria Math" panose="02040503050406030204" pitchFamily="18" charset="0"/>
                                </a:rPr>
                                <m:t>𝑗</m:t>
                              </m:r>
                            </m:sub>
                          </m:sSub>
                        </m:num>
                        <m:den>
                          <m:r>
                            <a:rPr lang="de-DE" i="0" dirty="0">
                              <a:latin typeface="Cambria Math" panose="02040503050406030204" pitchFamily="18" charset="0"/>
                            </a:rPr>
                            <m:t>𝜕</m:t>
                          </m:r>
                          <m:sSub>
                            <m:sSubPr>
                              <m:ctrlPr>
                                <a:rPr lang="de-DE" i="1" dirty="0">
                                  <a:latin typeface="Cambria Math" panose="02040503050406030204" pitchFamily="18" charset="0"/>
                                </a:rPr>
                              </m:ctrlPr>
                            </m:sSubPr>
                            <m:e>
                              <m:r>
                                <a:rPr lang="de-DE" i="1" dirty="0">
                                  <a:latin typeface="Cambria Math" panose="02040503050406030204" pitchFamily="18" charset="0"/>
                                </a:rPr>
                                <m:t>𝜎</m:t>
                              </m:r>
                            </m:e>
                            <m:sub>
                              <m:r>
                                <a:rPr lang="de-DE" b="0" i="1" dirty="0" smtClean="0">
                                  <a:latin typeface="Cambria Math" panose="02040503050406030204" pitchFamily="18" charset="0"/>
                                </a:rPr>
                                <m:t>𝑗</m:t>
                              </m:r>
                            </m:sub>
                          </m:sSub>
                        </m:den>
                      </m:f>
                    </m:oMath>
                  </m:oMathPara>
                </a14:m>
                <a:endParaRPr lang="de-DE" sz="2000" dirty="0"/>
              </a:p>
              <a:p>
                <a:endParaRPr lang="de-DE" sz="2000" dirty="0"/>
              </a:p>
              <a:p>
                <a:r>
                  <a:rPr lang="de-DE" sz="2000" dirty="0"/>
                  <a:t> 	             </a:t>
                </a:r>
                <a14:m>
                  <m:oMath xmlns:m="http://schemas.openxmlformats.org/officeDocument/2006/math">
                    <m:r>
                      <a:rPr lang="de-DE" sz="2000" dirty="0" smtClean="0">
                        <a:latin typeface="Cambria Math" panose="02040503050406030204" pitchFamily="18" charset="0"/>
                      </a:rPr>
                      <m:t>=</m:t>
                    </m:r>
                    <m:r>
                      <a:rPr lang="de-DE" sz="2000" b="0" i="1" dirty="0" smtClean="0">
                        <a:latin typeface="Cambria Math" panose="02040503050406030204" pitchFamily="18" charset="0"/>
                      </a:rPr>
                      <m:t>−</m:t>
                    </m:r>
                    <m:f>
                      <m:fPr>
                        <m:ctrlPr>
                          <a:rPr lang="de-DE" sz="2000" i="1" dirty="0">
                            <a:latin typeface="Cambria Math" panose="02040503050406030204" pitchFamily="18" charset="0"/>
                          </a:rPr>
                        </m:ctrlPr>
                      </m:fPr>
                      <m:num>
                        <m:r>
                          <a:rPr lang="de-DE" sz="2000" dirty="0">
                            <a:latin typeface="Cambria Math" panose="02040503050406030204" pitchFamily="18" charset="0"/>
                          </a:rPr>
                          <m:t>𝜕</m:t>
                        </m:r>
                        <m:r>
                          <a:rPr lang="de-DE" sz="2000" i="1" dirty="0">
                            <a:latin typeface="Cambria Math" panose="02040503050406030204" pitchFamily="18" charset="0"/>
                          </a:rPr>
                          <m:t>𝐸</m:t>
                        </m:r>
                      </m:num>
                      <m:den>
                        <m:r>
                          <a:rPr lang="de-DE" sz="2000" dirty="0">
                            <a:latin typeface="Cambria Math" panose="02040503050406030204" pitchFamily="18" charset="0"/>
                          </a:rPr>
                          <m:t>𝜕</m:t>
                        </m:r>
                        <m:sSub>
                          <m:sSubPr>
                            <m:ctrlPr>
                              <a:rPr lang="de-DE" sz="2000" i="1" dirty="0">
                                <a:latin typeface="Cambria Math" panose="02040503050406030204" pitchFamily="18" charset="0"/>
                              </a:rPr>
                            </m:ctrlPr>
                          </m:sSubPr>
                          <m:e>
                            <m:r>
                              <a:rPr lang="de-DE" sz="2000" i="1" dirty="0">
                                <a:latin typeface="Cambria Math" panose="02040503050406030204" pitchFamily="18" charset="0"/>
                              </a:rPr>
                              <m:t>𝑜</m:t>
                            </m:r>
                          </m:e>
                          <m:sub>
                            <m:r>
                              <a:rPr lang="de-DE" sz="2000" i="1" dirty="0">
                                <a:latin typeface="Cambria Math" panose="02040503050406030204" pitchFamily="18" charset="0"/>
                              </a:rPr>
                              <m:t>𝑗</m:t>
                            </m:r>
                          </m:sub>
                        </m:sSub>
                      </m:den>
                    </m:f>
                    <m:r>
                      <a:rPr lang="de-DE" sz="2000" dirty="0">
                        <a:latin typeface="Cambria Math" panose="02040503050406030204" pitchFamily="18" charset="0"/>
                      </a:rPr>
                      <m:t>⋅</m:t>
                    </m:r>
                    <m:f>
                      <m:fPr>
                        <m:ctrlPr>
                          <a:rPr lang="de-DE" sz="2000" i="1" dirty="0">
                            <a:latin typeface="Cambria Math" panose="02040503050406030204" pitchFamily="18" charset="0"/>
                          </a:rPr>
                        </m:ctrlPr>
                      </m:fPr>
                      <m:num>
                        <m:r>
                          <a:rPr lang="de-DE" sz="2000" dirty="0">
                            <a:latin typeface="Cambria Math" panose="02040503050406030204" pitchFamily="18" charset="0"/>
                          </a:rPr>
                          <m:t>𝜕</m:t>
                        </m:r>
                      </m:num>
                      <m:den>
                        <m:r>
                          <a:rPr lang="de-DE" sz="2000" dirty="0">
                            <a:latin typeface="Cambria Math" panose="02040503050406030204" pitchFamily="18" charset="0"/>
                          </a:rPr>
                          <m:t>𝜕</m:t>
                        </m:r>
                        <m:sSub>
                          <m:sSubPr>
                            <m:ctrlPr>
                              <a:rPr lang="de-DE" sz="2000" i="1" dirty="0">
                                <a:latin typeface="Cambria Math" panose="02040503050406030204" pitchFamily="18" charset="0"/>
                              </a:rPr>
                            </m:ctrlPr>
                          </m:sSubPr>
                          <m:e>
                            <m:r>
                              <a:rPr lang="de-DE" sz="2000" i="1" dirty="0">
                                <a:latin typeface="Cambria Math" panose="02040503050406030204" pitchFamily="18" charset="0"/>
                              </a:rPr>
                              <m:t>𝜎</m:t>
                            </m:r>
                          </m:e>
                          <m:sub>
                            <m:r>
                              <a:rPr lang="de-DE" sz="2000" i="1" dirty="0">
                                <a:latin typeface="Cambria Math" panose="02040503050406030204" pitchFamily="18" charset="0"/>
                              </a:rPr>
                              <m:t>𝑗</m:t>
                            </m:r>
                          </m:sub>
                        </m:sSub>
                      </m:den>
                    </m:f>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𝜑</m:t>
                        </m:r>
                        <m:r>
                          <a:rPr lang="de-DE" sz="2000" i="1" dirty="0">
                            <a:latin typeface="Cambria Math" panose="02040503050406030204" pitchFamily="18" charset="0"/>
                          </a:rPr>
                          <m:t>(</m:t>
                        </m:r>
                        <m:r>
                          <a:rPr lang="en-US" sz="2000" i="1" dirty="0">
                            <a:latin typeface="Cambria Math" panose="02040503050406030204" pitchFamily="18" charset="0"/>
                          </a:rPr>
                          <m:t>𝜎</m:t>
                        </m:r>
                      </m:e>
                      <m:sub>
                        <m:r>
                          <a:rPr lang="de-DE" sz="2000" i="1" dirty="0">
                            <a:latin typeface="Cambria Math" panose="02040503050406030204" pitchFamily="18" charset="0"/>
                          </a:rPr>
                          <m:t>𝑗</m:t>
                        </m:r>
                      </m:sub>
                    </m:sSub>
                  </m:oMath>
                </a14:m>
                <a:r>
                  <a:rPr lang="de-DE" sz="2000" dirty="0"/>
                  <a:t>)</a:t>
                </a:r>
              </a:p>
              <a:p>
                <a:endParaRPr lang="de-DE" sz="2000" dirty="0"/>
              </a:p>
              <a:p>
                <a:r>
                  <a:rPr lang="de-DE" sz="2000" dirty="0"/>
                  <a:t>	             </a:t>
                </a:r>
                <a14:m>
                  <m:oMath xmlns:m="http://schemas.openxmlformats.org/officeDocument/2006/math">
                    <m:r>
                      <a:rPr lang="de-DE" sz="2000" dirty="0">
                        <a:latin typeface="Cambria Math" panose="02040503050406030204" pitchFamily="18" charset="0"/>
                      </a:rPr>
                      <m:t>=−</m:t>
                    </m:r>
                    <m:f>
                      <m:fPr>
                        <m:ctrlPr>
                          <a:rPr lang="de-DE" sz="2000" i="1" dirty="0">
                            <a:latin typeface="Cambria Math" panose="02040503050406030204" pitchFamily="18" charset="0"/>
                          </a:rPr>
                        </m:ctrlPr>
                      </m:fPr>
                      <m:num>
                        <m:r>
                          <a:rPr lang="de-DE" sz="2000" dirty="0">
                            <a:latin typeface="Cambria Math" panose="02040503050406030204" pitchFamily="18" charset="0"/>
                          </a:rPr>
                          <m:t>𝜕</m:t>
                        </m:r>
                        <m:r>
                          <a:rPr lang="de-DE" sz="2000" i="1" dirty="0">
                            <a:latin typeface="Cambria Math" panose="02040503050406030204" pitchFamily="18" charset="0"/>
                          </a:rPr>
                          <m:t>𝐸</m:t>
                        </m:r>
                      </m:num>
                      <m:den>
                        <m:r>
                          <a:rPr lang="de-DE" sz="2000" dirty="0">
                            <a:latin typeface="Cambria Math" panose="02040503050406030204" pitchFamily="18" charset="0"/>
                          </a:rPr>
                          <m:t>𝜕</m:t>
                        </m:r>
                        <m:sSub>
                          <m:sSubPr>
                            <m:ctrlPr>
                              <a:rPr lang="de-DE" sz="2000" i="1" dirty="0">
                                <a:latin typeface="Cambria Math" panose="02040503050406030204" pitchFamily="18" charset="0"/>
                              </a:rPr>
                            </m:ctrlPr>
                          </m:sSubPr>
                          <m:e>
                            <m:r>
                              <a:rPr lang="de-DE" sz="2000" i="1" dirty="0">
                                <a:latin typeface="Cambria Math" panose="02040503050406030204" pitchFamily="18" charset="0"/>
                              </a:rPr>
                              <m:t>𝑜</m:t>
                            </m:r>
                          </m:e>
                          <m:sub>
                            <m:r>
                              <a:rPr lang="de-DE" sz="2000" i="1" dirty="0">
                                <a:latin typeface="Cambria Math" panose="02040503050406030204" pitchFamily="18" charset="0"/>
                              </a:rPr>
                              <m:t>𝑗</m:t>
                            </m:r>
                          </m:sub>
                        </m:sSub>
                      </m:den>
                    </m:f>
                    <m:r>
                      <a:rPr lang="de-DE" sz="2000" dirty="0">
                        <a:latin typeface="Cambria Math" panose="02040503050406030204" pitchFamily="18" charset="0"/>
                      </a:rPr>
                      <m:t>⋅</m:t>
                    </m:r>
                  </m:oMath>
                </a14:m>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𝜑</m:t>
                        </m:r>
                        <m:r>
                          <a:rPr lang="de-DE" sz="2000" b="0" i="1" dirty="0" smtClean="0">
                            <a:latin typeface="Cambria Math" panose="02040503050406030204" pitchFamily="18" charset="0"/>
                          </a:rPr>
                          <m:t>′</m:t>
                        </m:r>
                        <m:r>
                          <a:rPr lang="de-DE" sz="2000" i="1" dirty="0">
                            <a:latin typeface="Cambria Math" panose="02040503050406030204" pitchFamily="18" charset="0"/>
                          </a:rPr>
                          <m:t>(</m:t>
                        </m:r>
                        <m:r>
                          <a:rPr lang="en-US" sz="2000" i="1" dirty="0">
                            <a:latin typeface="Cambria Math" panose="02040503050406030204" pitchFamily="18" charset="0"/>
                          </a:rPr>
                          <m:t>𝜎</m:t>
                        </m:r>
                      </m:e>
                      <m:sub>
                        <m:r>
                          <a:rPr lang="de-DE" sz="2000" i="1" dirty="0">
                            <a:latin typeface="Cambria Math" panose="02040503050406030204" pitchFamily="18" charset="0"/>
                          </a:rPr>
                          <m:t>𝑗</m:t>
                        </m:r>
                      </m:sub>
                    </m:sSub>
                  </m:oMath>
                </a14:m>
                <a:r>
                  <a:rPr lang="de-DE" sz="2000" dirty="0"/>
                  <a:t>)</a:t>
                </a:r>
              </a:p>
              <a:p>
                <a:endParaRPr lang="de-DE" sz="2000" dirty="0"/>
              </a:p>
            </p:txBody>
          </p:sp>
        </mc:Choice>
        <mc:Fallback xmlns="">
          <p:sp>
            <p:nvSpPr>
              <p:cNvPr id="5" name="Textfeld 4">
                <a:extLst>
                  <a:ext uri="{FF2B5EF4-FFF2-40B4-BE49-F238E27FC236}">
                    <a16:creationId xmlns:a16="http://schemas.microsoft.com/office/drawing/2014/main" id="{89F60C2E-B3D6-4021-8BE5-678CA6B83B61}"/>
                  </a:ext>
                </a:extLst>
              </p:cNvPr>
              <p:cNvSpPr txBox="1">
                <a:spLocks noRot="1" noChangeAspect="1" noMove="1" noResize="1" noEditPoints="1" noAdjustHandles="1" noChangeArrowheads="1" noChangeShapeType="1" noTextEdit="1"/>
              </p:cNvSpPr>
              <p:nvPr/>
            </p:nvSpPr>
            <p:spPr>
              <a:xfrm>
                <a:off x="728505" y="2194154"/>
                <a:ext cx="5305530" cy="3315651"/>
              </a:xfrm>
              <a:prstGeom prst="rect">
                <a:avLst/>
              </a:prstGeom>
              <a:blipFill>
                <a:blip r:embed="rId7"/>
                <a:stretch>
                  <a:fillRect l="-1034" t="-91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9DE39D8D-8F94-43D1-A544-3533AF31A807}"/>
                  </a:ext>
                </a:extLst>
              </p:cNvPr>
              <p:cNvSpPr txBox="1"/>
              <p:nvPr/>
            </p:nvSpPr>
            <p:spPr>
              <a:xfrm>
                <a:off x="6034035" y="2190540"/>
                <a:ext cx="5992167" cy="3293722"/>
              </a:xfrm>
              <a:prstGeom prst="rect">
                <a:avLst/>
              </a:prstGeom>
              <a:noFill/>
            </p:spPr>
            <p:txBody>
              <a:bodyPr wrap="square" rtlCol="0">
                <a:spAutoFit/>
              </a:bodyPr>
              <a:lstStyle/>
              <a:p>
                <a:pPr marL="285750" indent="-285750">
                  <a:buFont typeface="Arial" panose="020B0604020202020204" pitchFamily="34" charset="0"/>
                  <a:buChar char="•"/>
                </a:pPr>
                <a:r>
                  <a:rPr lang="de-DE" sz="2000" dirty="0"/>
                  <a:t>2 </a:t>
                </a:r>
                <a:r>
                  <a:rPr lang="de-DE" sz="2000" dirty="0" err="1"/>
                  <a:t>cases</a:t>
                </a:r>
                <a:r>
                  <a:rPr lang="de-DE" sz="2000" dirty="0"/>
                  <a:t>:</a:t>
                </a:r>
                <a:br>
                  <a:rPr lang="de-DE" sz="2000" dirty="0"/>
                </a:br>
                <a:br>
                  <a:rPr lang="de-DE" sz="2000" dirty="0"/>
                </a:br>
                <a:r>
                  <a:rPr lang="de-DE" sz="2000" dirty="0"/>
                  <a:t>Neurons in </a:t>
                </a:r>
                <a:r>
                  <a:rPr lang="de-DE" sz="2000" dirty="0" err="1"/>
                  <a:t>the</a:t>
                </a:r>
                <a:r>
                  <a:rPr lang="de-DE" sz="2000" dirty="0"/>
                  <a:t> </a:t>
                </a:r>
                <a:r>
                  <a:rPr lang="de-DE" sz="2000" dirty="0" err="1"/>
                  <a:t>output</a:t>
                </a:r>
                <a:r>
                  <a:rPr lang="de-DE" sz="2000" dirty="0"/>
                  <a:t> </a:t>
                </a:r>
                <a:r>
                  <a:rPr lang="de-DE" sz="2000" dirty="0" err="1"/>
                  <a:t>layer</a:t>
                </a:r>
                <a:r>
                  <a:rPr lang="de-DE" sz="2000" dirty="0"/>
                  <a:t> </a:t>
                </a:r>
                <a:r>
                  <a:rPr lang="de-DE" sz="2000" dirty="0" err="1"/>
                  <a:t>have</a:t>
                </a:r>
                <a:r>
                  <a:rPr lang="de-DE" sz="2000" dirty="0"/>
                  <a:t> a </a:t>
                </a:r>
                <a:r>
                  <a:rPr lang="de-DE" sz="2000" dirty="0" err="1"/>
                  <a:t>direct</a:t>
                </a:r>
                <a:r>
                  <a:rPr lang="de-DE" sz="2000" dirty="0"/>
                  <a:t> </a:t>
                </a:r>
                <a:r>
                  <a:rPr lang="de-DE" sz="2000" dirty="0" err="1"/>
                  <a:t>effect</a:t>
                </a:r>
                <a:r>
                  <a:rPr lang="de-DE" sz="2000" dirty="0"/>
                  <a:t> on </a:t>
                </a:r>
                <a:r>
                  <a:rPr lang="de-DE" sz="2000" dirty="0" err="1"/>
                  <a:t>the</a:t>
                </a:r>
                <a:r>
                  <a:rPr lang="de-DE" sz="2000" dirty="0"/>
                  <a:t> </a:t>
                </a:r>
                <a:r>
                  <a:rPr lang="de-DE" sz="2000" dirty="0" err="1"/>
                  <a:t>output</a:t>
                </a:r>
                <a:r>
                  <a:rPr lang="de-DE" sz="2000" dirty="0"/>
                  <a:t> </a:t>
                </a:r>
                <a:br>
                  <a:rPr lang="de-DE" sz="2000" dirty="0"/>
                </a:br>
                <a:r>
                  <a:rPr lang="de-DE" sz="2000" dirty="0">
                    <a:sym typeface="Wingdings" panose="05000000000000000000" pitchFamily="2" charset="2"/>
                  </a:rPr>
                  <a:t> </a:t>
                </a:r>
                <a14:m>
                  <m:oMath xmlns:m="http://schemas.openxmlformats.org/officeDocument/2006/math">
                    <m:f>
                      <m:fPr>
                        <m:ctrlPr>
                          <a:rPr lang="de-DE" sz="2000" i="1" dirty="0">
                            <a:latin typeface="Cambria Math" panose="02040503050406030204" pitchFamily="18" charset="0"/>
                          </a:rPr>
                        </m:ctrlPr>
                      </m:fPr>
                      <m:num>
                        <m:r>
                          <a:rPr lang="de-DE" sz="2000" dirty="0">
                            <a:latin typeface="Cambria Math" panose="02040503050406030204" pitchFamily="18" charset="0"/>
                          </a:rPr>
                          <m:t>𝜕</m:t>
                        </m:r>
                        <m:r>
                          <a:rPr lang="de-DE" sz="2000" i="1" dirty="0">
                            <a:latin typeface="Cambria Math" panose="02040503050406030204" pitchFamily="18" charset="0"/>
                          </a:rPr>
                          <m:t>𝐸</m:t>
                        </m:r>
                      </m:num>
                      <m:den>
                        <m:r>
                          <a:rPr lang="de-DE" sz="2000" dirty="0">
                            <a:latin typeface="Cambria Math" panose="02040503050406030204" pitchFamily="18" charset="0"/>
                          </a:rPr>
                          <m:t>𝜕</m:t>
                        </m:r>
                        <m:sSub>
                          <m:sSubPr>
                            <m:ctrlPr>
                              <a:rPr lang="de-DE" sz="2000" i="1" dirty="0">
                                <a:latin typeface="Cambria Math" panose="02040503050406030204" pitchFamily="18" charset="0"/>
                              </a:rPr>
                            </m:ctrlPr>
                          </m:sSubPr>
                          <m:e>
                            <m:r>
                              <a:rPr lang="de-DE" sz="2000" i="1" dirty="0">
                                <a:latin typeface="Cambria Math" panose="02040503050406030204" pitchFamily="18" charset="0"/>
                              </a:rPr>
                              <m:t>𝑜</m:t>
                            </m:r>
                          </m:e>
                          <m:sub>
                            <m:r>
                              <a:rPr lang="de-DE" sz="2000" i="1" dirty="0">
                                <a:latin typeface="Cambria Math" panose="02040503050406030204" pitchFamily="18" charset="0"/>
                              </a:rPr>
                              <m:t>𝑗</m:t>
                            </m:r>
                          </m:sub>
                        </m:sSub>
                      </m:den>
                    </m:f>
                  </m:oMath>
                </a14:m>
                <a:r>
                  <a:rPr lang="de-DE" sz="2000" dirty="0"/>
                  <a:t> </a:t>
                </a:r>
                <a:r>
                  <a:rPr lang="de-DE" sz="2000" dirty="0" err="1"/>
                  <a:t>can</a:t>
                </a:r>
                <a:r>
                  <a:rPr lang="de-DE" sz="2000" dirty="0"/>
                  <a:t> </a:t>
                </a:r>
                <a:r>
                  <a:rPr lang="de-DE" sz="2000" dirty="0" err="1"/>
                  <a:t>be</a:t>
                </a:r>
                <a:r>
                  <a:rPr lang="de-DE" sz="2000" dirty="0"/>
                  <a:t> </a:t>
                </a:r>
                <a:r>
                  <a:rPr lang="de-DE" sz="2000" dirty="0" err="1"/>
                  <a:t>calculated</a:t>
                </a:r>
                <a:r>
                  <a:rPr lang="de-DE" sz="2000" dirty="0"/>
                  <a:t> </a:t>
                </a:r>
                <a:r>
                  <a:rPr lang="de-DE" sz="2000" dirty="0" err="1"/>
                  <a:t>directly</a:t>
                </a:r>
                <a:br>
                  <a:rPr lang="de-DE" sz="2000" dirty="0"/>
                </a:br>
                <a:br>
                  <a:rPr lang="de-DE" sz="2000" dirty="0"/>
                </a:br>
                <a:r>
                  <a:rPr lang="de-DE" sz="2000" dirty="0"/>
                  <a:t>Neurons in </a:t>
                </a:r>
                <a:r>
                  <a:rPr lang="de-DE" sz="2000" dirty="0" err="1"/>
                  <a:t>the</a:t>
                </a:r>
                <a:r>
                  <a:rPr lang="de-DE" sz="2000" dirty="0"/>
                  <a:t> </a:t>
                </a:r>
                <a:r>
                  <a:rPr lang="de-DE" sz="2000" dirty="0" err="1"/>
                  <a:t>hidden</a:t>
                </a:r>
                <a:r>
                  <a:rPr lang="de-DE" sz="2000" dirty="0"/>
                  <a:t> </a:t>
                </a:r>
                <a:r>
                  <a:rPr lang="de-DE" sz="2000" dirty="0" err="1"/>
                  <a:t>layers</a:t>
                </a:r>
                <a:r>
                  <a:rPr lang="de-DE" sz="2000" dirty="0"/>
                  <a:t> </a:t>
                </a:r>
                <a:r>
                  <a:rPr lang="de-DE" sz="2000" dirty="0" err="1"/>
                  <a:t>have</a:t>
                </a:r>
                <a:r>
                  <a:rPr lang="de-DE" sz="2000" dirty="0"/>
                  <a:t> an </a:t>
                </a:r>
                <a:r>
                  <a:rPr lang="de-DE" sz="2000" dirty="0" err="1"/>
                  <a:t>indirect</a:t>
                </a:r>
                <a:r>
                  <a:rPr lang="de-DE" sz="2000" dirty="0"/>
                  <a:t> </a:t>
                </a:r>
                <a:r>
                  <a:rPr lang="de-DE" sz="2000" dirty="0" err="1"/>
                  <a:t>effect</a:t>
                </a:r>
                <a:r>
                  <a:rPr lang="de-DE" sz="2000" dirty="0"/>
                  <a:t> on </a:t>
                </a:r>
                <a:r>
                  <a:rPr lang="de-DE" sz="2000" dirty="0" err="1"/>
                  <a:t>the</a:t>
                </a:r>
                <a:r>
                  <a:rPr lang="de-DE" sz="2000" dirty="0"/>
                  <a:t> </a:t>
                </a:r>
                <a:r>
                  <a:rPr lang="de-DE" sz="2000" dirty="0" err="1"/>
                  <a:t>output</a:t>
                </a:r>
                <a:r>
                  <a:rPr lang="de-DE" sz="2000" dirty="0"/>
                  <a:t> </a:t>
                </a:r>
                <a:br>
                  <a:rPr lang="de-DE" sz="2000" dirty="0"/>
                </a:br>
                <a:r>
                  <a:rPr lang="de-DE" sz="2000" dirty="0">
                    <a:sym typeface="Wingdings" panose="05000000000000000000" pitchFamily="2" charset="2"/>
                  </a:rPr>
                  <a:t> </a:t>
                </a:r>
                <a14:m>
                  <m:oMath xmlns:m="http://schemas.openxmlformats.org/officeDocument/2006/math">
                    <m:f>
                      <m:fPr>
                        <m:ctrlPr>
                          <a:rPr lang="de-DE" sz="2000" i="1" dirty="0">
                            <a:latin typeface="Cambria Math" panose="02040503050406030204" pitchFamily="18" charset="0"/>
                          </a:rPr>
                        </m:ctrlPr>
                      </m:fPr>
                      <m:num>
                        <m:r>
                          <a:rPr lang="de-DE" sz="2000" dirty="0">
                            <a:latin typeface="Cambria Math" panose="02040503050406030204" pitchFamily="18" charset="0"/>
                          </a:rPr>
                          <m:t>𝜕</m:t>
                        </m:r>
                        <m:r>
                          <a:rPr lang="de-DE" sz="2000" i="1" dirty="0">
                            <a:latin typeface="Cambria Math" panose="02040503050406030204" pitchFamily="18" charset="0"/>
                          </a:rPr>
                          <m:t>𝐸</m:t>
                        </m:r>
                      </m:num>
                      <m:den>
                        <m:r>
                          <a:rPr lang="de-DE" sz="2000" dirty="0">
                            <a:latin typeface="Cambria Math" panose="02040503050406030204" pitchFamily="18" charset="0"/>
                          </a:rPr>
                          <m:t>𝜕</m:t>
                        </m:r>
                        <m:sSub>
                          <m:sSubPr>
                            <m:ctrlPr>
                              <a:rPr lang="de-DE" sz="2000" i="1" dirty="0">
                                <a:latin typeface="Cambria Math" panose="02040503050406030204" pitchFamily="18" charset="0"/>
                              </a:rPr>
                            </m:ctrlPr>
                          </m:sSubPr>
                          <m:e>
                            <m:r>
                              <a:rPr lang="de-DE" sz="2000" i="1" dirty="0">
                                <a:latin typeface="Cambria Math" panose="02040503050406030204" pitchFamily="18" charset="0"/>
                              </a:rPr>
                              <m:t>𝑜</m:t>
                            </m:r>
                          </m:e>
                          <m:sub>
                            <m:r>
                              <a:rPr lang="de-DE" sz="2000" i="1" dirty="0">
                                <a:latin typeface="Cambria Math" panose="02040503050406030204" pitchFamily="18" charset="0"/>
                              </a:rPr>
                              <m:t>𝑗</m:t>
                            </m:r>
                          </m:sub>
                        </m:sSub>
                      </m:den>
                    </m:f>
                  </m:oMath>
                </a14:m>
                <a:r>
                  <a:rPr lang="de-DE" sz="2000" dirty="0"/>
                  <a:t> </a:t>
                </a:r>
                <a:r>
                  <a:rPr lang="de-DE" sz="2000" dirty="0" err="1"/>
                  <a:t>can</a:t>
                </a:r>
                <a:r>
                  <a:rPr lang="de-DE" sz="2000" dirty="0"/>
                  <a:t> </a:t>
                </a:r>
                <a:r>
                  <a:rPr lang="de-DE" sz="2000" dirty="0" err="1"/>
                  <a:t>be</a:t>
                </a:r>
                <a:r>
                  <a:rPr lang="de-DE" sz="2000" dirty="0"/>
                  <a:t> </a:t>
                </a:r>
                <a:r>
                  <a:rPr lang="de-DE" sz="2000" dirty="0" err="1"/>
                  <a:t>calculated</a:t>
                </a:r>
                <a:r>
                  <a:rPr lang="de-DE" sz="2000" dirty="0"/>
                  <a:t> </a:t>
                </a:r>
                <a:r>
                  <a:rPr lang="de-DE" sz="2000" dirty="0" err="1"/>
                  <a:t>with</a:t>
                </a:r>
                <a:r>
                  <a:rPr lang="de-DE" sz="2000" dirty="0"/>
                  <a:t> </a:t>
                </a:r>
                <a:r>
                  <a:rPr lang="de-DE" sz="2000" dirty="0" err="1"/>
                  <a:t>chain</a:t>
                </a:r>
                <a:r>
                  <a:rPr lang="de-DE" sz="2000" dirty="0"/>
                  <a:t> </a:t>
                </a:r>
                <a:r>
                  <a:rPr lang="de-DE" sz="2000" dirty="0" err="1"/>
                  <a:t>rule</a:t>
                </a:r>
                <a:endParaRPr lang="de-DE" sz="2000" dirty="0"/>
              </a:p>
            </p:txBody>
          </p:sp>
        </mc:Choice>
        <mc:Fallback xmlns="">
          <p:sp>
            <p:nvSpPr>
              <p:cNvPr id="10" name="Textfeld 9">
                <a:extLst>
                  <a:ext uri="{FF2B5EF4-FFF2-40B4-BE49-F238E27FC236}">
                    <a16:creationId xmlns:a16="http://schemas.microsoft.com/office/drawing/2014/main" id="{9DE39D8D-8F94-43D1-A544-3533AF31A807}"/>
                  </a:ext>
                </a:extLst>
              </p:cNvPr>
              <p:cNvSpPr txBox="1">
                <a:spLocks noRot="1" noChangeAspect="1" noMove="1" noResize="1" noEditPoints="1" noAdjustHandles="1" noChangeArrowheads="1" noChangeShapeType="1" noTextEdit="1"/>
              </p:cNvSpPr>
              <p:nvPr/>
            </p:nvSpPr>
            <p:spPr>
              <a:xfrm>
                <a:off x="6034035" y="2190540"/>
                <a:ext cx="5992167" cy="3293722"/>
              </a:xfrm>
              <a:prstGeom prst="rect">
                <a:avLst/>
              </a:prstGeom>
              <a:blipFill>
                <a:blip r:embed="rId8"/>
                <a:stretch>
                  <a:fillRect l="-916" t="-924"/>
                </a:stretch>
              </a:blipFill>
            </p:spPr>
            <p:txBody>
              <a:bodyPr/>
              <a:lstStyle/>
              <a:p>
                <a:r>
                  <a:rPr lang="de-DE">
                    <a:noFill/>
                  </a:rPr>
                  <a:t> </a:t>
                </a:r>
              </a:p>
            </p:txBody>
          </p:sp>
        </mc:Fallback>
      </mc:AlternateContent>
    </p:spTree>
    <p:extLst>
      <p:ext uri="{BB962C8B-B14F-4D97-AF65-F5344CB8AC3E}">
        <p14:creationId xmlns:p14="http://schemas.microsoft.com/office/powerpoint/2010/main" val="17797461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1241"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err="1">
                <a:solidFill>
                  <a:schemeClr val="bg1"/>
                </a:solidFill>
              </a:rPr>
              <a:t>Neural</a:t>
            </a:r>
            <a:r>
              <a:rPr lang="de-DE" sz="4000" b="1" dirty="0">
                <a:solidFill>
                  <a:schemeClr val="bg1"/>
                </a:solidFill>
              </a:rPr>
              <a:t> Networks</a:t>
            </a:r>
          </a:p>
        </p:txBody>
      </p:sp>
      <p:sp>
        <p:nvSpPr>
          <p:cNvPr id="3" name="Textfeld 2">
            <a:extLst>
              <a:ext uri="{FF2B5EF4-FFF2-40B4-BE49-F238E27FC236}">
                <a16:creationId xmlns:a16="http://schemas.microsoft.com/office/drawing/2014/main" id="{6D88F75A-89DF-41BF-8AE8-C9884BB38200}"/>
              </a:ext>
            </a:extLst>
          </p:cNvPr>
          <p:cNvSpPr txBox="1"/>
          <p:nvPr/>
        </p:nvSpPr>
        <p:spPr>
          <a:xfrm>
            <a:off x="2562330" y="1195754"/>
            <a:ext cx="6943411" cy="461665"/>
          </a:xfrm>
          <a:prstGeom prst="rect">
            <a:avLst/>
          </a:prstGeom>
          <a:noFill/>
        </p:spPr>
        <p:txBody>
          <a:bodyPr wrap="square" rtlCol="0">
            <a:spAutoFit/>
          </a:bodyPr>
          <a:lstStyle/>
          <a:p>
            <a:pPr algn="ctr"/>
            <a:r>
              <a:rPr lang="de-DE" sz="2400" b="1" dirty="0"/>
              <a:t>Backpropagation</a:t>
            </a:r>
          </a:p>
        </p:txBody>
      </p:sp>
      <p:sp>
        <p:nvSpPr>
          <p:cNvPr id="8" name="Rechteck 7">
            <a:extLst>
              <a:ext uri="{FF2B5EF4-FFF2-40B4-BE49-F238E27FC236}">
                <a16:creationId xmlns:a16="http://schemas.microsoft.com/office/drawing/2014/main" id="{79F49478-CC4B-4E10-B966-E2E41802DA95}"/>
              </a:ext>
            </a:extLst>
          </p:cNvPr>
          <p:cNvSpPr/>
          <p:nvPr/>
        </p:nvSpPr>
        <p:spPr>
          <a:xfrm>
            <a:off x="8872695" y="2994409"/>
            <a:ext cx="1798654"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88CE2B2E-E7DF-42E3-A3A5-3D598B269D2F}"/>
                  </a:ext>
                </a:extLst>
              </p:cNvPr>
              <p:cNvSpPr txBox="1"/>
              <p:nvPr/>
            </p:nvSpPr>
            <p:spPr>
              <a:xfrm>
                <a:off x="1211873" y="2168526"/>
                <a:ext cx="5074418" cy="2647135"/>
              </a:xfrm>
              <a:prstGeom prst="rect">
                <a:avLst/>
              </a:prstGeom>
              <a:noFill/>
            </p:spPr>
            <p:txBody>
              <a:bodyPr wrap="square" rtlCol="0">
                <a:spAutoFit/>
              </a:bodyPr>
              <a:lstStyle/>
              <a:p>
                <a:pPr marL="342900" indent="-342900">
                  <a:buFont typeface="Arial" panose="020B0604020202020204" pitchFamily="34" charset="0"/>
                  <a:buChar char="•"/>
                </a:pPr>
                <a:r>
                  <a:rPr lang="de-DE" sz="2000" dirty="0"/>
                  <a:t>For </a:t>
                </a:r>
                <a:r>
                  <a:rPr lang="de-DE" sz="2000" dirty="0" err="1"/>
                  <a:t>neurons</a:t>
                </a:r>
                <a:r>
                  <a:rPr lang="de-DE" sz="2000" dirty="0"/>
                  <a:t> in </a:t>
                </a:r>
                <a:r>
                  <a:rPr lang="de-DE" sz="2000" dirty="0" err="1"/>
                  <a:t>output</a:t>
                </a:r>
                <a:r>
                  <a:rPr lang="de-DE" sz="2000" dirty="0"/>
                  <a:t> </a:t>
                </a:r>
                <a:r>
                  <a:rPr lang="de-DE" sz="2000" dirty="0" err="1"/>
                  <a:t>layer</a:t>
                </a:r>
                <a:r>
                  <a:rPr lang="de-DE" sz="2000" dirty="0"/>
                  <a:t>:</a:t>
                </a:r>
              </a:p>
              <a:p>
                <a:endParaRPr lang="de-DE"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𝛿</m:t>
                          </m:r>
                        </m:e>
                        <m:sub>
                          <m:r>
                            <a:rPr lang="de-DE" i="1" dirty="0">
                              <a:latin typeface="Cambria Math" panose="02040503050406030204" pitchFamily="18" charset="0"/>
                            </a:rPr>
                            <m:t>𝑗</m:t>
                          </m:r>
                        </m:sub>
                      </m:sSub>
                      <m:r>
                        <a:rPr lang="de-DE" dirty="0">
                          <a:latin typeface="Cambria Math" panose="02040503050406030204" pitchFamily="18" charset="0"/>
                        </a:rPr>
                        <m:t>=−</m:t>
                      </m:r>
                      <m:f>
                        <m:fPr>
                          <m:ctrlPr>
                            <a:rPr lang="de-DE" i="1" dirty="0">
                              <a:latin typeface="Cambria Math" panose="02040503050406030204" pitchFamily="18" charset="0"/>
                            </a:rPr>
                          </m:ctrlPr>
                        </m:fPr>
                        <m:num>
                          <m:r>
                            <a:rPr lang="de-DE" dirty="0">
                              <a:latin typeface="Cambria Math" panose="02040503050406030204" pitchFamily="18" charset="0"/>
                            </a:rPr>
                            <m:t>𝜕</m:t>
                          </m:r>
                          <m:r>
                            <a:rPr lang="de-DE" i="1" dirty="0">
                              <a:latin typeface="Cambria Math" panose="02040503050406030204" pitchFamily="18" charset="0"/>
                            </a:rPr>
                            <m:t>(</m:t>
                          </m:r>
                          <m:f>
                            <m:fPr>
                              <m:ctrlPr>
                                <a:rPr lang="en-US" i="1" dirty="0">
                                  <a:latin typeface="Cambria Math" panose="02040503050406030204" pitchFamily="18" charset="0"/>
                                </a:rPr>
                              </m:ctrlPr>
                            </m:fPr>
                            <m:num>
                              <m:r>
                                <a:rPr lang="de-DE" i="1" dirty="0">
                                  <a:latin typeface="Cambria Math" panose="02040503050406030204" pitchFamily="18" charset="0"/>
                                </a:rPr>
                                <m:t>1</m:t>
                              </m:r>
                            </m:num>
                            <m:den>
                              <m:r>
                                <a:rPr lang="en-US" dirty="0">
                                  <a:latin typeface="Cambria Math" panose="02040503050406030204" pitchFamily="18" charset="0"/>
                                </a:rPr>
                                <m:t>2</m:t>
                              </m:r>
                            </m:den>
                          </m:f>
                          <m:sSub>
                            <m:sSubPr>
                              <m:ctrlPr>
                                <a:rPr lang="en-US" i="1" dirty="0">
                                  <a:latin typeface="Cambria Math" panose="02040503050406030204" pitchFamily="18" charset="0"/>
                                </a:rPr>
                              </m:ctrlPr>
                            </m:sSubPr>
                            <m:e>
                              <m:r>
                                <a:rPr lang="de-DE" i="1" dirty="0">
                                  <a:latin typeface="Cambria Math" panose="02040503050406030204" pitchFamily="18" charset="0"/>
                                </a:rPr>
                                <m:t>(</m:t>
                              </m:r>
                              <m:nary>
                                <m:naryPr>
                                  <m:chr m:val="∑"/>
                                  <m:limLoc m:val="undOvr"/>
                                  <m:grow m:val="on"/>
                                  <m:supHide m:val="on"/>
                                  <m:ctrlPr>
                                    <a:rPr lang="en-US" i="1" dirty="0">
                                      <a:latin typeface="Cambria Math" panose="02040503050406030204" pitchFamily="18" charset="0"/>
                                    </a:rPr>
                                  </m:ctrlPr>
                                </m:naryPr>
                                <m:sub>
                                  <m:r>
                                    <m:rPr>
                                      <m:brk/>
                                      <m:aln/>
                                    </m:rPr>
                                    <a:rPr lang="de-DE" i="1" dirty="0">
                                      <a:latin typeface="Cambria Math" panose="02040503050406030204" pitchFamily="18" charset="0"/>
                                    </a:rPr>
                                    <m:t>𝑗</m:t>
                                  </m:r>
                                </m:sub>
                                <m:sup/>
                                <m:e>
                                  <m:r>
                                    <a:rPr lang="de-DE" i="1" dirty="0">
                                      <a:latin typeface="Cambria Math" panose="02040503050406030204" pitchFamily="18" charset="0"/>
                                    </a:rPr>
                                    <m:t>𝑦</m:t>
                                  </m:r>
                                </m:e>
                              </m:nary>
                            </m:e>
                            <m:sub>
                              <m:r>
                                <a:rPr lang="de-DE" i="1" dirty="0">
                                  <a:latin typeface="Cambria Math" panose="02040503050406030204" pitchFamily="18" charset="0"/>
                                </a:rPr>
                                <m:t>𝑗</m:t>
                              </m:r>
                            </m:sub>
                          </m:sSub>
                          <m:sSub>
                            <m:sSubPr>
                              <m:ctrlPr>
                                <a:rPr lang="de-DE" i="1" dirty="0">
                                  <a:latin typeface="Cambria Math" panose="02040503050406030204" pitchFamily="18" charset="0"/>
                                </a:rPr>
                              </m:ctrlPr>
                            </m:sSubPr>
                            <m:e>
                              <m:r>
                                <a:rPr lang="de-DE" i="1" dirty="0">
                                  <a:latin typeface="Cambria Math" panose="02040503050406030204" pitchFamily="18" charset="0"/>
                                </a:rPr>
                                <m:t>− </m:t>
                              </m:r>
                              <m:r>
                                <a:rPr lang="de-DE" i="1" dirty="0">
                                  <a:latin typeface="Cambria Math" panose="02040503050406030204" pitchFamily="18" charset="0"/>
                                </a:rPr>
                                <m:t>𝑜</m:t>
                              </m:r>
                            </m:e>
                            <m:sub>
                              <m:r>
                                <a:rPr lang="de-DE" i="1" dirty="0">
                                  <a:latin typeface="Cambria Math" panose="02040503050406030204" pitchFamily="18" charset="0"/>
                                </a:rPr>
                                <m:t>𝑗</m:t>
                              </m:r>
                            </m:sub>
                          </m:sSub>
                          <m:r>
                            <a:rPr lang="de-DE" i="1" dirty="0">
                              <a:latin typeface="Cambria Math" panose="02040503050406030204" pitchFamily="18" charset="0"/>
                            </a:rPr>
                            <m:t>)</m:t>
                          </m:r>
                          <m:r>
                            <a:rPr lang="de-DE" i="1" baseline="30000" dirty="0">
                              <a:latin typeface="Cambria Math" panose="02040503050406030204" pitchFamily="18" charset="0"/>
                            </a:rPr>
                            <m:t>2</m:t>
                          </m:r>
                          <m:r>
                            <a:rPr lang="de-DE" i="1" dirty="0">
                              <a:latin typeface="Cambria Math" panose="02040503050406030204" pitchFamily="18" charset="0"/>
                            </a:rPr>
                            <m:t>)</m:t>
                          </m:r>
                        </m:num>
                        <m:den>
                          <m:r>
                            <a:rPr lang="de-DE" dirty="0">
                              <a:latin typeface="Cambria Math" panose="02040503050406030204" pitchFamily="18" charset="0"/>
                            </a:rPr>
                            <m:t>𝜕</m:t>
                          </m:r>
                          <m:sSub>
                            <m:sSubPr>
                              <m:ctrlPr>
                                <a:rPr lang="de-DE" i="1" dirty="0">
                                  <a:latin typeface="Cambria Math" panose="02040503050406030204" pitchFamily="18" charset="0"/>
                                </a:rPr>
                              </m:ctrlPr>
                            </m:sSubPr>
                            <m:e>
                              <m:r>
                                <a:rPr lang="de-DE" i="1" dirty="0">
                                  <a:latin typeface="Cambria Math" panose="02040503050406030204" pitchFamily="18" charset="0"/>
                                </a:rPr>
                                <m:t>𝑜</m:t>
                              </m:r>
                            </m:e>
                            <m:sub>
                              <m:r>
                                <a:rPr lang="de-DE" i="1" dirty="0">
                                  <a:latin typeface="Cambria Math" panose="02040503050406030204" pitchFamily="18" charset="0"/>
                                </a:rPr>
                                <m:t>𝑗</m:t>
                              </m:r>
                            </m:sub>
                          </m:sSub>
                        </m:den>
                      </m:f>
                      <m:r>
                        <a:rPr lang="de-DE" dirty="0">
                          <a:latin typeface="Cambria Math" panose="02040503050406030204" pitchFamily="18" charset="0"/>
                        </a:rPr>
                        <m:t>⋅</m:t>
                      </m:r>
                      <m:r>
                        <m:rPr>
                          <m:nor/>
                        </m:rPr>
                        <a:rPr lang="en-US" dirty="0"/>
                        <m:t> </m:t>
                      </m:r>
                      <m:sSub>
                        <m:sSubPr>
                          <m:ctrlPr>
                            <a:rPr lang="en-US" i="1" dirty="0">
                              <a:latin typeface="Cambria Math" panose="02040503050406030204" pitchFamily="18" charset="0"/>
                            </a:rPr>
                          </m:ctrlPr>
                        </m:sSubPr>
                        <m:e>
                          <m:r>
                            <a:rPr lang="en-US" i="1" dirty="0">
                              <a:latin typeface="Cambria Math" panose="02040503050406030204" pitchFamily="18" charset="0"/>
                            </a:rPr>
                            <m:t>𝜑</m:t>
                          </m:r>
                          <m:r>
                            <a:rPr lang="de-DE" i="1" dirty="0">
                              <a:latin typeface="Cambria Math" panose="02040503050406030204" pitchFamily="18" charset="0"/>
                            </a:rPr>
                            <m:t>′(</m:t>
                          </m:r>
                          <m:r>
                            <a:rPr lang="en-US" i="1" dirty="0">
                              <a:latin typeface="Cambria Math" panose="02040503050406030204" pitchFamily="18" charset="0"/>
                            </a:rPr>
                            <m:t>𝜎</m:t>
                          </m:r>
                        </m:e>
                        <m:sub>
                          <m:r>
                            <a:rPr lang="de-DE" i="1" dirty="0">
                              <a:latin typeface="Cambria Math" panose="02040503050406030204" pitchFamily="18" charset="0"/>
                            </a:rPr>
                            <m:t>𝑗</m:t>
                          </m:r>
                        </m:sub>
                      </m:sSub>
                      <m:r>
                        <m:rPr>
                          <m:nor/>
                        </m:rPr>
                        <a:rPr lang="de-DE" dirty="0"/>
                        <m:t>)</m:t>
                      </m:r>
                    </m:oMath>
                  </m:oMathPara>
                </a14:m>
                <a:endParaRPr lang="de-DE" dirty="0"/>
              </a:p>
              <a:p>
                <a:endParaRPr lang="de-DE" dirty="0"/>
              </a:p>
              <a:p>
                <a:r>
                  <a:rPr lang="de-DE" dirty="0"/>
                  <a:t>                     </a:t>
                </a:r>
                <a14:m>
                  <m:oMath xmlns:m="http://schemas.openxmlformats.org/officeDocument/2006/math">
                    <m:r>
                      <a:rPr lang="de-DE" dirty="0">
                        <a:latin typeface="Cambria Math" panose="02040503050406030204" pitchFamily="18" charset="0"/>
                      </a:rPr>
                      <m:t>=</m:t>
                    </m:r>
                    <m:d>
                      <m:dPr>
                        <m:ctrlPr>
                          <a:rPr lang="de-DE" b="0"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de-DE" i="1" dirty="0">
                                <a:latin typeface="Cambria Math" panose="02040503050406030204" pitchFamily="18" charset="0"/>
                              </a:rPr>
                              <m:t>𝑦</m:t>
                            </m:r>
                          </m:e>
                          <m:sub>
                            <m:r>
                              <a:rPr lang="de-DE" i="1" dirty="0">
                                <a:latin typeface="Cambria Math" panose="02040503050406030204" pitchFamily="18" charset="0"/>
                              </a:rPr>
                              <m:t>𝑗</m:t>
                            </m:r>
                          </m:sub>
                        </m:sSub>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𝜎</m:t>
                            </m:r>
                          </m:e>
                          <m:sub>
                            <m:r>
                              <a:rPr lang="de-DE" i="1" dirty="0">
                                <a:latin typeface="Cambria Math" panose="02040503050406030204" pitchFamily="18" charset="0"/>
                              </a:rPr>
                              <m:t>𝑗</m:t>
                            </m:r>
                          </m:sub>
                        </m:sSub>
                      </m:e>
                    </m:d>
                    <m:r>
                      <a:rPr lang="de-DE" dirty="0">
                        <a:latin typeface="Cambria Math" panose="02040503050406030204" pitchFamily="18" charset="0"/>
                      </a:rPr>
                      <m:t>⋅</m:t>
                    </m:r>
                    <m:r>
                      <m:rPr>
                        <m:nor/>
                      </m:rPr>
                      <a:rPr lang="en-US" dirty="0"/>
                      <m:t> </m:t>
                    </m:r>
                    <m:sSub>
                      <m:sSubPr>
                        <m:ctrlPr>
                          <a:rPr lang="en-US" i="1" dirty="0">
                            <a:latin typeface="Cambria Math" panose="02040503050406030204" pitchFamily="18" charset="0"/>
                          </a:rPr>
                        </m:ctrlPr>
                      </m:sSubPr>
                      <m:e>
                        <m:r>
                          <a:rPr lang="en-US" i="1" dirty="0">
                            <a:latin typeface="Cambria Math" panose="02040503050406030204" pitchFamily="18" charset="0"/>
                          </a:rPr>
                          <m:t>𝜑</m:t>
                        </m:r>
                        <m:r>
                          <a:rPr lang="de-DE" i="1" dirty="0">
                            <a:latin typeface="Cambria Math" panose="02040503050406030204" pitchFamily="18" charset="0"/>
                          </a:rPr>
                          <m:t>′(</m:t>
                        </m:r>
                        <m:r>
                          <a:rPr lang="en-US" i="1" dirty="0">
                            <a:latin typeface="Cambria Math" panose="02040503050406030204" pitchFamily="18" charset="0"/>
                          </a:rPr>
                          <m:t>𝜎</m:t>
                        </m:r>
                      </m:e>
                      <m:sub>
                        <m:r>
                          <a:rPr lang="de-DE" i="1" dirty="0">
                            <a:latin typeface="Cambria Math" panose="02040503050406030204" pitchFamily="18" charset="0"/>
                          </a:rPr>
                          <m:t>𝑗</m:t>
                        </m:r>
                      </m:sub>
                    </m:sSub>
                    <m:r>
                      <m:rPr>
                        <m:nor/>
                      </m:rPr>
                      <a:rPr lang="de-DE" dirty="0"/>
                      <m:t>)</m:t>
                    </m:r>
                  </m:oMath>
                </a14:m>
                <a:endParaRPr lang="de-DE" dirty="0"/>
              </a:p>
              <a:p>
                <a:endParaRPr lang="de-DE" dirty="0"/>
              </a:p>
              <a:p>
                <a:endParaRPr lang="de-DE" dirty="0"/>
              </a:p>
            </p:txBody>
          </p:sp>
        </mc:Choice>
        <mc:Fallback xmlns="">
          <p:sp>
            <p:nvSpPr>
              <p:cNvPr id="9" name="Textfeld 8">
                <a:extLst>
                  <a:ext uri="{FF2B5EF4-FFF2-40B4-BE49-F238E27FC236}">
                    <a16:creationId xmlns:a16="http://schemas.microsoft.com/office/drawing/2014/main" id="{88CE2B2E-E7DF-42E3-A3A5-3D598B269D2F}"/>
                  </a:ext>
                </a:extLst>
              </p:cNvPr>
              <p:cNvSpPr txBox="1">
                <a:spLocks noRot="1" noChangeAspect="1" noMove="1" noResize="1" noEditPoints="1" noAdjustHandles="1" noChangeArrowheads="1" noChangeShapeType="1" noTextEdit="1"/>
              </p:cNvSpPr>
              <p:nvPr/>
            </p:nvSpPr>
            <p:spPr>
              <a:xfrm>
                <a:off x="1211873" y="2168526"/>
                <a:ext cx="5074418" cy="2647135"/>
              </a:xfrm>
              <a:prstGeom prst="rect">
                <a:avLst/>
              </a:prstGeom>
              <a:blipFill>
                <a:blip r:embed="rId7"/>
                <a:stretch>
                  <a:fillRect l="-1082" t="-138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A9248D5A-51B3-4736-9856-EE3ED2F15273}"/>
                  </a:ext>
                </a:extLst>
              </p:cNvPr>
              <p:cNvSpPr txBox="1"/>
              <p:nvPr/>
            </p:nvSpPr>
            <p:spPr>
              <a:xfrm>
                <a:off x="6567644" y="2155728"/>
                <a:ext cx="4803112" cy="2782493"/>
              </a:xfrm>
              <a:prstGeom prst="rect">
                <a:avLst/>
              </a:prstGeom>
              <a:noFill/>
            </p:spPr>
            <p:txBody>
              <a:bodyPr wrap="square" rtlCol="0">
                <a:spAutoFit/>
              </a:bodyPr>
              <a:lstStyle/>
              <a:p>
                <a:pPr marL="285750" indent="-285750">
                  <a:buFont typeface="Arial" panose="020B0604020202020204" pitchFamily="34" charset="0"/>
                  <a:buChar char="•"/>
                </a:pPr>
                <a:r>
                  <a:rPr lang="de-DE" sz="2000" dirty="0"/>
                  <a:t>For </a:t>
                </a:r>
                <a:r>
                  <a:rPr lang="de-DE" sz="2000" dirty="0" err="1"/>
                  <a:t>neurons</a:t>
                </a:r>
                <a:r>
                  <a:rPr lang="de-DE" sz="2000" dirty="0"/>
                  <a:t> in </a:t>
                </a:r>
                <a:r>
                  <a:rPr lang="de-DE" sz="2000" dirty="0" err="1"/>
                  <a:t>hidden</a:t>
                </a:r>
                <a:r>
                  <a:rPr lang="de-DE" sz="2000" dirty="0"/>
                  <a:t> </a:t>
                </a:r>
                <a:r>
                  <a:rPr lang="de-DE" sz="2000" dirty="0" err="1"/>
                  <a:t>layers</a:t>
                </a:r>
                <a:r>
                  <a:rPr lang="de-DE" sz="2000" dirty="0"/>
                  <a:t>:</a:t>
                </a:r>
              </a:p>
              <a:p>
                <a:endParaRPr lang="de-DE" dirty="0"/>
              </a:p>
              <a:p>
                <a:r>
                  <a:rPr lang="de-DE" dirty="0"/>
                  <a:t>	</a:t>
                </a:r>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𝛿</m:t>
                        </m:r>
                      </m:e>
                      <m:sub>
                        <m:r>
                          <a:rPr lang="de-DE" i="1" dirty="0">
                            <a:latin typeface="Cambria Math" panose="02040503050406030204" pitchFamily="18" charset="0"/>
                          </a:rPr>
                          <m:t>𝑗</m:t>
                        </m:r>
                      </m:sub>
                    </m:sSub>
                    <m:r>
                      <a:rPr lang="de-DE" dirty="0">
                        <a:latin typeface="Cambria Math" panose="02040503050406030204" pitchFamily="18" charset="0"/>
                      </a:rPr>
                      <m:t>=−</m:t>
                    </m:r>
                    <m:nary>
                      <m:naryPr>
                        <m:chr m:val="∑"/>
                        <m:limLoc m:val="undOvr"/>
                        <m:grow m:val="on"/>
                        <m:supHide m:val="on"/>
                        <m:ctrlPr>
                          <a:rPr lang="en-US" i="1" dirty="0">
                            <a:latin typeface="Cambria Math" panose="02040503050406030204" pitchFamily="18" charset="0"/>
                          </a:rPr>
                        </m:ctrlPr>
                      </m:naryPr>
                      <m:sub>
                        <m:r>
                          <m:rPr>
                            <m:brk/>
                            <m:aln/>
                          </m:rPr>
                          <a:rPr lang="de-DE" i="1" dirty="0">
                            <a:latin typeface="Cambria Math" panose="02040503050406030204" pitchFamily="18" charset="0"/>
                          </a:rPr>
                          <m:t>𝑘</m:t>
                        </m:r>
                      </m:sub>
                      <m:sup/>
                      <m:e>
                        <m:r>
                          <a:rPr lang="de-DE" i="1" dirty="0">
                            <a:latin typeface="Cambria Math" panose="02040503050406030204" pitchFamily="18" charset="0"/>
                          </a:rPr>
                          <m:t>(</m:t>
                        </m:r>
                      </m:e>
                    </m:nary>
                  </m:oMath>
                </a14:m>
                <a:r>
                  <a:rPr lang="de-DE" dirty="0"/>
                  <a:t> </a:t>
                </a:r>
                <a14:m>
                  <m:oMath xmlns:m="http://schemas.openxmlformats.org/officeDocument/2006/math">
                    <m:f>
                      <m:fPr>
                        <m:ctrlPr>
                          <a:rPr lang="de-DE" i="1" dirty="0">
                            <a:latin typeface="Cambria Math" panose="02040503050406030204" pitchFamily="18" charset="0"/>
                          </a:rPr>
                        </m:ctrlPr>
                      </m:fPr>
                      <m:num>
                        <m:r>
                          <a:rPr lang="de-DE" dirty="0">
                            <a:latin typeface="Cambria Math" panose="02040503050406030204" pitchFamily="18" charset="0"/>
                          </a:rPr>
                          <m:t>𝜕</m:t>
                        </m:r>
                        <m:r>
                          <a:rPr lang="de-DE" i="1" dirty="0">
                            <a:latin typeface="Cambria Math" panose="02040503050406030204" pitchFamily="18" charset="0"/>
                          </a:rPr>
                          <m:t>𝐸</m:t>
                        </m:r>
                      </m:num>
                      <m:den>
                        <m:r>
                          <a:rPr lang="de-DE" dirty="0">
                            <a:latin typeface="Cambria Math" panose="02040503050406030204" pitchFamily="18" charset="0"/>
                          </a:rPr>
                          <m:t>𝜕</m:t>
                        </m:r>
                        <m:sSub>
                          <m:sSubPr>
                            <m:ctrlPr>
                              <a:rPr lang="de-DE" i="1" dirty="0">
                                <a:latin typeface="Cambria Math" panose="02040503050406030204" pitchFamily="18" charset="0"/>
                              </a:rPr>
                            </m:ctrlPr>
                          </m:sSubPr>
                          <m:e>
                            <m:r>
                              <a:rPr lang="de-DE" i="1" dirty="0">
                                <a:latin typeface="Cambria Math" panose="02040503050406030204" pitchFamily="18" charset="0"/>
                              </a:rPr>
                              <m:t>𝜎</m:t>
                            </m:r>
                          </m:e>
                          <m:sub>
                            <m:r>
                              <a:rPr lang="de-DE" i="1" dirty="0">
                                <a:latin typeface="Cambria Math" panose="02040503050406030204" pitchFamily="18" charset="0"/>
                              </a:rPr>
                              <m:t>𝑘</m:t>
                            </m:r>
                          </m:sub>
                        </m:sSub>
                      </m:den>
                    </m:f>
                    <m:r>
                      <a:rPr lang="de-DE" dirty="0">
                        <a:latin typeface="Cambria Math" panose="02040503050406030204" pitchFamily="18" charset="0"/>
                      </a:rPr>
                      <m:t>⋅</m:t>
                    </m:r>
                    <m:f>
                      <m:fPr>
                        <m:ctrlPr>
                          <a:rPr lang="de-DE" i="1" dirty="0">
                            <a:latin typeface="Cambria Math" panose="02040503050406030204" pitchFamily="18" charset="0"/>
                          </a:rPr>
                        </m:ctrlPr>
                      </m:fPr>
                      <m:num>
                        <m:r>
                          <a:rPr lang="de-DE" dirty="0">
                            <a:latin typeface="Cambria Math" panose="02040503050406030204" pitchFamily="18" charset="0"/>
                          </a:rPr>
                          <m:t>𝜕</m:t>
                        </m:r>
                        <m:sSub>
                          <m:sSubPr>
                            <m:ctrlPr>
                              <a:rPr lang="de-DE" i="1" dirty="0">
                                <a:latin typeface="Cambria Math" panose="02040503050406030204" pitchFamily="18" charset="0"/>
                              </a:rPr>
                            </m:ctrlPr>
                          </m:sSubPr>
                          <m:e>
                            <m:r>
                              <a:rPr lang="de-DE" i="1" dirty="0">
                                <a:latin typeface="Cambria Math" panose="02040503050406030204" pitchFamily="18" charset="0"/>
                              </a:rPr>
                              <m:t>𝜎</m:t>
                            </m:r>
                          </m:e>
                          <m:sub>
                            <m:r>
                              <a:rPr lang="de-DE" i="1" dirty="0">
                                <a:latin typeface="Cambria Math" panose="02040503050406030204" pitchFamily="18" charset="0"/>
                              </a:rPr>
                              <m:t>𝑘</m:t>
                            </m:r>
                          </m:sub>
                        </m:sSub>
                      </m:num>
                      <m:den>
                        <m:r>
                          <a:rPr lang="de-DE" dirty="0">
                            <a:latin typeface="Cambria Math" panose="02040503050406030204" pitchFamily="18" charset="0"/>
                          </a:rPr>
                          <m:t>𝜕</m:t>
                        </m:r>
                        <m:sSub>
                          <m:sSubPr>
                            <m:ctrlPr>
                              <a:rPr lang="de-DE" i="1" dirty="0">
                                <a:latin typeface="Cambria Math" panose="02040503050406030204" pitchFamily="18" charset="0"/>
                              </a:rPr>
                            </m:ctrlPr>
                          </m:sSubPr>
                          <m:e>
                            <m:r>
                              <a:rPr lang="de-DE" i="1" dirty="0">
                                <a:latin typeface="Cambria Math" panose="02040503050406030204" pitchFamily="18" charset="0"/>
                              </a:rPr>
                              <m:t>𝑜</m:t>
                            </m:r>
                          </m:e>
                          <m:sub>
                            <m:r>
                              <a:rPr lang="de-DE" i="1" dirty="0">
                                <a:latin typeface="Cambria Math" panose="02040503050406030204" pitchFamily="18" charset="0"/>
                              </a:rPr>
                              <m:t>𝑗</m:t>
                            </m:r>
                          </m:sub>
                        </m:sSub>
                      </m:den>
                    </m:f>
                    <m:r>
                      <a:rPr lang="de-DE" dirty="0">
                        <a:latin typeface="Cambria Math" panose="02040503050406030204" pitchFamily="18" charset="0"/>
                      </a:rPr>
                      <m:t> )⋅</m:t>
                    </m:r>
                    <m:r>
                      <m:rPr>
                        <m:nor/>
                      </m:rPr>
                      <a:rPr lang="en-US" dirty="0"/>
                      <m:t> </m:t>
                    </m:r>
                    <m:sSub>
                      <m:sSubPr>
                        <m:ctrlPr>
                          <a:rPr lang="en-US" i="1" dirty="0">
                            <a:latin typeface="Cambria Math" panose="02040503050406030204" pitchFamily="18" charset="0"/>
                          </a:rPr>
                        </m:ctrlPr>
                      </m:sSubPr>
                      <m:e>
                        <m:r>
                          <a:rPr lang="en-US" i="1" dirty="0">
                            <a:latin typeface="Cambria Math" panose="02040503050406030204" pitchFamily="18" charset="0"/>
                          </a:rPr>
                          <m:t>𝜑</m:t>
                        </m:r>
                        <m:r>
                          <a:rPr lang="de-DE" i="1" dirty="0">
                            <a:latin typeface="Cambria Math" panose="02040503050406030204" pitchFamily="18" charset="0"/>
                          </a:rPr>
                          <m:t>′(</m:t>
                        </m:r>
                        <m:r>
                          <a:rPr lang="en-US" i="1" dirty="0">
                            <a:latin typeface="Cambria Math" panose="02040503050406030204" pitchFamily="18" charset="0"/>
                          </a:rPr>
                          <m:t>𝜎</m:t>
                        </m:r>
                      </m:e>
                      <m:sub>
                        <m:r>
                          <a:rPr lang="de-DE" i="1" dirty="0">
                            <a:latin typeface="Cambria Math" panose="02040503050406030204" pitchFamily="18" charset="0"/>
                          </a:rPr>
                          <m:t>𝑗</m:t>
                        </m:r>
                      </m:sub>
                    </m:sSub>
                    <m:r>
                      <m:rPr>
                        <m:nor/>
                      </m:rPr>
                      <a:rPr lang="de-DE" dirty="0"/>
                      <m:t>)</m:t>
                    </m:r>
                  </m:oMath>
                </a14:m>
                <a:endParaRPr lang="de-DE" dirty="0"/>
              </a:p>
              <a:p>
                <a:endParaRPr lang="de-DE" dirty="0"/>
              </a:p>
              <a:p>
                <a:r>
                  <a:rPr lang="de-DE" dirty="0"/>
                  <a:t>	 </a:t>
                </a:r>
                <a14:m>
                  <m:oMath xmlns:m="http://schemas.openxmlformats.org/officeDocument/2006/math">
                    <m:r>
                      <a:rPr lang="de-DE" dirty="0">
                        <a:latin typeface="Cambria Math" panose="02040503050406030204" pitchFamily="18" charset="0"/>
                      </a:rPr>
                      <m:t>    =</m:t>
                    </m:r>
                    <m:nary>
                      <m:naryPr>
                        <m:chr m:val="∑"/>
                        <m:limLoc m:val="undOvr"/>
                        <m:grow m:val="on"/>
                        <m:supHide m:val="on"/>
                        <m:ctrlPr>
                          <a:rPr lang="en-US" i="1" dirty="0">
                            <a:latin typeface="Cambria Math" panose="02040503050406030204" pitchFamily="18" charset="0"/>
                          </a:rPr>
                        </m:ctrlPr>
                      </m:naryPr>
                      <m:sub>
                        <m:r>
                          <m:rPr>
                            <m:brk/>
                            <m:aln/>
                          </m:rPr>
                          <a:rPr lang="de-DE" i="1" dirty="0">
                            <a:latin typeface="Cambria Math" panose="02040503050406030204" pitchFamily="18" charset="0"/>
                          </a:rPr>
                          <m:t>𝑘</m:t>
                        </m:r>
                      </m:sub>
                      <m:sup/>
                      <m:e>
                        <m:r>
                          <a:rPr lang="de-DE" i="1" dirty="0">
                            <a:latin typeface="Cambria Math" panose="02040503050406030204" pitchFamily="18" charset="0"/>
                          </a:rPr>
                          <m:t>(</m:t>
                        </m:r>
                      </m:e>
                    </m:nary>
                  </m:oMath>
                </a14:m>
                <a:r>
                  <a:rPr lang="de-DE" dirty="0"/>
                  <a:t> </a:t>
                </a:r>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𝛿</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dirty="0">
                        <a:latin typeface="Cambria Math" panose="02040503050406030204" pitchFamily="18" charset="0"/>
                      </a:rPr>
                      <m:t>⋅</m:t>
                    </m:r>
                    <m:f>
                      <m:fPr>
                        <m:ctrlPr>
                          <a:rPr lang="de-DE" i="1" dirty="0">
                            <a:latin typeface="Cambria Math" panose="02040503050406030204" pitchFamily="18" charset="0"/>
                          </a:rPr>
                        </m:ctrlPr>
                      </m:fPr>
                      <m:num>
                        <m:r>
                          <a:rPr lang="de-DE" dirty="0">
                            <a:latin typeface="Cambria Math" panose="02040503050406030204" pitchFamily="18" charset="0"/>
                          </a:rPr>
                          <m:t>𝜕</m:t>
                        </m:r>
                      </m:num>
                      <m:den>
                        <m:r>
                          <a:rPr lang="de-DE" dirty="0">
                            <a:latin typeface="Cambria Math" panose="02040503050406030204" pitchFamily="18" charset="0"/>
                          </a:rPr>
                          <m:t>𝜕</m:t>
                        </m:r>
                        <m:sSub>
                          <m:sSubPr>
                            <m:ctrlPr>
                              <a:rPr lang="de-DE" i="1" dirty="0">
                                <a:latin typeface="Cambria Math" panose="02040503050406030204" pitchFamily="18" charset="0"/>
                              </a:rPr>
                            </m:ctrlPr>
                          </m:sSubPr>
                          <m:e>
                            <m:r>
                              <a:rPr lang="de-DE" i="1" dirty="0">
                                <a:latin typeface="Cambria Math" panose="02040503050406030204" pitchFamily="18" charset="0"/>
                              </a:rPr>
                              <m:t>𝑜</m:t>
                            </m:r>
                          </m:e>
                          <m:sub>
                            <m:r>
                              <a:rPr lang="de-DE" i="1" dirty="0">
                                <a:latin typeface="Cambria Math" panose="02040503050406030204" pitchFamily="18" charset="0"/>
                              </a:rPr>
                              <m:t>𝑗</m:t>
                            </m:r>
                          </m:sub>
                        </m:sSub>
                      </m:den>
                    </m:f>
                    <m:r>
                      <a:rPr lang="de-DE" i="1" dirty="0">
                        <a:latin typeface="Cambria Math" panose="02040503050406030204" pitchFamily="18" charset="0"/>
                      </a:rPr>
                      <m:t> </m:t>
                    </m:r>
                  </m:oMath>
                </a14:m>
                <a:r>
                  <a:rPr lang="de-DE" dirty="0"/>
                  <a:t>	 </a:t>
                </a:r>
                <a14:m>
                  <m:oMath xmlns:m="http://schemas.openxmlformats.org/officeDocument/2006/math">
                    <m:sSub>
                      <m:sSubPr>
                        <m:ctrlPr>
                          <a:rPr lang="en-US" i="1" dirty="0">
                            <a:latin typeface="Cambria Math" panose="02040503050406030204" pitchFamily="18" charset="0"/>
                          </a:rPr>
                        </m:ctrlPr>
                      </m:sSubPr>
                      <m:e>
                        <m:nary>
                          <m:naryPr>
                            <m:chr m:val="∑"/>
                            <m:limLoc m:val="undOvr"/>
                            <m:grow m:val="on"/>
                            <m:supHide m:val="on"/>
                            <m:ctrlPr>
                              <a:rPr lang="en-US" i="1" dirty="0">
                                <a:latin typeface="Cambria Math" panose="02040503050406030204" pitchFamily="18" charset="0"/>
                              </a:rPr>
                            </m:ctrlPr>
                          </m:naryPr>
                          <m:sub>
                            <m:r>
                              <a:rPr lang="en-US" i="1" dirty="0">
                                <a:latin typeface="Cambria Math" panose="02040503050406030204" pitchFamily="18" charset="0"/>
                              </a:rPr>
                              <m:t>𝑖</m:t>
                            </m:r>
                          </m:sub>
                          <m:sup/>
                          <m:e>
                            <m:r>
                              <a:rPr lang="de-DE" i="1" dirty="0">
                                <a:latin typeface="Cambria Math" panose="02040503050406030204" pitchFamily="18" charset="0"/>
                              </a:rPr>
                              <m:t>𝑥</m:t>
                            </m:r>
                          </m:e>
                        </m:nary>
                      </m:e>
                      <m:sub>
                        <m:r>
                          <a:rPr lang="de-DE" i="1" dirty="0">
                            <a:latin typeface="Cambria Math" panose="02040503050406030204" pitchFamily="18" charset="0"/>
                          </a:rPr>
                          <m:t>𝑖</m:t>
                        </m:r>
                      </m:sub>
                    </m:sSub>
                    <m:sSub>
                      <m:sSubPr>
                        <m:ctrlPr>
                          <a:rPr lang="de-DE" i="1" dirty="0">
                            <a:latin typeface="Cambria Math" panose="02040503050406030204" pitchFamily="18" charset="0"/>
                          </a:rPr>
                        </m:ctrlPr>
                      </m:sSubPr>
                      <m:e>
                        <m:r>
                          <a:rPr lang="de-DE" i="1" dirty="0">
                            <a:latin typeface="Cambria Math" panose="02040503050406030204" pitchFamily="18" charset="0"/>
                          </a:rPr>
                          <m:t>𝑤</m:t>
                        </m:r>
                      </m:e>
                      <m:sub>
                        <m:r>
                          <a:rPr lang="de-DE" i="1" dirty="0">
                            <a:latin typeface="Cambria Math" panose="02040503050406030204" pitchFamily="18" charset="0"/>
                          </a:rPr>
                          <m:t>𝑘𝑖</m:t>
                        </m:r>
                      </m:sub>
                    </m:sSub>
                    <m:r>
                      <a:rPr lang="de-DE" i="1" dirty="0">
                        <a:latin typeface="Cambria Math" panose="02040503050406030204" pitchFamily="18" charset="0"/>
                      </a:rPr>
                      <m:t>)</m:t>
                    </m:r>
                  </m:oMath>
                </a14:m>
                <a:r>
                  <a:rPr lang="de-DE" dirty="0"/>
                  <a:t> </a:t>
                </a:r>
                <a14:m>
                  <m:oMath xmlns:m="http://schemas.openxmlformats.org/officeDocument/2006/math">
                    <m:r>
                      <a:rPr lang="de-DE" dirty="0">
                        <a:latin typeface="Cambria Math" panose="02040503050406030204" pitchFamily="18" charset="0"/>
                      </a:rPr>
                      <m:t>⋅</m:t>
                    </m:r>
                    <m:r>
                      <m:rPr>
                        <m:nor/>
                      </m:rPr>
                      <a:rPr lang="en-US" dirty="0"/>
                      <m:t> </m:t>
                    </m:r>
                    <m:sSub>
                      <m:sSubPr>
                        <m:ctrlPr>
                          <a:rPr lang="en-US" i="1" dirty="0">
                            <a:latin typeface="Cambria Math" panose="02040503050406030204" pitchFamily="18" charset="0"/>
                          </a:rPr>
                        </m:ctrlPr>
                      </m:sSubPr>
                      <m:e>
                        <m:r>
                          <a:rPr lang="en-US" i="1" dirty="0">
                            <a:latin typeface="Cambria Math" panose="02040503050406030204" pitchFamily="18" charset="0"/>
                          </a:rPr>
                          <m:t>𝜑</m:t>
                        </m:r>
                        <m:r>
                          <a:rPr lang="de-DE" i="1" dirty="0">
                            <a:latin typeface="Cambria Math" panose="02040503050406030204" pitchFamily="18" charset="0"/>
                          </a:rPr>
                          <m:t>′(</m:t>
                        </m:r>
                        <m:r>
                          <a:rPr lang="en-US" i="1" dirty="0">
                            <a:latin typeface="Cambria Math" panose="02040503050406030204" pitchFamily="18" charset="0"/>
                          </a:rPr>
                          <m:t>𝜎</m:t>
                        </m:r>
                      </m:e>
                      <m:sub>
                        <m:r>
                          <a:rPr lang="de-DE" i="1" dirty="0">
                            <a:latin typeface="Cambria Math" panose="02040503050406030204" pitchFamily="18" charset="0"/>
                          </a:rPr>
                          <m:t>𝑗</m:t>
                        </m:r>
                      </m:sub>
                    </m:sSub>
                    <m:r>
                      <m:rPr>
                        <m:nor/>
                      </m:rPr>
                      <a:rPr lang="de-DE" dirty="0"/>
                      <m:t>)</m:t>
                    </m:r>
                  </m:oMath>
                </a14:m>
                <a:r>
                  <a:rPr lang="de-DE" dirty="0"/>
                  <a:t>    </a:t>
                </a:r>
              </a:p>
              <a:p>
                <a:r>
                  <a:rPr lang="de-DE" dirty="0"/>
                  <a:t>	    </a:t>
                </a:r>
              </a:p>
              <a:p>
                <a:r>
                  <a:rPr lang="de-DE" dirty="0"/>
                  <a:t>	    </a:t>
                </a:r>
                <a14:m>
                  <m:oMath xmlns:m="http://schemas.openxmlformats.org/officeDocument/2006/math">
                    <m:r>
                      <a:rPr lang="de-DE" dirty="0">
                        <a:latin typeface="Cambria Math" panose="02040503050406030204" pitchFamily="18" charset="0"/>
                      </a:rPr>
                      <m:t>=</m:t>
                    </m:r>
                    <m:nary>
                      <m:naryPr>
                        <m:chr m:val="∑"/>
                        <m:limLoc m:val="undOvr"/>
                        <m:grow m:val="on"/>
                        <m:supHide m:val="on"/>
                        <m:ctrlPr>
                          <a:rPr lang="en-US" i="1" dirty="0">
                            <a:latin typeface="Cambria Math" panose="02040503050406030204" pitchFamily="18" charset="0"/>
                          </a:rPr>
                        </m:ctrlPr>
                      </m:naryPr>
                      <m:sub>
                        <m:r>
                          <m:rPr>
                            <m:brk/>
                            <m:aln/>
                          </m:rPr>
                          <a:rPr lang="de-DE" i="1" dirty="0">
                            <a:latin typeface="Cambria Math" panose="02040503050406030204" pitchFamily="18" charset="0"/>
                          </a:rPr>
                          <m:t>𝑘</m:t>
                        </m:r>
                      </m:sub>
                      <m:sup/>
                      <m:e>
                        <m:r>
                          <a:rPr lang="de-DE" i="1" dirty="0">
                            <a:latin typeface="Cambria Math" panose="02040503050406030204" pitchFamily="18" charset="0"/>
                          </a:rPr>
                          <m:t>(</m:t>
                        </m:r>
                      </m:e>
                    </m:nary>
                  </m:oMath>
                </a14:m>
                <a:r>
                  <a:rPr lang="de-DE" dirty="0"/>
                  <a:t> </a:t>
                </a:r>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𝛿</m:t>
                        </m:r>
                      </m:e>
                      <m:sub>
                        <m:r>
                          <a:rPr lang="de-DE" i="1" dirty="0">
                            <a:latin typeface="Cambria Math" panose="02040503050406030204" pitchFamily="18" charset="0"/>
                          </a:rPr>
                          <m:t>𝑘</m:t>
                        </m:r>
                      </m:sub>
                    </m:sSub>
                    <m:r>
                      <a:rPr lang="de-DE" i="1" dirty="0">
                        <a:latin typeface="Cambria Math" panose="02040503050406030204" pitchFamily="18" charset="0"/>
                      </a:rPr>
                      <m:t> </m:t>
                    </m:r>
                    <m:sSub>
                      <m:sSubPr>
                        <m:ctrlPr>
                          <a:rPr lang="de-DE" i="1" dirty="0">
                            <a:latin typeface="Cambria Math" panose="02040503050406030204" pitchFamily="18" charset="0"/>
                          </a:rPr>
                        </m:ctrlPr>
                      </m:sSubPr>
                      <m:e>
                        <m:r>
                          <a:rPr lang="de-DE" i="1" dirty="0">
                            <a:latin typeface="Cambria Math" panose="02040503050406030204" pitchFamily="18" charset="0"/>
                          </a:rPr>
                          <m:t>𝑤</m:t>
                        </m:r>
                      </m:e>
                      <m:sub>
                        <m:r>
                          <a:rPr lang="de-DE" i="1" dirty="0">
                            <a:latin typeface="Cambria Math" panose="02040503050406030204" pitchFamily="18" charset="0"/>
                          </a:rPr>
                          <m:t>𝑘𝑖</m:t>
                        </m:r>
                      </m:sub>
                    </m:sSub>
                    <m:r>
                      <a:rPr lang="de-DE" i="1" dirty="0">
                        <a:latin typeface="Cambria Math" panose="02040503050406030204" pitchFamily="18" charset="0"/>
                      </a:rPr>
                      <m:t>)</m:t>
                    </m:r>
                  </m:oMath>
                </a14:m>
                <a:r>
                  <a:rPr lang="de-DE" dirty="0"/>
                  <a:t> </a:t>
                </a:r>
                <a14:m>
                  <m:oMath xmlns:m="http://schemas.openxmlformats.org/officeDocument/2006/math">
                    <m:r>
                      <a:rPr lang="de-DE" dirty="0">
                        <a:latin typeface="Cambria Math" panose="02040503050406030204" pitchFamily="18" charset="0"/>
                      </a:rPr>
                      <m:t>⋅</m:t>
                    </m:r>
                    <m:r>
                      <m:rPr>
                        <m:nor/>
                      </m:rPr>
                      <a:rPr lang="en-US" dirty="0"/>
                      <m:t> </m:t>
                    </m:r>
                    <m:sSub>
                      <m:sSubPr>
                        <m:ctrlPr>
                          <a:rPr lang="en-US" i="1" dirty="0">
                            <a:latin typeface="Cambria Math" panose="02040503050406030204" pitchFamily="18" charset="0"/>
                          </a:rPr>
                        </m:ctrlPr>
                      </m:sSubPr>
                      <m:e>
                        <m:r>
                          <a:rPr lang="en-US" i="1" dirty="0">
                            <a:latin typeface="Cambria Math" panose="02040503050406030204" pitchFamily="18" charset="0"/>
                          </a:rPr>
                          <m:t>𝜑</m:t>
                        </m:r>
                        <m:r>
                          <a:rPr lang="de-DE" i="1" dirty="0">
                            <a:latin typeface="Cambria Math" panose="02040503050406030204" pitchFamily="18" charset="0"/>
                          </a:rPr>
                          <m:t>′(</m:t>
                        </m:r>
                        <m:r>
                          <a:rPr lang="en-US" i="1" dirty="0">
                            <a:latin typeface="Cambria Math" panose="02040503050406030204" pitchFamily="18" charset="0"/>
                          </a:rPr>
                          <m:t>𝜎</m:t>
                        </m:r>
                      </m:e>
                      <m:sub>
                        <m:r>
                          <a:rPr lang="de-DE" i="1" dirty="0">
                            <a:latin typeface="Cambria Math" panose="02040503050406030204" pitchFamily="18" charset="0"/>
                          </a:rPr>
                          <m:t>𝑗</m:t>
                        </m:r>
                      </m:sub>
                    </m:sSub>
                    <m:r>
                      <m:rPr>
                        <m:nor/>
                      </m:rPr>
                      <a:rPr lang="de-DE" dirty="0"/>
                      <m:t>)</m:t>
                    </m:r>
                  </m:oMath>
                </a14:m>
                <a:r>
                  <a:rPr lang="de-DE" dirty="0"/>
                  <a:t> </a:t>
                </a:r>
              </a:p>
              <a:p>
                <a:endParaRPr lang="de-DE" dirty="0"/>
              </a:p>
            </p:txBody>
          </p:sp>
        </mc:Choice>
        <mc:Fallback xmlns="">
          <p:sp>
            <p:nvSpPr>
              <p:cNvPr id="2" name="Textfeld 1">
                <a:extLst>
                  <a:ext uri="{FF2B5EF4-FFF2-40B4-BE49-F238E27FC236}">
                    <a16:creationId xmlns:a16="http://schemas.microsoft.com/office/drawing/2014/main" id="{A9248D5A-51B3-4736-9856-EE3ED2F15273}"/>
                  </a:ext>
                </a:extLst>
              </p:cNvPr>
              <p:cNvSpPr txBox="1">
                <a:spLocks noRot="1" noChangeAspect="1" noMove="1" noResize="1" noEditPoints="1" noAdjustHandles="1" noChangeArrowheads="1" noChangeShapeType="1" noTextEdit="1"/>
              </p:cNvSpPr>
              <p:nvPr/>
            </p:nvSpPr>
            <p:spPr>
              <a:xfrm>
                <a:off x="6567644" y="2155728"/>
                <a:ext cx="4803112" cy="2782493"/>
              </a:xfrm>
              <a:prstGeom prst="rect">
                <a:avLst/>
              </a:prstGeom>
              <a:blipFill>
                <a:blip r:embed="rId8"/>
                <a:stretch>
                  <a:fillRect l="-1142" t="-1316" b="-19518"/>
                </a:stretch>
              </a:blipFill>
            </p:spPr>
            <p:txBody>
              <a:bodyPr/>
              <a:lstStyle/>
              <a:p>
                <a:r>
                  <a:rPr lang="de-DE">
                    <a:noFill/>
                  </a:rPr>
                  <a:t> </a:t>
                </a:r>
              </a:p>
            </p:txBody>
          </p:sp>
        </mc:Fallback>
      </mc:AlternateContent>
    </p:spTree>
    <p:extLst>
      <p:ext uri="{BB962C8B-B14F-4D97-AF65-F5344CB8AC3E}">
        <p14:creationId xmlns:p14="http://schemas.microsoft.com/office/powerpoint/2010/main" val="853921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978" name="think-cell Folie" r:id="rId7" imgW="270" imgH="270" progId="TCLayout.ActiveDocument.1">
                  <p:embed/>
                </p:oleObj>
              </mc:Choice>
              <mc:Fallback>
                <p:oleObj name="think-cell Folie" r:id="rId7"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1323439"/>
          </a:xfrm>
          <a:prstGeom prst="rect">
            <a:avLst/>
          </a:prstGeom>
          <a:noFill/>
        </p:spPr>
        <p:txBody>
          <a:bodyPr wrap="square" rtlCol="0">
            <a:spAutoFit/>
          </a:bodyPr>
          <a:lstStyle/>
          <a:p>
            <a:pPr algn="ctr"/>
            <a:r>
              <a:rPr lang="de-DE" sz="4000" b="1" dirty="0" err="1">
                <a:solidFill>
                  <a:schemeClr val="bg1"/>
                </a:solidFill>
              </a:rPr>
              <a:t>Epilepsy</a:t>
            </a:r>
            <a:r>
              <a:rPr lang="de-DE" sz="4000" b="1" dirty="0">
                <a:solidFill>
                  <a:schemeClr val="bg1"/>
                </a:solidFill>
              </a:rPr>
              <a:t> </a:t>
            </a:r>
            <a:r>
              <a:rPr lang="de-DE" sz="4000" b="1" dirty="0" err="1">
                <a:solidFill>
                  <a:schemeClr val="bg1"/>
                </a:solidFill>
              </a:rPr>
              <a:t>diagnosis</a:t>
            </a:r>
            <a:r>
              <a:rPr lang="de-DE" sz="4000" b="1" dirty="0">
                <a:solidFill>
                  <a:schemeClr val="bg1"/>
                </a:solidFill>
              </a:rPr>
              <a:t> </a:t>
            </a:r>
            <a:r>
              <a:rPr lang="de-DE" sz="4000" b="1" dirty="0" err="1">
                <a:solidFill>
                  <a:schemeClr val="bg1"/>
                </a:solidFill>
              </a:rPr>
              <a:t>with</a:t>
            </a:r>
            <a:r>
              <a:rPr lang="de-DE" sz="4000" b="1" dirty="0">
                <a:solidFill>
                  <a:schemeClr val="bg1"/>
                </a:solidFill>
              </a:rPr>
              <a:t> EEG</a:t>
            </a:r>
          </a:p>
          <a:p>
            <a:pPr algn="ctr"/>
            <a:endParaRPr lang="de-DE" sz="4000" b="1" dirty="0">
              <a:solidFill>
                <a:schemeClr val="bg1"/>
              </a:solidFill>
            </a:endParaRPr>
          </a:p>
        </p:txBody>
      </p:sp>
      <p:pic>
        <p:nvPicPr>
          <p:cNvPr id="3" name="Epilepsy ( absence seizure )">
            <a:hlinkClick r:id="" action="ppaction://media"/>
            <a:extLst>
              <a:ext uri="{FF2B5EF4-FFF2-40B4-BE49-F238E27FC236}">
                <a16:creationId xmlns:a16="http://schemas.microsoft.com/office/drawing/2014/main" id="{85C0501A-59B8-4469-9E49-862EA9A0A1C5}"/>
              </a:ext>
            </a:extLst>
          </p:cNvPr>
          <p:cNvPicPr>
            <a:picLocks noChangeAspect="1"/>
          </p:cNvPicPr>
          <p:nvPr>
            <a:videoFile r:link="rId3"/>
            <p:extLst>
              <p:ext uri="{DAA4B4D4-6D71-4841-9C94-3DE7FCFB9230}">
                <p14:media xmlns:p14="http://schemas.microsoft.com/office/powerpoint/2010/main" r:embed="rId4">
                  <p14:trim st="8093" end="41081"/>
                </p14:media>
              </p:ext>
            </p:extLst>
          </p:nvPr>
        </p:nvPicPr>
        <p:blipFill>
          <a:blip r:embed="rId9"/>
          <a:stretch>
            <a:fillRect/>
          </a:stretch>
        </p:blipFill>
        <p:spPr>
          <a:xfrm>
            <a:off x="2334597" y="1004417"/>
            <a:ext cx="7522806" cy="5365992"/>
          </a:xfrm>
          <a:prstGeom prst="rect">
            <a:avLst/>
          </a:prstGeom>
        </p:spPr>
      </p:pic>
    </p:spTree>
    <p:extLst>
      <p:ext uri="{BB962C8B-B14F-4D97-AF65-F5344CB8AC3E}">
        <p14:creationId xmlns:p14="http://schemas.microsoft.com/office/powerpoint/2010/main" val="263091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265"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err="1">
                <a:solidFill>
                  <a:schemeClr val="bg1"/>
                </a:solidFill>
              </a:rPr>
              <a:t>Neural</a:t>
            </a:r>
            <a:r>
              <a:rPr lang="de-DE" sz="4000" b="1" dirty="0">
                <a:solidFill>
                  <a:schemeClr val="bg1"/>
                </a:solidFill>
              </a:rPr>
              <a:t> Networks</a:t>
            </a:r>
          </a:p>
        </p:txBody>
      </p:sp>
      <p:sp>
        <p:nvSpPr>
          <p:cNvPr id="3" name="Textfeld 2">
            <a:extLst>
              <a:ext uri="{FF2B5EF4-FFF2-40B4-BE49-F238E27FC236}">
                <a16:creationId xmlns:a16="http://schemas.microsoft.com/office/drawing/2014/main" id="{6D88F75A-89DF-41BF-8AE8-C9884BB38200}"/>
              </a:ext>
            </a:extLst>
          </p:cNvPr>
          <p:cNvSpPr txBox="1"/>
          <p:nvPr/>
        </p:nvSpPr>
        <p:spPr>
          <a:xfrm>
            <a:off x="2562330" y="1195754"/>
            <a:ext cx="6943411" cy="461665"/>
          </a:xfrm>
          <a:prstGeom prst="rect">
            <a:avLst/>
          </a:prstGeom>
          <a:noFill/>
        </p:spPr>
        <p:txBody>
          <a:bodyPr wrap="square" rtlCol="0">
            <a:spAutoFit/>
          </a:bodyPr>
          <a:lstStyle/>
          <a:p>
            <a:pPr algn="ctr"/>
            <a:r>
              <a:rPr lang="de-DE" sz="2400" b="1" dirty="0"/>
              <a:t>Backpropagation</a:t>
            </a:r>
          </a:p>
        </p:txBody>
      </p:sp>
      <p:sp>
        <p:nvSpPr>
          <p:cNvPr id="8" name="Rechteck 7">
            <a:extLst>
              <a:ext uri="{FF2B5EF4-FFF2-40B4-BE49-F238E27FC236}">
                <a16:creationId xmlns:a16="http://schemas.microsoft.com/office/drawing/2014/main" id="{79F49478-CC4B-4E10-B966-E2E41802DA95}"/>
              </a:ext>
            </a:extLst>
          </p:cNvPr>
          <p:cNvSpPr/>
          <p:nvPr/>
        </p:nvSpPr>
        <p:spPr>
          <a:xfrm>
            <a:off x="8872695" y="2994409"/>
            <a:ext cx="1798654"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88CE2B2E-E7DF-42E3-A3A5-3D598B269D2F}"/>
                  </a:ext>
                </a:extLst>
              </p:cNvPr>
              <p:cNvSpPr txBox="1"/>
              <p:nvPr/>
            </p:nvSpPr>
            <p:spPr>
              <a:xfrm>
                <a:off x="1211873" y="2168526"/>
                <a:ext cx="5074418" cy="2647135"/>
              </a:xfrm>
              <a:prstGeom prst="rect">
                <a:avLst/>
              </a:prstGeom>
              <a:noFill/>
            </p:spPr>
            <p:txBody>
              <a:bodyPr wrap="square" rtlCol="0">
                <a:spAutoFit/>
              </a:bodyPr>
              <a:lstStyle/>
              <a:p>
                <a:pPr marL="342900" indent="-342900">
                  <a:buFont typeface="Arial" panose="020B0604020202020204" pitchFamily="34" charset="0"/>
                  <a:buChar char="•"/>
                </a:pPr>
                <a:r>
                  <a:rPr lang="de-DE" sz="2000" dirty="0"/>
                  <a:t>For </a:t>
                </a:r>
                <a:r>
                  <a:rPr lang="de-DE" sz="2000" dirty="0" err="1"/>
                  <a:t>neurons</a:t>
                </a:r>
                <a:r>
                  <a:rPr lang="de-DE" sz="2000" dirty="0"/>
                  <a:t> in </a:t>
                </a:r>
                <a:r>
                  <a:rPr lang="de-DE" sz="2000" dirty="0" err="1"/>
                  <a:t>output</a:t>
                </a:r>
                <a:r>
                  <a:rPr lang="de-DE" sz="2000" dirty="0"/>
                  <a:t> </a:t>
                </a:r>
                <a:r>
                  <a:rPr lang="de-DE" sz="2000" dirty="0" err="1"/>
                  <a:t>layer</a:t>
                </a:r>
                <a:r>
                  <a:rPr lang="de-DE" sz="2000" dirty="0"/>
                  <a:t>:</a:t>
                </a:r>
              </a:p>
              <a:p>
                <a:endParaRPr lang="de-DE"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𝛿</m:t>
                          </m:r>
                        </m:e>
                        <m:sub>
                          <m:r>
                            <a:rPr lang="de-DE" i="1" dirty="0">
                              <a:latin typeface="Cambria Math" panose="02040503050406030204" pitchFamily="18" charset="0"/>
                            </a:rPr>
                            <m:t>𝑗</m:t>
                          </m:r>
                        </m:sub>
                      </m:sSub>
                      <m:r>
                        <a:rPr lang="de-DE" dirty="0">
                          <a:latin typeface="Cambria Math" panose="02040503050406030204" pitchFamily="18" charset="0"/>
                        </a:rPr>
                        <m:t>=−</m:t>
                      </m:r>
                      <m:f>
                        <m:fPr>
                          <m:ctrlPr>
                            <a:rPr lang="de-DE" i="1" dirty="0">
                              <a:latin typeface="Cambria Math" panose="02040503050406030204" pitchFamily="18" charset="0"/>
                            </a:rPr>
                          </m:ctrlPr>
                        </m:fPr>
                        <m:num>
                          <m:r>
                            <a:rPr lang="de-DE" dirty="0">
                              <a:latin typeface="Cambria Math" panose="02040503050406030204" pitchFamily="18" charset="0"/>
                            </a:rPr>
                            <m:t>𝜕</m:t>
                          </m:r>
                          <m:r>
                            <a:rPr lang="de-DE" i="1" dirty="0">
                              <a:latin typeface="Cambria Math" panose="02040503050406030204" pitchFamily="18" charset="0"/>
                            </a:rPr>
                            <m:t>(</m:t>
                          </m:r>
                          <m:f>
                            <m:fPr>
                              <m:ctrlPr>
                                <a:rPr lang="en-US" i="1" dirty="0">
                                  <a:latin typeface="Cambria Math" panose="02040503050406030204" pitchFamily="18" charset="0"/>
                                </a:rPr>
                              </m:ctrlPr>
                            </m:fPr>
                            <m:num>
                              <m:r>
                                <a:rPr lang="de-DE" i="1" dirty="0">
                                  <a:latin typeface="Cambria Math" panose="02040503050406030204" pitchFamily="18" charset="0"/>
                                </a:rPr>
                                <m:t>1</m:t>
                              </m:r>
                            </m:num>
                            <m:den>
                              <m:r>
                                <a:rPr lang="en-US" dirty="0">
                                  <a:latin typeface="Cambria Math" panose="02040503050406030204" pitchFamily="18" charset="0"/>
                                </a:rPr>
                                <m:t>2</m:t>
                              </m:r>
                            </m:den>
                          </m:f>
                          <m:sSub>
                            <m:sSubPr>
                              <m:ctrlPr>
                                <a:rPr lang="en-US" i="1" dirty="0">
                                  <a:latin typeface="Cambria Math" panose="02040503050406030204" pitchFamily="18" charset="0"/>
                                </a:rPr>
                              </m:ctrlPr>
                            </m:sSubPr>
                            <m:e>
                              <m:r>
                                <a:rPr lang="de-DE" i="1" dirty="0">
                                  <a:latin typeface="Cambria Math" panose="02040503050406030204" pitchFamily="18" charset="0"/>
                                </a:rPr>
                                <m:t>(</m:t>
                              </m:r>
                              <m:nary>
                                <m:naryPr>
                                  <m:chr m:val="∑"/>
                                  <m:limLoc m:val="undOvr"/>
                                  <m:grow m:val="on"/>
                                  <m:supHide m:val="on"/>
                                  <m:ctrlPr>
                                    <a:rPr lang="en-US" i="1" dirty="0">
                                      <a:latin typeface="Cambria Math" panose="02040503050406030204" pitchFamily="18" charset="0"/>
                                    </a:rPr>
                                  </m:ctrlPr>
                                </m:naryPr>
                                <m:sub>
                                  <m:r>
                                    <m:rPr>
                                      <m:brk/>
                                      <m:aln/>
                                    </m:rPr>
                                    <a:rPr lang="de-DE" i="1" dirty="0">
                                      <a:latin typeface="Cambria Math" panose="02040503050406030204" pitchFamily="18" charset="0"/>
                                    </a:rPr>
                                    <m:t>𝑗</m:t>
                                  </m:r>
                                </m:sub>
                                <m:sup/>
                                <m:e>
                                  <m:r>
                                    <a:rPr lang="de-DE" i="1" dirty="0">
                                      <a:latin typeface="Cambria Math" panose="02040503050406030204" pitchFamily="18" charset="0"/>
                                    </a:rPr>
                                    <m:t>𝑦</m:t>
                                  </m:r>
                                </m:e>
                              </m:nary>
                            </m:e>
                            <m:sub>
                              <m:r>
                                <a:rPr lang="de-DE" i="1" dirty="0">
                                  <a:latin typeface="Cambria Math" panose="02040503050406030204" pitchFamily="18" charset="0"/>
                                </a:rPr>
                                <m:t>𝑗</m:t>
                              </m:r>
                            </m:sub>
                          </m:sSub>
                          <m:sSub>
                            <m:sSubPr>
                              <m:ctrlPr>
                                <a:rPr lang="de-DE" i="1" dirty="0">
                                  <a:latin typeface="Cambria Math" panose="02040503050406030204" pitchFamily="18" charset="0"/>
                                </a:rPr>
                              </m:ctrlPr>
                            </m:sSubPr>
                            <m:e>
                              <m:r>
                                <a:rPr lang="de-DE" i="1" dirty="0">
                                  <a:latin typeface="Cambria Math" panose="02040503050406030204" pitchFamily="18" charset="0"/>
                                </a:rPr>
                                <m:t>− </m:t>
                              </m:r>
                              <m:r>
                                <a:rPr lang="de-DE" i="1" dirty="0">
                                  <a:latin typeface="Cambria Math" panose="02040503050406030204" pitchFamily="18" charset="0"/>
                                </a:rPr>
                                <m:t>𝑜</m:t>
                              </m:r>
                            </m:e>
                            <m:sub>
                              <m:r>
                                <a:rPr lang="de-DE" i="1" dirty="0">
                                  <a:latin typeface="Cambria Math" panose="02040503050406030204" pitchFamily="18" charset="0"/>
                                </a:rPr>
                                <m:t>𝑗</m:t>
                              </m:r>
                            </m:sub>
                          </m:sSub>
                          <m:r>
                            <a:rPr lang="de-DE" i="1" dirty="0">
                              <a:latin typeface="Cambria Math" panose="02040503050406030204" pitchFamily="18" charset="0"/>
                            </a:rPr>
                            <m:t>)</m:t>
                          </m:r>
                          <m:r>
                            <a:rPr lang="de-DE" i="1" baseline="30000" dirty="0">
                              <a:latin typeface="Cambria Math" panose="02040503050406030204" pitchFamily="18" charset="0"/>
                            </a:rPr>
                            <m:t>2</m:t>
                          </m:r>
                          <m:r>
                            <a:rPr lang="de-DE" i="1" dirty="0">
                              <a:latin typeface="Cambria Math" panose="02040503050406030204" pitchFamily="18" charset="0"/>
                            </a:rPr>
                            <m:t>)</m:t>
                          </m:r>
                        </m:num>
                        <m:den>
                          <m:r>
                            <a:rPr lang="de-DE" dirty="0">
                              <a:latin typeface="Cambria Math" panose="02040503050406030204" pitchFamily="18" charset="0"/>
                            </a:rPr>
                            <m:t>𝜕</m:t>
                          </m:r>
                          <m:sSub>
                            <m:sSubPr>
                              <m:ctrlPr>
                                <a:rPr lang="de-DE" i="1" dirty="0">
                                  <a:latin typeface="Cambria Math" panose="02040503050406030204" pitchFamily="18" charset="0"/>
                                </a:rPr>
                              </m:ctrlPr>
                            </m:sSubPr>
                            <m:e>
                              <m:r>
                                <a:rPr lang="de-DE" i="1" dirty="0">
                                  <a:latin typeface="Cambria Math" panose="02040503050406030204" pitchFamily="18" charset="0"/>
                                </a:rPr>
                                <m:t>𝑜</m:t>
                              </m:r>
                            </m:e>
                            <m:sub>
                              <m:r>
                                <a:rPr lang="de-DE" i="1" dirty="0">
                                  <a:latin typeface="Cambria Math" panose="02040503050406030204" pitchFamily="18" charset="0"/>
                                </a:rPr>
                                <m:t>𝑗</m:t>
                              </m:r>
                            </m:sub>
                          </m:sSub>
                        </m:den>
                      </m:f>
                      <m:r>
                        <a:rPr lang="de-DE" dirty="0">
                          <a:latin typeface="Cambria Math" panose="02040503050406030204" pitchFamily="18" charset="0"/>
                        </a:rPr>
                        <m:t>⋅</m:t>
                      </m:r>
                      <m:r>
                        <m:rPr>
                          <m:nor/>
                        </m:rPr>
                        <a:rPr lang="en-US" dirty="0"/>
                        <m:t> </m:t>
                      </m:r>
                      <m:sSub>
                        <m:sSubPr>
                          <m:ctrlPr>
                            <a:rPr lang="en-US" i="1" dirty="0">
                              <a:latin typeface="Cambria Math" panose="02040503050406030204" pitchFamily="18" charset="0"/>
                            </a:rPr>
                          </m:ctrlPr>
                        </m:sSubPr>
                        <m:e>
                          <m:r>
                            <a:rPr lang="en-US" i="1" dirty="0">
                              <a:latin typeface="Cambria Math" panose="02040503050406030204" pitchFamily="18" charset="0"/>
                            </a:rPr>
                            <m:t>𝜑</m:t>
                          </m:r>
                          <m:r>
                            <a:rPr lang="de-DE" i="1" dirty="0">
                              <a:latin typeface="Cambria Math" panose="02040503050406030204" pitchFamily="18" charset="0"/>
                            </a:rPr>
                            <m:t>′(</m:t>
                          </m:r>
                          <m:r>
                            <a:rPr lang="en-US" i="1" dirty="0">
                              <a:latin typeface="Cambria Math" panose="02040503050406030204" pitchFamily="18" charset="0"/>
                            </a:rPr>
                            <m:t>𝜎</m:t>
                          </m:r>
                        </m:e>
                        <m:sub>
                          <m:r>
                            <a:rPr lang="de-DE" i="1" dirty="0">
                              <a:latin typeface="Cambria Math" panose="02040503050406030204" pitchFamily="18" charset="0"/>
                            </a:rPr>
                            <m:t>𝑗</m:t>
                          </m:r>
                        </m:sub>
                      </m:sSub>
                      <m:r>
                        <m:rPr>
                          <m:nor/>
                        </m:rPr>
                        <a:rPr lang="de-DE" dirty="0"/>
                        <m:t>)</m:t>
                      </m:r>
                    </m:oMath>
                  </m:oMathPara>
                </a14:m>
                <a:endParaRPr lang="de-DE" dirty="0"/>
              </a:p>
              <a:p>
                <a:endParaRPr lang="de-DE" dirty="0"/>
              </a:p>
              <a:p>
                <a:r>
                  <a:rPr lang="de-DE" dirty="0"/>
                  <a:t>                     </a:t>
                </a:r>
                <a14:m>
                  <m:oMath xmlns:m="http://schemas.openxmlformats.org/officeDocument/2006/math">
                    <m:r>
                      <a:rPr lang="de-DE" dirty="0">
                        <a:latin typeface="Cambria Math" panose="02040503050406030204" pitchFamily="18" charset="0"/>
                      </a:rPr>
                      <m:t>=</m:t>
                    </m:r>
                    <m:d>
                      <m:dPr>
                        <m:ctrlPr>
                          <a:rPr lang="de-DE" b="0"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de-DE" i="1" dirty="0">
                                <a:latin typeface="Cambria Math" panose="02040503050406030204" pitchFamily="18" charset="0"/>
                              </a:rPr>
                              <m:t>𝑦</m:t>
                            </m:r>
                          </m:e>
                          <m:sub>
                            <m:r>
                              <a:rPr lang="de-DE" i="1" dirty="0">
                                <a:latin typeface="Cambria Math" panose="02040503050406030204" pitchFamily="18" charset="0"/>
                              </a:rPr>
                              <m:t>𝑗</m:t>
                            </m:r>
                          </m:sub>
                        </m:sSub>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𝜎</m:t>
                            </m:r>
                          </m:e>
                          <m:sub>
                            <m:r>
                              <a:rPr lang="de-DE" i="1" dirty="0">
                                <a:latin typeface="Cambria Math" panose="02040503050406030204" pitchFamily="18" charset="0"/>
                              </a:rPr>
                              <m:t>𝑗</m:t>
                            </m:r>
                          </m:sub>
                        </m:sSub>
                      </m:e>
                    </m:d>
                    <m:r>
                      <a:rPr lang="de-DE" dirty="0">
                        <a:latin typeface="Cambria Math" panose="02040503050406030204" pitchFamily="18" charset="0"/>
                      </a:rPr>
                      <m:t>⋅</m:t>
                    </m:r>
                    <m:r>
                      <m:rPr>
                        <m:nor/>
                      </m:rPr>
                      <a:rPr lang="en-US" dirty="0"/>
                      <m:t> </m:t>
                    </m:r>
                    <m:sSub>
                      <m:sSubPr>
                        <m:ctrlPr>
                          <a:rPr lang="en-US" i="1" dirty="0">
                            <a:latin typeface="Cambria Math" panose="02040503050406030204" pitchFamily="18" charset="0"/>
                          </a:rPr>
                        </m:ctrlPr>
                      </m:sSubPr>
                      <m:e>
                        <m:r>
                          <a:rPr lang="en-US" i="1" dirty="0">
                            <a:latin typeface="Cambria Math" panose="02040503050406030204" pitchFamily="18" charset="0"/>
                          </a:rPr>
                          <m:t>𝜑</m:t>
                        </m:r>
                        <m:r>
                          <a:rPr lang="de-DE" i="1" dirty="0">
                            <a:latin typeface="Cambria Math" panose="02040503050406030204" pitchFamily="18" charset="0"/>
                          </a:rPr>
                          <m:t>′(</m:t>
                        </m:r>
                        <m:r>
                          <a:rPr lang="en-US" i="1" dirty="0">
                            <a:latin typeface="Cambria Math" panose="02040503050406030204" pitchFamily="18" charset="0"/>
                          </a:rPr>
                          <m:t>𝜎</m:t>
                        </m:r>
                      </m:e>
                      <m:sub>
                        <m:r>
                          <a:rPr lang="de-DE" i="1" dirty="0">
                            <a:latin typeface="Cambria Math" panose="02040503050406030204" pitchFamily="18" charset="0"/>
                          </a:rPr>
                          <m:t>𝑗</m:t>
                        </m:r>
                      </m:sub>
                    </m:sSub>
                    <m:r>
                      <m:rPr>
                        <m:nor/>
                      </m:rPr>
                      <a:rPr lang="de-DE" dirty="0"/>
                      <m:t>)</m:t>
                    </m:r>
                  </m:oMath>
                </a14:m>
                <a:endParaRPr lang="de-DE" dirty="0"/>
              </a:p>
              <a:p>
                <a:endParaRPr lang="de-DE" dirty="0"/>
              </a:p>
              <a:p>
                <a:endParaRPr lang="de-DE" dirty="0"/>
              </a:p>
            </p:txBody>
          </p:sp>
        </mc:Choice>
        <mc:Fallback xmlns="">
          <p:sp>
            <p:nvSpPr>
              <p:cNvPr id="9" name="Textfeld 8">
                <a:extLst>
                  <a:ext uri="{FF2B5EF4-FFF2-40B4-BE49-F238E27FC236}">
                    <a16:creationId xmlns:a16="http://schemas.microsoft.com/office/drawing/2014/main" id="{88CE2B2E-E7DF-42E3-A3A5-3D598B269D2F}"/>
                  </a:ext>
                </a:extLst>
              </p:cNvPr>
              <p:cNvSpPr txBox="1">
                <a:spLocks noRot="1" noChangeAspect="1" noMove="1" noResize="1" noEditPoints="1" noAdjustHandles="1" noChangeArrowheads="1" noChangeShapeType="1" noTextEdit="1"/>
              </p:cNvSpPr>
              <p:nvPr/>
            </p:nvSpPr>
            <p:spPr>
              <a:xfrm>
                <a:off x="1211873" y="2168526"/>
                <a:ext cx="5074418" cy="2647135"/>
              </a:xfrm>
              <a:prstGeom prst="rect">
                <a:avLst/>
              </a:prstGeom>
              <a:blipFill>
                <a:blip r:embed="rId7"/>
                <a:stretch>
                  <a:fillRect l="-1082" t="-138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A9248D5A-51B3-4736-9856-EE3ED2F15273}"/>
                  </a:ext>
                </a:extLst>
              </p:cNvPr>
              <p:cNvSpPr txBox="1"/>
              <p:nvPr/>
            </p:nvSpPr>
            <p:spPr>
              <a:xfrm>
                <a:off x="6567644" y="2155728"/>
                <a:ext cx="4803112" cy="2782493"/>
              </a:xfrm>
              <a:prstGeom prst="rect">
                <a:avLst/>
              </a:prstGeom>
              <a:noFill/>
            </p:spPr>
            <p:txBody>
              <a:bodyPr wrap="square" rtlCol="0">
                <a:spAutoFit/>
              </a:bodyPr>
              <a:lstStyle/>
              <a:p>
                <a:pPr marL="285750" indent="-285750">
                  <a:buFont typeface="Arial" panose="020B0604020202020204" pitchFamily="34" charset="0"/>
                  <a:buChar char="•"/>
                </a:pPr>
                <a:r>
                  <a:rPr lang="de-DE" sz="2000" dirty="0"/>
                  <a:t>For </a:t>
                </a:r>
                <a:r>
                  <a:rPr lang="de-DE" sz="2000" dirty="0" err="1"/>
                  <a:t>neurons</a:t>
                </a:r>
                <a:r>
                  <a:rPr lang="de-DE" sz="2000" dirty="0"/>
                  <a:t> in </a:t>
                </a:r>
                <a:r>
                  <a:rPr lang="de-DE" sz="2000" dirty="0" err="1"/>
                  <a:t>hidden</a:t>
                </a:r>
                <a:r>
                  <a:rPr lang="de-DE" sz="2000" dirty="0"/>
                  <a:t> </a:t>
                </a:r>
                <a:r>
                  <a:rPr lang="de-DE" sz="2000" dirty="0" err="1"/>
                  <a:t>layers</a:t>
                </a:r>
                <a:r>
                  <a:rPr lang="de-DE" sz="2000" dirty="0"/>
                  <a:t>:</a:t>
                </a:r>
              </a:p>
              <a:p>
                <a:endParaRPr lang="de-DE" dirty="0"/>
              </a:p>
              <a:p>
                <a:r>
                  <a:rPr lang="de-DE" dirty="0"/>
                  <a:t>	</a:t>
                </a:r>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𝛿</m:t>
                        </m:r>
                      </m:e>
                      <m:sub>
                        <m:r>
                          <a:rPr lang="de-DE" i="1" dirty="0">
                            <a:latin typeface="Cambria Math" panose="02040503050406030204" pitchFamily="18" charset="0"/>
                          </a:rPr>
                          <m:t>𝑗</m:t>
                        </m:r>
                      </m:sub>
                    </m:sSub>
                    <m:r>
                      <a:rPr lang="de-DE" dirty="0">
                        <a:latin typeface="Cambria Math" panose="02040503050406030204" pitchFamily="18" charset="0"/>
                      </a:rPr>
                      <m:t>=−</m:t>
                    </m:r>
                    <m:nary>
                      <m:naryPr>
                        <m:chr m:val="∑"/>
                        <m:limLoc m:val="undOvr"/>
                        <m:grow m:val="on"/>
                        <m:supHide m:val="on"/>
                        <m:ctrlPr>
                          <a:rPr lang="en-US" i="1" dirty="0">
                            <a:latin typeface="Cambria Math" panose="02040503050406030204" pitchFamily="18" charset="0"/>
                          </a:rPr>
                        </m:ctrlPr>
                      </m:naryPr>
                      <m:sub>
                        <m:r>
                          <m:rPr>
                            <m:brk/>
                            <m:aln/>
                          </m:rPr>
                          <a:rPr lang="de-DE" i="1" dirty="0">
                            <a:latin typeface="Cambria Math" panose="02040503050406030204" pitchFamily="18" charset="0"/>
                          </a:rPr>
                          <m:t>𝑘</m:t>
                        </m:r>
                      </m:sub>
                      <m:sup/>
                      <m:e>
                        <m:r>
                          <a:rPr lang="de-DE" i="1" dirty="0">
                            <a:latin typeface="Cambria Math" panose="02040503050406030204" pitchFamily="18" charset="0"/>
                          </a:rPr>
                          <m:t>(</m:t>
                        </m:r>
                      </m:e>
                    </m:nary>
                  </m:oMath>
                </a14:m>
                <a:r>
                  <a:rPr lang="de-DE" dirty="0"/>
                  <a:t> </a:t>
                </a:r>
                <a14:m>
                  <m:oMath xmlns:m="http://schemas.openxmlformats.org/officeDocument/2006/math">
                    <m:f>
                      <m:fPr>
                        <m:ctrlPr>
                          <a:rPr lang="de-DE" i="1" dirty="0">
                            <a:latin typeface="Cambria Math" panose="02040503050406030204" pitchFamily="18" charset="0"/>
                          </a:rPr>
                        </m:ctrlPr>
                      </m:fPr>
                      <m:num>
                        <m:r>
                          <a:rPr lang="de-DE" dirty="0">
                            <a:latin typeface="Cambria Math" panose="02040503050406030204" pitchFamily="18" charset="0"/>
                          </a:rPr>
                          <m:t>𝜕</m:t>
                        </m:r>
                        <m:r>
                          <a:rPr lang="de-DE" i="1" dirty="0">
                            <a:latin typeface="Cambria Math" panose="02040503050406030204" pitchFamily="18" charset="0"/>
                          </a:rPr>
                          <m:t>𝐸</m:t>
                        </m:r>
                      </m:num>
                      <m:den>
                        <m:r>
                          <a:rPr lang="de-DE" dirty="0">
                            <a:latin typeface="Cambria Math" panose="02040503050406030204" pitchFamily="18" charset="0"/>
                          </a:rPr>
                          <m:t>𝜕</m:t>
                        </m:r>
                        <m:sSub>
                          <m:sSubPr>
                            <m:ctrlPr>
                              <a:rPr lang="de-DE" i="1" dirty="0">
                                <a:latin typeface="Cambria Math" panose="02040503050406030204" pitchFamily="18" charset="0"/>
                              </a:rPr>
                            </m:ctrlPr>
                          </m:sSubPr>
                          <m:e>
                            <m:r>
                              <a:rPr lang="de-DE" i="1" dirty="0">
                                <a:latin typeface="Cambria Math" panose="02040503050406030204" pitchFamily="18" charset="0"/>
                              </a:rPr>
                              <m:t>𝜎</m:t>
                            </m:r>
                          </m:e>
                          <m:sub>
                            <m:r>
                              <a:rPr lang="de-DE" i="1" dirty="0">
                                <a:latin typeface="Cambria Math" panose="02040503050406030204" pitchFamily="18" charset="0"/>
                              </a:rPr>
                              <m:t>𝑘</m:t>
                            </m:r>
                          </m:sub>
                        </m:sSub>
                      </m:den>
                    </m:f>
                    <m:r>
                      <a:rPr lang="de-DE" dirty="0">
                        <a:latin typeface="Cambria Math" panose="02040503050406030204" pitchFamily="18" charset="0"/>
                      </a:rPr>
                      <m:t>⋅</m:t>
                    </m:r>
                    <m:f>
                      <m:fPr>
                        <m:ctrlPr>
                          <a:rPr lang="de-DE" i="1" dirty="0">
                            <a:latin typeface="Cambria Math" panose="02040503050406030204" pitchFamily="18" charset="0"/>
                          </a:rPr>
                        </m:ctrlPr>
                      </m:fPr>
                      <m:num>
                        <m:r>
                          <a:rPr lang="de-DE" dirty="0">
                            <a:latin typeface="Cambria Math" panose="02040503050406030204" pitchFamily="18" charset="0"/>
                          </a:rPr>
                          <m:t>𝜕</m:t>
                        </m:r>
                        <m:sSub>
                          <m:sSubPr>
                            <m:ctrlPr>
                              <a:rPr lang="de-DE" i="1" dirty="0">
                                <a:latin typeface="Cambria Math" panose="02040503050406030204" pitchFamily="18" charset="0"/>
                              </a:rPr>
                            </m:ctrlPr>
                          </m:sSubPr>
                          <m:e>
                            <m:r>
                              <a:rPr lang="de-DE" i="1" dirty="0">
                                <a:latin typeface="Cambria Math" panose="02040503050406030204" pitchFamily="18" charset="0"/>
                              </a:rPr>
                              <m:t>𝜎</m:t>
                            </m:r>
                          </m:e>
                          <m:sub>
                            <m:r>
                              <a:rPr lang="de-DE" i="1" dirty="0">
                                <a:latin typeface="Cambria Math" panose="02040503050406030204" pitchFamily="18" charset="0"/>
                              </a:rPr>
                              <m:t>𝑘</m:t>
                            </m:r>
                          </m:sub>
                        </m:sSub>
                      </m:num>
                      <m:den>
                        <m:r>
                          <a:rPr lang="de-DE" dirty="0">
                            <a:latin typeface="Cambria Math" panose="02040503050406030204" pitchFamily="18" charset="0"/>
                          </a:rPr>
                          <m:t>𝜕</m:t>
                        </m:r>
                        <m:sSub>
                          <m:sSubPr>
                            <m:ctrlPr>
                              <a:rPr lang="de-DE" i="1" dirty="0">
                                <a:latin typeface="Cambria Math" panose="02040503050406030204" pitchFamily="18" charset="0"/>
                              </a:rPr>
                            </m:ctrlPr>
                          </m:sSubPr>
                          <m:e>
                            <m:r>
                              <a:rPr lang="de-DE" i="1" dirty="0">
                                <a:latin typeface="Cambria Math" panose="02040503050406030204" pitchFamily="18" charset="0"/>
                              </a:rPr>
                              <m:t>𝑜</m:t>
                            </m:r>
                          </m:e>
                          <m:sub>
                            <m:r>
                              <a:rPr lang="de-DE" i="1" dirty="0">
                                <a:latin typeface="Cambria Math" panose="02040503050406030204" pitchFamily="18" charset="0"/>
                              </a:rPr>
                              <m:t>𝑗</m:t>
                            </m:r>
                          </m:sub>
                        </m:sSub>
                      </m:den>
                    </m:f>
                    <m:r>
                      <a:rPr lang="de-DE" dirty="0">
                        <a:latin typeface="Cambria Math" panose="02040503050406030204" pitchFamily="18" charset="0"/>
                      </a:rPr>
                      <m:t> )⋅</m:t>
                    </m:r>
                    <m:r>
                      <m:rPr>
                        <m:nor/>
                      </m:rPr>
                      <a:rPr lang="en-US" dirty="0"/>
                      <m:t> </m:t>
                    </m:r>
                    <m:sSub>
                      <m:sSubPr>
                        <m:ctrlPr>
                          <a:rPr lang="en-US" i="1" dirty="0">
                            <a:latin typeface="Cambria Math" panose="02040503050406030204" pitchFamily="18" charset="0"/>
                          </a:rPr>
                        </m:ctrlPr>
                      </m:sSubPr>
                      <m:e>
                        <m:r>
                          <a:rPr lang="en-US" i="1" dirty="0">
                            <a:latin typeface="Cambria Math" panose="02040503050406030204" pitchFamily="18" charset="0"/>
                          </a:rPr>
                          <m:t>𝜑</m:t>
                        </m:r>
                        <m:r>
                          <a:rPr lang="de-DE" i="1" dirty="0">
                            <a:latin typeface="Cambria Math" panose="02040503050406030204" pitchFamily="18" charset="0"/>
                          </a:rPr>
                          <m:t>′(</m:t>
                        </m:r>
                        <m:r>
                          <a:rPr lang="en-US" i="1" dirty="0">
                            <a:latin typeface="Cambria Math" panose="02040503050406030204" pitchFamily="18" charset="0"/>
                          </a:rPr>
                          <m:t>𝜎</m:t>
                        </m:r>
                      </m:e>
                      <m:sub>
                        <m:r>
                          <a:rPr lang="de-DE" i="1" dirty="0">
                            <a:latin typeface="Cambria Math" panose="02040503050406030204" pitchFamily="18" charset="0"/>
                          </a:rPr>
                          <m:t>𝑗</m:t>
                        </m:r>
                      </m:sub>
                    </m:sSub>
                    <m:r>
                      <m:rPr>
                        <m:nor/>
                      </m:rPr>
                      <a:rPr lang="de-DE" dirty="0"/>
                      <m:t>)</m:t>
                    </m:r>
                  </m:oMath>
                </a14:m>
                <a:endParaRPr lang="de-DE" dirty="0"/>
              </a:p>
              <a:p>
                <a:endParaRPr lang="de-DE" dirty="0"/>
              </a:p>
              <a:p>
                <a:r>
                  <a:rPr lang="de-DE" dirty="0"/>
                  <a:t>	 </a:t>
                </a:r>
                <a14:m>
                  <m:oMath xmlns:m="http://schemas.openxmlformats.org/officeDocument/2006/math">
                    <m:r>
                      <a:rPr lang="de-DE" dirty="0">
                        <a:latin typeface="Cambria Math" panose="02040503050406030204" pitchFamily="18" charset="0"/>
                      </a:rPr>
                      <m:t>    =</m:t>
                    </m:r>
                    <m:nary>
                      <m:naryPr>
                        <m:chr m:val="∑"/>
                        <m:limLoc m:val="undOvr"/>
                        <m:grow m:val="on"/>
                        <m:supHide m:val="on"/>
                        <m:ctrlPr>
                          <a:rPr lang="en-US" i="1" dirty="0">
                            <a:latin typeface="Cambria Math" panose="02040503050406030204" pitchFamily="18" charset="0"/>
                          </a:rPr>
                        </m:ctrlPr>
                      </m:naryPr>
                      <m:sub>
                        <m:r>
                          <m:rPr>
                            <m:brk/>
                            <m:aln/>
                          </m:rPr>
                          <a:rPr lang="de-DE" i="1" dirty="0">
                            <a:latin typeface="Cambria Math" panose="02040503050406030204" pitchFamily="18" charset="0"/>
                          </a:rPr>
                          <m:t>𝑘</m:t>
                        </m:r>
                      </m:sub>
                      <m:sup/>
                      <m:e>
                        <m:r>
                          <a:rPr lang="de-DE" i="1" dirty="0">
                            <a:latin typeface="Cambria Math" panose="02040503050406030204" pitchFamily="18" charset="0"/>
                          </a:rPr>
                          <m:t>(</m:t>
                        </m:r>
                      </m:e>
                    </m:nary>
                  </m:oMath>
                </a14:m>
                <a:r>
                  <a:rPr lang="de-DE" dirty="0"/>
                  <a:t> </a:t>
                </a:r>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𝛿</m:t>
                        </m:r>
                      </m:e>
                      <m:sub>
                        <m:r>
                          <a:rPr lang="de-DE" i="1" dirty="0">
                            <a:latin typeface="Cambria Math" panose="02040503050406030204" pitchFamily="18" charset="0"/>
                          </a:rPr>
                          <m:t>𝑘</m:t>
                        </m:r>
                      </m:sub>
                    </m:sSub>
                    <m:r>
                      <a:rPr lang="de-DE" i="1" dirty="0">
                        <a:latin typeface="Cambria Math" panose="02040503050406030204" pitchFamily="18" charset="0"/>
                      </a:rPr>
                      <m:t> </m:t>
                    </m:r>
                    <m:r>
                      <a:rPr lang="de-DE" dirty="0">
                        <a:latin typeface="Cambria Math" panose="02040503050406030204" pitchFamily="18" charset="0"/>
                      </a:rPr>
                      <m:t>⋅</m:t>
                    </m:r>
                    <m:f>
                      <m:fPr>
                        <m:ctrlPr>
                          <a:rPr lang="de-DE" i="1" dirty="0">
                            <a:latin typeface="Cambria Math" panose="02040503050406030204" pitchFamily="18" charset="0"/>
                          </a:rPr>
                        </m:ctrlPr>
                      </m:fPr>
                      <m:num>
                        <m:r>
                          <a:rPr lang="de-DE" dirty="0">
                            <a:latin typeface="Cambria Math" panose="02040503050406030204" pitchFamily="18" charset="0"/>
                          </a:rPr>
                          <m:t>𝜕</m:t>
                        </m:r>
                      </m:num>
                      <m:den>
                        <m:r>
                          <a:rPr lang="de-DE" dirty="0">
                            <a:latin typeface="Cambria Math" panose="02040503050406030204" pitchFamily="18" charset="0"/>
                          </a:rPr>
                          <m:t>𝜕</m:t>
                        </m:r>
                        <m:sSub>
                          <m:sSubPr>
                            <m:ctrlPr>
                              <a:rPr lang="de-DE" i="1" dirty="0">
                                <a:latin typeface="Cambria Math" panose="02040503050406030204" pitchFamily="18" charset="0"/>
                              </a:rPr>
                            </m:ctrlPr>
                          </m:sSubPr>
                          <m:e>
                            <m:r>
                              <a:rPr lang="de-DE" i="1" dirty="0">
                                <a:latin typeface="Cambria Math" panose="02040503050406030204" pitchFamily="18" charset="0"/>
                              </a:rPr>
                              <m:t>𝑜</m:t>
                            </m:r>
                          </m:e>
                          <m:sub>
                            <m:r>
                              <a:rPr lang="de-DE" i="1" dirty="0">
                                <a:latin typeface="Cambria Math" panose="02040503050406030204" pitchFamily="18" charset="0"/>
                              </a:rPr>
                              <m:t>𝑗</m:t>
                            </m:r>
                          </m:sub>
                        </m:sSub>
                      </m:den>
                    </m:f>
                    <m:r>
                      <a:rPr lang="de-DE" i="1" dirty="0">
                        <a:latin typeface="Cambria Math" panose="02040503050406030204" pitchFamily="18" charset="0"/>
                      </a:rPr>
                      <m:t> </m:t>
                    </m:r>
                  </m:oMath>
                </a14:m>
                <a:r>
                  <a:rPr lang="de-DE" dirty="0"/>
                  <a:t>	 </a:t>
                </a:r>
                <a14:m>
                  <m:oMath xmlns:m="http://schemas.openxmlformats.org/officeDocument/2006/math">
                    <m:sSub>
                      <m:sSubPr>
                        <m:ctrlPr>
                          <a:rPr lang="en-US" i="1" dirty="0">
                            <a:latin typeface="Cambria Math" panose="02040503050406030204" pitchFamily="18" charset="0"/>
                          </a:rPr>
                        </m:ctrlPr>
                      </m:sSubPr>
                      <m:e>
                        <m:nary>
                          <m:naryPr>
                            <m:chr m:val="∑"/>
                            <m:limLoc m:val="undOvr"/>
                            <m:grow m:val="on"/>
                            <m:supHide m:val="on"/>
                            <m:ctrlPr>
                              <a:rPr lang="en-US" i="1" dirty="0">
                                <a:latin typeface="Cambria Math" panose="02040503050406030204" pitchFamily="18" charset="0"/>
                              </a:rPr>
                            </m:ctrlPr>
                          </m:naryPr>
                          <m:sub>
                            <m:r>
                              <a:rPr lang="en-US" i="1" dirty="0">
                                <a:latin typeface="Cambria Math" panose="02040503050406030204" pitchFamily="18" charset="0"/>
                              </a:rPr>
                              <m:t>𝑖</m:t>
                            </m:r>
                          </m:sub>
                          <m:sup/>
                          <m:e>
                            <m:r>
                              <a:rPr lang="de-DE" i="1" dirty="0">
                                <a:latin typeface="Cambria Math" panose="02040503050406030204" pitchFamily="18" charset="0"/>
                              </a:rPr>
                              <m:t>𝑥</m:t>
                            </m:r>
                          </m:e>
                        </m:nary>
                      </m:e>
                      <m:sub>
                        <m:r>
                          <a:rPr lang="de-DE" i="1" dirty="0">
                            <a:latin typeface="Cambria Math" panose="02040503050406030204" pitchFamily="18" charset="0"/>
                          </a:rPr>
                          <m:t>𝑖</m:t>
                        </m:r>
                      </m:sub>
                    </m:sSub>
                    <m:sSub>
                      <m:sSubPr>
                        <m:ctrlPr>
                          <a:rPr lang="de-DE" i="1" dirty="0">
                            <a:latin typeface="Cambria Math" panose="02040503050406030204" pitchFamily="18" charset="0"/>
                          </a:rPr>
                        </m:ctrlPr>
                      </m:sSubPr>
                      <m:e>
                        <m:r>
                          <a:rPr lang="de-DE" i="1" dirty="0">
                            <a:latin typeface="Cambria Math" panose="02040503050406030204" pitchFamily="18" charset="0"/>
                          </a:rPr>
                          <m:t>𝑤</m:t>
                        </m:r>
                      </m:e>
                      <m:sub>
                        <m:r>
                          <a:rPr lang="de-DE" i="1" dirty="0">
                            <a:latin typeface="Cambria Math" panose="02040503050406030204" pitchFamily="18" charset="0"/>
                          </a:rPr>
                          <m:t>𝑘𝑖</m:t>
                        </m:r>
                      </m:sub>
                    </m:sSub>
                    <m:r>
                      <a:rPr lang="de-DE" i="1" dirty="0">
                        <a:latin typeface="Cambria Math" panose="02040503050406030204" pitchFamily="18" charset="0"/>
                      </a:rPr>
                      <m:t>)</m:t>
                    </m:r>
                  </m:oMath>
                </a14:m>
                <a:r>
                  <a:rPr lang="de-DE" dirty="0"/>
                  <a:t> </a:t>
                </a:r>
                <a14:m>
                  <m:oMath xmlns:m="http://schemas.openxmlformats.org/officeDocument/2006/math">
                    <m:r>
                      <a:rPr lang="de-DE" dirty="0">
                        <a:latin typeface="Cambria Math" panose="02040503050406030204" pitchFamily="18" charset="0"/>
                      </a:rPr>
                      <m:t>⋅</m:t>
                    </m:r>
                    <m:r>
                      <m:rPr>
                        <m:nor/>
                      </m:rPr>
                      <a:rPr lang="en-US" dirty="0"/>
                      <m:t> </m:t>
                    </m:r>
                    <m:sSub>
                      <m:sSubPr>
                        <m:ctrlPr>
                          <a:rPr lang="en-US" i="1" dirty="0">
                            <a:latin typeface="Cambria Math" panose="02040503050406030204" pitchFamily="18" charset="0"/>
                          </a:rPr>
                        </m:ctrlPr>
                      </m:sSubPr>
                      <m:e>
                        <m:r>
                          <a:rPr lang="en-US" i="1" dirty="0">
                            <a:latin typeface="Cambria Math" panose="02040503050406030204" pitchFamily="18" charset="0"/>
                          </a:rPr>
                          <m:t>𝜑</m:t>
                        </m:r>
                        <m:r>
                          <a:rPr lang="de-DE" i="1" dirty="0">
                            <a:latin typeface="Cambria Math" panose="02040503050406030204" pitchFamily="18" charset="0"/>
                          </a:rPr>
                          <m:t>′(</m:t>
                        </m:r>
                        <m:r>
                          <a:rPr lang="en-US" i="1" dirty="0">
                            <a:latin typeface="Cambria Math" panose="02040503050406030204" pitchFamily="18" charset="0"/>
                          </a:rPr>
                          <m:t>𝜎</m:t>
                        </m:r>
                      </m:e>
                      <m:sub>
                        <m:r>
                          <a:rPr lang="de-DE" i="1" dirty="0">
                            <a:latin typeface="Cambria Math" panose="02040503050406030204" pitchFamily="18" charset="0"/>
                          </a:rPr>
                          <m:t>𝑗</m:t>
                        </m:r>
                      </m:sub>
                    </m:sSub>
                    <m:r>
                      <m:rPr>
                        <m:nor/>
                      </m:rPr>
                      <a:rPr lang="de-DE" dirty="0"/>
                      <m:t>)</m:t>
                    </m:r>
                  </m:oMath>
                </a14:m>
                <a:r>
                  <a:rPr lang="de-DE" dirty="0"/>
                  <a:t>    </a:t>
                </a:r>
              </a:p>
              <a:p>
                <a:r>
                  <a:rPr lang="de-DE" dirty="0"/>
                  <a:t>	    </a:t>
                </a:r>
              </a:p>
              <a:p>
                <a:r>
                  <a:rPr lang="de-DE" dirty="0"/>
                  <a:t>	    </a:t>
                </a:r>
                <a14:m>
                  <m:oMath xmlns:m="http://schemas.openxmlformats.org/officeDocument/2006/math">
                    <m:r>
                      <a:rPr lang="de-DE" dirty="0">
                        <a:latin typeface="Cambria Math" panose="02040503050406030204" pitchFamily="18" charset="0"/>
                      </a:rPr>
                      <m:t>=</m:t>
                    </m:r>
                    <m:nary>
                      <m:naryPr>
                        <m:chr m:val="∑"/>
                        <m:limLoc m:val="undOvr"/>
                        <m:grow m:val="on"/>
                        <m:supHide m:val="on"/>
                        <m:ctrlPr>
                          <a:rPr lang="en-US" i="1" dirty="0">
                            <a:latin typeface="Cambria Math" panose="02040503050406030204" pitchFamily="18" charset="0"/>
                          </a:rPr>
                        </m:ctrlPr>
                      </m:naryPr>
                      <m:sub>
                        <m:r>
                          <m:rPr>
                            <m:brk/>
                            <m:aln/>
                          </m:rPr>
                          <a:rPr lang="de-DE" i="1" dirty="0">
                            <a:latin typeface="Cambria Math" panose="02040503050406030204" pitchFamily="18" charset="0"/>
                          </a:rPr>
                          <m:t>𝑘</m:t>
                        </m:r>
                      </m:sub>
                      <m:sup/>
                      <m:e>
                        <m:r>
                          <a:rPr lang="de-DE" i="1" dirty="0">
                            <a:latin typeface="Cambria Math" panose="02040503050406030204" pitchFamily="18" charset="0"/>
                          </a:rPr>
                          <m:t>(</m:t>
                        </m:r>
                      </m:e>
                    </m:nary>
                  </m:oMath>
                </a14:m>
                <a:r>
                  <a:rPr lang="de-DE" dirty="0"/>
                  <a:t> </a:t>
                </a:r>
                <a14:m>
                  <m:oMath xmlns:m="http://schemas.openxmlformats.org/officeDocument/2006/math">
                    <m:sSub>
                      <m:sSubPr>
                        <m:ctrlPr>
                          <a:rPr lang="de-DE" i="1" dirty="0">
                            <a:latin typeface="Cambria Math" panose="02040503050406030204" pitchFamily="18" charset="0"/>
                          </a:rPr>
                        </m:ctrlPr>
                      </m:sSubPr>
                      <m:e>
                        <m:r>
                          <a:rPr lang="de-DE" i="1" dirty="0">
                            <a:latin typeface="Cambria Math" panose="02040503050406030204" pitchFamily="18" charset="0"/>
                          </a:rPr>
                          <m:t>𝛿</m:t>
                        </m:r>
                      </m:e>
                      <m:sub>
                        <m:r>
                          <a:rPr lang="de-DE" i="1" dirty="0">
                            <a:latin typeface="Cambria Math" panose="02040503050406030204" pitchFamily="18" charset="0"/>
                          </a:rPr>
                          <m:t>𝑘</m:t>
                        </m:r>
                      </m:sub>
                    </m:sSub>
                    <m:r>
                      <a:rPr lang="de-DE" i="1" dirty="0">
                        <a:latin typeface="Cambria Math" panose="02040503050406030204" pitchFamily="18" charset="0"/>
                      </a:rPr>
                      <m:t> </m:t>
                    </m:r>
                    <m:sSub>
                      <m:sSubPr>
                        <m:ctrlPr>
                          <a:rPr lang="de-DE" i="1" dirty="0">
                            <a:latin typeface="Cambria Math" panose="02040503050406030204" pitchFamily="18" charset="0"/>
                          </a:rPr>
                        </m:ctrlPr>
                      </m:sSubPr>
                      <m:e>
                        <m:r>
                          <a:rPr lang="de-DE" i="1" dirty="0">
                            <a:latin typeface="Cambria Math" panose="02040503050406030204" pitchFamily="18" charset="0"/>
                          </a:rPr>
                          <m:t>𝑤</m:t>
                        </m:r>
                      </m:e>
                      <m:sub>
                        <m:r>
                          <a:rPr lang="de-DE" i="1" dirty="0">
                            <a:latin typeface="Cambria Math" panose="02040503050406030204" pitchFamily="18" charset="0"/>
                          </a:rPr>
                          <m:t>𝑘𝑖</m:t>
                        </m:r>
                      </m:sub>
                    </m:sSub>
                    <m:r>
                      <a:rPr lang="de-DE" i="1" dirty="0">
                        <a:latin typeface="Cambria Math" panose="02040503050406030204" pitchFamily="18" charset="0"/>
                      </a:rPr>
                      <m:t>)</m:t>
                    </m:r>
                  </m:oMath>
                </a14:m>
                <a:r>
                  <a:rPr lang="de-DE" dirty="0"/>
                  <a:t> </a:t>
                </a:r>
                <a14:m>
                  <m:oMath xmlns:m="http://schemas.openxmlformats.org/officeDocument/2006/math">
                    <m:r>
                      <a:rPr lang="de-DE" dirty="0">
                        <a:latin typeface="Cambria Math" panose="02040503050406030204" pitchFamily="18" charset="0"/>
                      </a:rPr>
                      <m:t>⋅</m:t>
                    </m:r>
                    <m:r>
                      <m:rPr>
                        <m:nor/>
                      </m:rPr>
                      <a:rPr lang="en-US" dirty="0"/>
                      <m:t> </m:t>
                    </m:r>
                    <m:sSub>
                      <m:sSubPr>
                        <m:ctrlPr>
                          <a:rPr lang="en-US" i="1" dirty="0">
                            <a:latin typeface="Cambria Math" panose="02040503050406030204" pitchFamily="18" charset="0"/>
                          </a:rPr>
                        </m:ctrlPr>
                      </m:sSubPr>
                      <m:e>
                        <m:r>
                          <a:rPr lang="en-US" i="1" dirty="0">
                            <a:latin typeface="Cambria Math" panose="02040503050406030204" pitchFamily="18" charset="0"/>
                          </a:rPr>
                          <m:t>𝜑</m:t>
                        </m:r>
                        <m:r>
                          <a:rPr lang="de-DE" i="1" dirty="0">
                            <a:latin typeface="Cambria Math" panose="02040503050406030204" pitchFamily="18" charset="0"/>
                          </a:rPr>
                          <m:t>′(</m:t>
                        </m:r>
                        <m:r>
                          <a:rPr lang="en-US" i="1" dirty="0">
                            <a:latin typeface="Cambria Math" panose="02040503050406030204" pitchFamily="18" charset="0"/>
                          </a:rPr>
                          <m:t>𝜎</m:t>
                        </m:r>
                      </m:e>
                      <m:sub>
                        <m:r>
                          <a:rPr lang="de-DE" i="1" dirty="0">
                            <a:latin typeface="Cambria Math" panose="02040503050406030204" pitchFamily="18" charset="0"/>
                          </a:rPr>
                          <m:t>𝑗</m:t>
                        </m:r>
                      </m:sub>
                    </m:sSub>
                    <m:r>
                      <m:rPr>
                        <m:nor/>
                      </m:rPr>
                      <a:rPr lang="de-DE" dirty="0"/>
                      <m:t>)</m:t>
                    </m:r>
                  </m:oMath>
                </a14:m>
                <a:r>
                  <a:rPr lang="de-DE" dirty="0"/>
                  <a:t> </a:t>
                </a:r>
              </a:p>
              <a:p>
                <a:endParaRPr lang="de-DE" dirty="0"/>
              </a:p>
            </p:txBody>
          </p:sp>
        </mc:Choice>
        <mc:Fallback xmlns="">
          <p:sp>
            <p:nvSpPr>
              <p:cNvPr id="2" name="Textfeld 1">
                <a:extLst>
                  <a:ext uri="{FF2B5EF4-FFF2-40B4-BE49-F238E27FC236}">
                    <a16:creationId xmlns:a16="http://schemas.microsoft.com/office/drawing/2014/main" id="{A9248D5A-51B3-4736-9856-EE3ED2F15273}"/>
                  </a:ext>
                </a:extLst>
              </p:cNvPr>
              <p:cNvSpPr txBox="1">
                <a:spLocks noRot="1" noChangeAspect="1" noMove="1" noResize="1" noEditPoints="1" noAdjustHandles="1" noChangeArrowheads="1" noChangeShapeType="1" noTextEdit="1"/>
              </p:cNvSpPr>
              <p:nvPr/>
            </p:nvSpPr>
            <p:spPr>
              <a:xfrm>
                <a:off x="6567644" y="2155728"/>
                <a:ext cx="4803112" cy="2782493"/>
              </a:xfrm>
              <a:prstGeom prst="rect">
                <a:avLst/>
              </a:prstGeom>
              <a:blipFill>
                <a:blip r:embed="rId8"/>
                <a:stretch>
                  <a:fillRect l="-1142" t="-1316" b="-1951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281BFC7C-6735-487A-8828-9B90A14655B0}"/>
                  </a:ext>
                </a:extLst>
              </p:cNvPr>
              <p:cNvSpPr txBox="1"/>
              <p:nvPr/>
            </p:nvSpPr>
            <p:spPr>
              <a:xfrm>
                <a:off x="1211873" y="5211106"/>
                <a:ext cx="10711543" cy="976614"/>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m:rPr>
                        <m:sty m:val="p"/>
                      </m:rPr>
                      <a:rPr lang="de-DE" smtClean="0">
                        <a:latin typeface="Cambria Math" panose="02040503050406030204" pitchFamily="18" charset="0"/>
                        <a:sym typeface="Wingdings" panose="05000000000000000000" pitchFamily="2" charset="2"/>
                      </a:rPr>
                      <m:t>Δ</m:t>
                    </m:r>
                    <m:sSub>
                      <m:sSubPr>
                        <m:ctrlPr>
                          <a:rPr lang="de-DE" i="1">
                            <a:latin typeface="Cambria Math" panose="02040503050406030204" pitchFamily="18" charset="0"/>
                            <a:sym typeface="Wingdings" panose="05000000000000000000" pitchFamily="2" charset="2"/>
                          </a:rPr>
                        </m:ctrlPr>
                      </m:sSubPr>
                      <m:e>
                        <m:r>
                          <a:rPr lang="de-DE" i="1">
                            <a:latin typeface="Cambria Math" panose="02040503050406030204" pitchFamily="18" charset="0"/>
                            <a:sym typeface="Wingdings" panose="05000000000000000000" pitchFamily="2" charset="2"/>
                          </a:rPr>
                          <m:t>𝑤</m:t>
                        </m:r>
                      </m:e>
                      <m:sub>
                        <m:r>
                          <a:rPr lang="de-DE" i="1">
                            <a:latin typeface="Cambria Math" panose="02040503050406030204" pitchFamily="18" charset="0"/>
                            <a:sym typeface="Wingdings" panose="05000000000000000000" pitchFamily="2" charset="2"/>
                          </a:rPr>
                          <m:t>𝑗</m:t>
                        </m:r>
                      </m:sub>
                    </m:sSub>
                    <m:r>
                      <a:rPr lang="de-DE">
                        <a:latin typeface="Cambria Math" panose="02040503050406030204" pitchFamily="18" charset="0"/>
                        <a:sym typeface="Wingdings" panose="05000000000000000000" pitchFamily="2" charset="2"/>
                      </a:rPr>
                      <m:t>=−</m:t>
                    </m:r>
                    <m:r>
                      <a:rPr lang="de-DE" i="1">
                        <a:latin typeface="Cambria Math" panose="02040503050406030204" pitchFamily="18" charset="0"/>
                        <a:sym typeface="Wingdings" panose="05000000000000000000" pitchFamily="2" charset="2"/>
                      </a:rPr>
                      <m:t>𝜂</m:t>
                    </m:r>
                    <m:r>
                      <a:rPr lang="de-DE">
                        <a:latin typeface="Cambria Math" panose="02040503050406030204" pitchFamily="18" charset="0"/>
                        <a:sym typeface="Wingdings" panose="05000000000000000000" pitchFamily="2" charset="2"/>
                      </a:rPr>
                      <m:t>⋅</m:t>
                    </m:r>
                    <m:f>
                      <m:fPr>
                        <m:ctrlPr>
                          <a:rPr lang="de-DE" i="1">
                            <a:latin typeface="Cambria Math" panose="02040503050406030204" pitchFamily="18" charset="0"/>
                            <a:sym typeface="Wingdings" panose="05000000000000000000" pitchFamily="2" charset="2"/>
                          </a:rPr>
                        </m:ctrlPr>
                      </m:fPr>
                      <m:num>
                        <m:r>
                          <a:rPr lang="de-DE">
                            <a:latin typeface="Cambria Math" panose="02040503050406030204" pitchFamily="18" charset="0"/>
                            <a:sym typeface="Wingdings" panose="05000000000000000000" pitchFamily="2" charset="2"/>
                          </a:rPr>
                          <m:t>𝜕</m:t>
                        </m:r>
                        <m:r>
                          <a:rPr lang="de-DE" i="1">
                            <a:latin typeface="Cambria Math" panose="02040503050406030204" pitchFamily="18" charset="0"/>
                            <a:sym typeface="Wingdings" panose="05000000000000000000" pitchFamily="2" charset="2"/>
                          </a:rPr>
                          <m:t>𝐸</m:t>
                        </m:r>
                      </m:num>
                      <m:den>
                        <m:r>
                          <a:rPr lang="de-DE">
                            <a:latin typeface="Cambria Math" panose="02040503050406030204" pitchFamily="18" charset="0"/>
                            <a:sym typeface="Wingdings" panose="05000000000000000000" pitchFamily="2" charset="2"/>
                          </a:rPr>
                          <m:t>𝜕</m:t>
                        </m:r>
                        <m:sSub>
                          <m:sSubPr>
                            <m:ctrlPr>
                              <a:rPr lang="de-DE" i="1">
                                <a:latin typeface="Cambria Math" panose="02040503050406030204" pitchFamily="18" charset="0"/>
                                <a:sym typeface="Wingdings" panose="05000000000000000000" pitchFamily="2" charset="2"/>
                              </a:rPr>
                            </m:ctrlPr>
                          </m:sSubPr>
                          <m:e>
                            <m:r>
                              <a:rPr lang="de-DE" i="1">
                                <a:latin typeface="Cambria Math" panose="02040503050406030204" pitchFamily="18" charset="0"/>
                                <a:sym typeface="Wingdings" panose="05000000000000000000" pitchFamily="2" charset="2"/>
                              </a:rPr>
                              <m:t>𝑤</m:t>
                            </m:r>
                          </m:e>
                          <m:sub>
                            <m:r>
                              <a:rPr lang="de-DE" i="1">
                                <a:latin typeface="Cambria Math" panose="02040503050406030204" pitchFamily="18" charset="0"/>
                                <a:sym typeface="Wingdings" panose="05000000000000000000" pitchFamily="2" charset="2"/>
                              </a:rPr>
                              <m:t>𝑗𝑖</m:t>
                            </m:r>
                          </m:sub>
                        </m:sSub>
                      </m:den>
                    </m:f>
                    <m:r>
                      <a:rPr lang="de-DE">
                        <a:latin typeface="Cambria Math" panose="02040503050406030204" pitchFamily="18" charset="0"/>
                        <a:sym typeface="Wingdings" panose="05000000000000000000" pitchFamily="2" charset="2"/>
                      </a:rPr>
                      <m:t>=</m:t>
                    </m:r>
                    <m:r>
                      <a:rPr lang="de-DE" i="1">
                        <a:latin typeface="Cambria Math" panose="02040503050406030204" pitchFamily="18" charset="0"/>
                        <a:sym typeface="Wingdings" panose="05000000000000000000" pitchFamily="2" charset="2"/>
                      </a:rPr>
                      <m:t>𝜂</m:t>
                    </m:r>
                    <m:r>
                      <a:rPr lang="de-DE">
                        <a:latin typeface="Cambria Math" panose="02040503050406030204" pitchFamily="18" charset="0"/>
                        <a:sym typeface="Wingdings" panose="05000000000000000000" pitchFamily="2" charset="2"/>
                      </a:rPr>
                      <m:t>⋅</m:t>
                    </m:r>
                    <m:sSub>
                      <m:sSubPr>
                        <m:ctrlPr>
                          <a:rPr lang="de-DE" i="1">
                            <a:latin typeface="Cambria Math" panose="02040503050406030204" pitchFamily="18" charset="0"/>
                            <a:sym typeface="Wingdings" panose="05000000000000000000" pitchFamily="2" charset="2"/>
                          </a:rPr>
                        </m:ctrlPr>
                      </m:sSubPr>
                      <m:e>
                        <m:r>
                          <a:rPr lang="de-DE" i="1">
                            <a:latin typeface="Cambria Math" panose="02040503050406030204" pitchFamily="18" charset="0"/>
                            <a:sym typeface="Wingdings" panose="05000000000000000000" pitchFamily="2" charset="2"/>
                          </a:rPr>
                          <m:t>𝛿</m:t>
                        </m:r>
                      </m:e>
                      <m:sub>
                        <m:r>
                          <a:rPr lang="de-DE" i="1">
                            <a:latin typeface="Cambria Math" panose="02040503050406030204" pitchFamily="18" charset="0"/>
                            <a:sym typeface="Wingdings" panose="05000000000000000000" pitchFamily="2" charset="2"/>
                          </a:rPr>
                          <m:t>𝑗</m:t>
                        </m:r>
                      </m:sub>
                    </m:sSub>
                    <m:r>
                      <a:rPr lang="de-DE">
                        <a:latin typeface="Cambria Math" panose="02040503050406030204" pitchFamily="18" charset="0"/>
                        <a:sym typeface="Wingdings" panose="05000000000000000000" pitchFamily="2" charset="2"/>
                      </a:rPr>
                      <m:t>⋅</m:t>
                    </m:r>
                    <m:sSub>
                      <m:sSubPr>
                        <m:ctrlPr>
                          <a:rPr lang="de-DE" i="1">
                            <a:latin typeface="Cambria Math" panose="02040503050406030204" pitchFamily="18" charset="0"/>
                            <a:sym typeface="Wingdings" panose="05000000000000000000" pitchFamily="2" charset="2"/>
                          </a:rPr>
                        </m:ctrlPr>
                      </m:sSubPr>
                      <m:e>
                        <m:r>
                          <a:rPr lang="de-DE" i="1">
                            <a:latin typeface="Cambria Math" panose="02040503050406030204" pitchFamily="18" charset="0"/>
                            <a:sym typeface="Wingdings" panose="05000000000000000000" pitchFamily="2" charset="2"/>
                          </a:rPr>
                          <m:t>𝑜</m:t>
                        </m:r>
                      </m:e>
                      <m:sub>
                        <m:r>
                          <a:rPr lang="de-DE" i="1">
                            <a:latin typeface="Cambria Math" panose="02040503050406030204" pitchFamily="18" charset="0"/>
                            <a:sym typeface="Wingdings" panose="05000000000000000000" pitchFamily="2" charset="2"/>
                          </a:rPr>
                          <m:t>𝑗</m:t>
                        </m:r>
                      </m:sub>
                    </m:sSub>
                  </m:oMath>
                </a14:m>
                <a:r>
                  <a:rPr lang="de-DE" dirty="0"/>
                  <a:t>	</a:t>
                </a:r>
                <a:r>
                  <a:rPr lang="de-DE" sz="2000" dirty="0" err="1"/>
                  <a:t>with</a:t>
                </a:r>
                <a:r>
                  <a:rPr lang="de-DE" dirty="0"/>
                  <a:t> </a:t>
                </a:r>
                <a14:m>
                  <m:oMath xmlns:m="http://schemas.openxmlformats.org/officeDocument/2006/math">
                    <m:sSub>
                      <m:sSubPr>
                        <m:ctrlPr>
                          <a:rPr lang="de-DE" i="1" dirty="0" smtClean="0">
                            <a:latin typeface="Cambria Math" panose="02040503050406030204" pitchFamily="18" charset="0"/>
                          </a:rPr>
                        </m:ctrlPr>
                      </m:sSubPr>
                      <m:e>
                        <m:r>
                          <a:rPr lang="de-DE" i="1" dirty="0">
                            <a:latin typeface="Cambria Math" panose="02040503050406030204" pitchFamily="18" charset="0"/>
                          </a:rPr>
                          <m:t>𝛿</m:t>
                        </m:r>
                      </m:e>
                      <m:sub>
                        <m:r>
                          <a:rPr lang="de-DE" i="1" dirty="0">
                            <a:latin typeface="Cambria Math" panose="02040503050406030204" pitchFamily="18" charset="0"/>
                          </a:rPr>
                          <m:t>𝑗</m:t>
                        </m:r>
                      </m:sub>
                    </m:sSub>
                    <m:r>
                      <a:rPr lang="de-DE" i="0" dirty="0">
                        <a:latin typeface="Cambria Math" panose="02040503050406030204" pitchFamily="18" charset="0"/>
                      </a:rPr>
                      <m:t>=</m:t>
                    </m:r>
                    <m:d>
                      <m:dPr>
                        <m:begChr m:val="{"/>
                        <m:endChr m:val=""/>
                        <m:ctrlPr>
                          <a:rPr lang="de-DE" i="1" dirty="0">
                            <a:latin typeface="Cambria Math" panose="02040503050406030204" pitchFamily="18" charset="0"/>
                          </a:rPr>
                        </m:ctrlPr>
                      </m:dPr>
                      <m:e>
                        <m:m>
                          <m:mPr>
                            <m:plcHide m:val="on"/>
                            <m:mcs>
                              <m:mc>
                                <m:mcPr>
                                  <m:count m:val="1"/>
                                  <m:mcJc m:val="center"/>
                                </m:mcPr>
                              </m:mc>
                            </m:mcs>
                            <m:ctrlPr>
                              <a:rPr lang="de-DE" i="1" dirty="0">
                                <a:latin typeface="Cambria Math" panose="02040503050406030204" pitchFamily="18" charset="0"/>
                              </a:rPr>
                            </m:ctrlPr>
                          </m:mPr>
                          <m:mr>
                            <m:e>
                              <m:d>
                                <m:dPr>
                                  <m:ctrlPr>
                                    <a:rPr lang="de-DE" i="1" dirty="0">
                                      <a:latin typeface="Cambria Math" panose="02040503050406030204" pitchFamily="18" charset="0"/>
                                    </a:rPr>
                                  </m:ctrlPr>
                                </m:dPr>
                                <m:e>
                                  <m:r>
                                    <a:rPr lang="de-DE" i="1" dirty="0">
                                      <a:latin typeface="Cambria Math" panose="02040503050406030204" pitchFamily="18" charset="0"/>
                                    </a:rPr>
                                    <m:t>𝑌</m:t>
                                  </m:r>
                                  <m:r>
                                    <a:rPr lang="de-DE" i="0" dirty="0">
                                      <a:latin typeface="Cambria Math" panose="02040503050406030204" pitchFamily="18" charset="0"/>
                                    </a:rPr>
                                    <m:t>−</m:t>
                                  </m:r>
                                  <m:sSub>
                                    <m:sSubPr>
                                      <m:ctrlPr>
                                        <a:rPr lang="de-DE" i="1" dirty="0">
                                          <a:latin typeface="Cambria Math" panose="02040503050406030204" pitchFamily="18" charset="0"/>
                                        </a:rPr>
                                      </m:ctrlPr>
                                    </m:sSubPr>
                                    <m:e>
                                      <m:r>
                                        <a:rPr lang="de-DE" i="1" dirty="0">
                                          <a:latin typeface="Cambria Math" panose="02040503050406030204" pitchFamily="18" charset="0"/>
                                        </a:rPr>
                                        <m:t>𝜎</m:t>
                                      </m:r>
                                    </m:e>
                                    <m:sub>
                                      <m:r>
                                        <a:rPr lang="de-DE" i="1" dirty="0">
                                          <a:latin typeface="Cambria Math" panose="02040503050406030204" pitchFamily="18" charset="0"/>
                                        </a:rPr>
                                        <m:t>𝑗</m:t>
                                      </m:r>
                                    </m:sub>
                                  </m:sSub>
                                </m:e>
                              </m:d>
                              <m:r>
                                <a:rPr lang="de-DE" i="0" dirty="0">
                                  <a:latin typeface="Cambria Math" panose="02040503050406030204" pitchFamily="18" charset="0"/>
                                </a:rPr>
                                <m:t>⋅</m:t>
                              </m:r>
                              <m:sSup>
                                <m:sSupPr>
                                  <m:ctrlPr>
                                    <a:rPr lang="de-DE" i="1" dirty="0">
                                      <a:latin typeface="Cambria Math" panose="02040503050406030204" pitchFamily="18" charset="0"/>
                                    </a:rPr>
                                  </m:ctrlPr>
                                </m:sSupPr>
                                <m:e>
                                  <m:r>
                                    <a:rPr lang="de-DE" i="1" dirty="0">
                                      <a:latin typeface="Cambria Math" panose="02040503050406030204" pitchFamily="18" charset="0"/>
                                    </a:rPr>
                                    <m:t>𝜑</m:t>
                                  </m:r>
                                </m:e>
                                <m:sup>
                                  <m:r>
                                    <a:rPr lang="de-DE" b="0" i="0" dirty="0" smtClean="0">
                                      <a:latin typeface="Cambria Math" panose="02040503050406030204" pitchFamily="18" charset="0"/>
                                    </a:rPr>
                                    <m:t>′</m:t>
                                  </m:r>
                                </m:sup>
                              </m:sSup>
                              <m:d>
                                <m:dPr>
                                  <m:ctrlPr>
                                    <a:rPr lang="de-DE" i="1" dirty="0">
                                      <a:latin typeface="Cambria Math" panose="02040503050406030204" pitchFamily="18" charset="0"/>
                                    </a:rPr>
                                  </m:ctrlPr>
                                </m:dPr>
                                <m:e>
                                  <m:sSub>
                                    <m:sSubPr>
                                      <m:ctrlPr>
                                        <a:rPr lang="de-DE" i="1" dirty="0">
                                          <a:latin typeface="Cambria Math" panose="02040503050406030204" pitchFamily="18" charset="0"/>
                                        </a:rPr>
                                      </m:ctrlPr>
                                    </m:sSubPr>
                                    <m:e>
                                      <m:r>
                                        <a:rPr lang="de-DE" i="1" dirty="0">
                                          <a:latin typeface="Cambria Math" panose="02040503050406030204" pitchFamily="18" charset="0"/>
                                        </a:rPr>
                                        <m:t>𝜎</m:t>
                                      </m:r>
                                    </m:e>
                                    <m:sub>
                                      <m:r>
                                        <a:rPr lang="de-DE" i="1" dirty="0">
                                          <a:latin typeface="Cambria Math" panose="02040503050406030204" pitchFamily="18" charset="0"/>
                                        </a:rPr>
                                        <m:t>𝑗</m:t>
                                      </m:r>
                                    </m:sub>
                                  </m:sSub>
                                </m:e>
                              </m:d>
                              <m:r>
                                <a:rPr lang="de-DE" b="0" i="1" dirty="0" smtClean="0">
                                  <a:latin typeface="Cambria Math" panose="02040503050406030204" pitchFamily="18" charset="0"/>
                                </a:rPr>
                                <m:t>                 ,</m:t>
                              </m:r>
                              <m:r>
                                <a:rPr lang="de-DE" i="1" dirty="0">
                                  <a:latin typeface="Cambria Math" panose="02040503050406030204" pitchFamily="18" charset="0"/>
                                </a:rPr>
                                <m:t> </m:t>
                              </m:r>
                              <m:r>
                                <a:rPr lang="de-DE" i="1" dirty="0">
                                  <a:latin typeface="Cambria Math" panose="02040503050406030204" pitchFamily="18" charset="0"/>
                                </a:rPr>
                                <m:t>𝑓𝑜𝑟</m:t>
                              </m:r>
                              <m:r>
                                <a:rPr lang="de-DE" i="1" dirty="0">
                                  <a:latin typeface="Cambria Math" panose="02040503050406030204" pitchFamily="18" charset="0"/>
                                </a:rPr>
                                <m:t> </m:t>
                              </m:r>
                              <m:r>
                                <a:rPr lang="de-DE" i="1" dirty="0">
                                  <a:latin typeface="Cambria Math" panose="02040503050406030204" pitchFamily="18" charset="0"/>
                                </a:rPr>
                                <m:t>𝑗</m:t>
                              </m:r>
                              <m:r>
                                <a:rPr lang="de-DE" i="1" dirty="0">
                                  <a:latin typeface="Cambria Math" panose="02040503050406030204" pitchFamily="18" charset="0"/>
                                </a:rPr>
                                <m:t>∈ </m:t>
                              </m:r>
                              <m:r>
                                <a:rPr lang="de-DE" b="0" i="1" dirty="0" smtClean="0">
                                  <a:latin typeface="Cambria Math" panose="02040503050406030204" pitchFamily="18" charset="0"/>
                                </a:rPr>
                                <m:t>𝑜𝑢𝑡𝑝𝑢𝑡</m:t>
                              </m:r>
                              <m:r>
                                <a:rPr lang="de-DE" i="1" dirty="0">
                                  <a:latin typeface="Cambria Math" panose="02040503050406030204" pitchFamily="18" charset="0"/>
                                </a:rPr>
                                <m:t> </m:t>
                              </m:r>
                              <m:r>
                                <a:rPr lang="de-DE" i="1" dirty="0">
                                  <a:latin typeface="Cambria Math" panose="02040503050406030204" pitchFamily="18" charset="0"/>
                                </a:rPr>
                                <m:t>𝑙𝑎𝑦𝑒𝑟𝑠</m:t>
                              </m:r>
                            </m:e>
                          </m:mr>
                          <m:mr>
                            <m:e>
                              <m:nary>
                                <m:naryPr>
                                  <m:chr m:val="∑"/>
                                  <m:limLoc m:val="undOvr"/>
                                  <m:grow m:val="on"/>
                                  <m:supHide m:val="on"/>
                                  <m:ctrlPr>
                                    <a:rPr lang="en-US" i="1" dirty="0">
                                      <a:latin typeface="Cambria Math" panose="02040503050406030204" pitchFamily="18" charset="0"/>
                                    </a:rPr>
                                  </m:ctrlPr>
                                </m:naryPr>
                                <m:sub>
                                  <m:r>
                                    <m:rPr>
                                      <m:brk/>
                                      <m:aln/>
                                    </m:rPr>
                                    <a:rPr lang="de-DE" i="1" dirty="0">
                                      <a:latin typeface="Cambria Math" panose="02040503050406030204" pitchFamily="18" charset="0"/>
                                    </a:rPr>
                                    <m:t>𝑘</m:t>
                                  </m:r>
                                </m:sub>
                                <m:sup/>
                                <m:e>
                                  <m:r>
                                    <a:rPr lang="de-DE" i="1" dirty="0">
                                      <a:latin typeface="Cambria Math" panose="02040503050406030204" pitchFamily="18" charset="0"/>
                                    </a:rPr>
                                    <m:t>(</m:t>
                                  </m:r>
                                </m:e>
                              </m:nary>
                              <m:r>
                                <m:rPr>
                                  <m:nor/>
                                </m:rPr>
                                <a:rPr lang="de-DE" dirty="0"/>
                                <m:t> </m:t>
                              </m:r>
                              <m:sSub>
                                <m:sSubPr>
                                  <m:ctrlPr>
                                    <a:rPr lang="de-DE" i="1" dirty="0">
                                      <a:latin typeface="Cambria Math" panose="02040503050406030204" pitchFamily="18" charset="0"/>
                                    </a:rPr>
                                  </m:ctrlPr>
                                </m:sSubPr>
                                <m:e>
                                  <m:r>
                                    <a:rPr lang="de-DE" i="1" dirty="0">
                                      <a:latin typeface="Cambria Math" panose="02040503050406030204" pitchFamily="18" charset="0"/>
                                    </a:rPr>
                                    <m:t>𝛿</m:t>
                                  </m:r>
                                </m:e>
                                <m:sub>
                                  <m:r>
                                    <a:rPr lang="de-DE" i="1" dirty="0">
                                      <a:latin typeface="Cambria Math" panose="02040503050406030204" pitchFamily="18" charset="0"/>
                                    </a:rPr>
                                    <m:t>𝑘</m:t>
                                  </m:r>
                                </m:sub>
                              </m:sSub>
                              <m:r>
                                <a:rPr lang="de-DE" i="1" dirty="0">
                                  <a:latin typeface="Cambria Math" panose="02040503050406030204" pitchFamily="18" charset="0"/>
                                </a:rPr>
                                <m:t> </m:t>
                              </m:r>
                              <m:sSub>
                                <m:sSubPr>
                                  <m:ctrlPr>
                                    <a:rPr lang="de-DE" i="1" dirty="0">
                                      <a:latin typeface="Cambria Math" panose="02040503050406030204" pitchFamily="18" charset="0"/>
                                    </a:rPr>
                                  </m:ctrlPr>
                                </m:sSubPr>
                                <m:e>
                                  <m:r>
                                    <a:rPr lang="de-DE" i="1" dirty="0">
                                      <a:latin typeface="Cambria Math" panose="02040503050406030204" pitchFamily="18" charset="0"/>
                                    </a:rPr>
                                    <m:t>𝑤</m:t>
                                  </m:r>
                                </m:e>
                                <m:sub>
                                  <m:r>
                                    <a:rPr lang="de-DE" i="1" dirty="0">
                                      <a:latin typeface="Cambria Math" panose="02040503050406030204" pitchFamily="18" charset="0"/>
                                    </a:rPr>
                                    <m:t>𝑘𝑖</m:t>
                                  </m:r>
                                </m:sub>
                              </m:sSub>
                              <m:r>
                                <a:rPr lang="de-DE" i="1" dirty="0">
                                  <a:latin typeface="Cambria Math" panose="02040503050406030204" pitchFamily="18" charset="0"/>
                                </a:rPr>
                                <m:t>)</m:t>
                              </m:r>
                              <m:r>
                                <m:rPr>
                                  <m:nor/>
                                </m:rPr>
                                <a:rPr lang="de-DE" dirty="0"/>
                                <m:t> </m:t>
                              </m:r>
                              <m:r>
                                <a:rPr lang="de-DE" dirty="0">
                                  <a:latin typeface="Cambria Math" panose="02040503050406030204" pitchFamily="18" charset="0"/>
                                </a:rPr>
                                <m:t>⋅</m:t>
                              </m:r>
                              <m:r>
                                <m:rPr>
                                  <m:nor/>
                                </m:rPr>
                                <a:rPr lang="en-US" dirty="0"/>
                                <m:t> </m:t>
                              </m:r>
                              <m:sSub>
                                <m:sSubPr>
                                  <m:ctrlPr>
                                    <a:rPr lang="en-US" i="1" dirty="0">
                                      <a:latin typeface="Cambria Math" panose="02040503050406030204" pitchFamily="18" charset="0"/>
                                    </a:rPr>
                                  </m:ctrlPr>
                                </m:sSubPr>
                                <m:e>
                                  <m:r>
                                    <a:rPr lang="en-US" i="1" dirty="0">
                                      <a:latin typeface="Cambria Math" panose="02040503050406030204" pitchFamily="18" charset="0"/>
                                    </a:rPr>
                                    <m:t>𝜑</m:t>
                                  </m:r>
                                  <m:r>
                                    <a:rPr lang="de-DE" i="1" dirty="0">
                                      <a:latin typeface="Cambria Math" panose="02040503050406030204" pitchFamily="18" charset="0"/>
                                    </a:rPr>
                                    <m:t>′(</m:t>
                                  </m:r>
                                  <m:r>
                                    <a:rPr lang="en-US" i="1" dirty="0">
                                      <a:latin typeface="Cambria Math" panose="02040503050406030204" pitchFamily="18" charset="0"/>
                                    </a:rPr>
                                    <m:t>𝜎</m:t>
                                  </m:r>
                                </m:e>
                                <m:sub>
                                  <m:r>
                                    <a:rPr lang="de-DE" i="1" dirty="0">
                                      <a:latin typeface="Cambria Math" panose="02040503050406030204" pitchFamily="18" charset="0"/>
                                    </a:rPr>
                                    <m:t>𝑗</m:t>
                                  </m:r>
                                </m:sub>
                              </m:sSub>
                              <m:r>
                                <m:rPr>
                                  <m:nor/>
                                </m:rPr>
                                <a:rPr lang="de-DE" dirty="0"/>
                                <m:t>)</m:t>
                              </m:r>
                              <m:r>
                                <a:rPr lang="de-DE" b="0" i="1" dirty="0" smtClean="0">
                                  <a:latin typeface="Cambria Math" panose="02040503050406030204" pitchFamily="18" charset="0"/>
                                </a:rPr>
                                <m:t>           , </m:t>
                              </m:r>
                              <m:r>
                                <a:rPr lang="de-DE" b="0" i="1" dirty="0" smtClean="0">
                                  <a:latin typeface="Cambria Math" panose="02040503050406030204" pitchFamily="18" charset="0"/>
                                </a:rPr>
                                <m:t>𝑓𝑜𝑟</m:t>
                              </m:r>
                              <m:r>
                                <a:rPr lang="de-DE" b="0" i="1" dirty="0" smtClean="0">
                                  <a:latin typeface="Cambria Math" panose="02040503050406030204" pitchFamily="18" charset="0"/>
                                </a:rPr>
                                <m:t> </m:t>
                              </m:r>
                              <m:r>
                                <a:rPr lang="de-DE" b="0" i="1" dirty="0" smtClean="0">
                                  <a:latin typeface="Cambria Math" panose="02040503050406030204" pitchFamily="18" charset="0"/>
                                </a:rPr>
                                <m:t>𝑗</m:t>
                              </m:r>
                              <m:r>
                                <a:rPr lang="de-DE" i="1" dirty="0" smtClean="0">
                                  <a:latin typeface="Cambria Math" panose="02040503050406030204" pitchFamily="18" charset="0"/>
                                </a:rPr>
                                <m:t>∈</m:t>
                              </m:r>
                              <m:r>
                                <a:rPr lang="de-DE" b="0" i="1" dirty="0" smtClean="0">
                                  <a:latin typeface="Cambria Math" panose="02040503050406030204" pitchFamily="18" charset="0"/>
                                </a:rPr>
                                <m:t>h𝑖𝑑𝑑𝑒𝑛</m:t>
                              </m:r>
                              <m:r>
                                <a:rPr lang="de-DE" b="0" i="1" dirty="0" smtClean="0">
                                  <a:latin typeface="Cambria Math" panose="02040503050406030204" pitchFamily="18" charset="0"/>
                                </a:rPr>
                                <m:t> </m:t>
                              </m:r>
                              <m:r>
                                <a:rPr lang="de-DE" b="0" i="1" dirty="0" smtClean="0">
                                  <a:latin typeface="Cambria Math" panose="02040503050406030204" pitchFamily="18" charset="0"/>
                                </a:rPr>
                                <m:t>𝑙𝑎𝑦𝑒𝑟𝑠</m:t>
                              </m:r>
                            </m:e>
                          </m:mr>
                        </m:m>
                      </m:e>
                    </m:d>
                  </m:oMath>
                </a14:m>
                <a:endParaRPr lang="de-DE" dirty="0"/>
              </a:p>
            </p:txBody>
          </p:sp>
        </mc:Choice>
        <mc:Fallback xmlns="">
          <p:sp>
            <p:nvSpPr>
              <p:cNvPr id="4" name="Textfeld 3">
                <a:extLst>
                  <a:ext uri="{FF2B5EF4-FFF2-40B4-BE49-F238E27FC236}">
                    <a16:creationId xmlns:a16="http://schemas.microsoft.com/office/drawing/2014/main" id="{281BFC7C-6735-487A-8828-9B90A14655B0}"/>
                  </a:ext>
                </a:extLst>
              </p:cNvPr>
              <p:cNvSpPr txBox="1">
                <a:spLocks noRot="1" noChangeAspect="1" noMove="1" noResize="1" noEditPoints="1" noAdjustHandles="1" noChangeArrowheads="1" noChangeShapeType="1" noTextEdit="1"/>
              </p:cNvSpPr>
              <p:nvPr/>
            </p:nvSpPr>
            <p:spPr>
              <a:xfrm>
                <a:off x="1211873" y="5211106"/>
                <a:ext cx="10711543" cy="976614"/>
              </a:xfrm>
              <a:prstGeom prst="rect">
                <a:avLst/>
              </a:prstGeom>
              <a:blipFill>
                <a:blip r:embed="rId9"/>
                <a:stretch>
                  <a:fillRect/>
                </a:stretch>
              </a:blipFill>
            </p:spPr>
            <p:txBody>
              <a:bodyPr/>
              <a:lstStyle/>
              <a:p>
                <a:r>
                  <a:rPr lang="de-DE">
                    <a:noFill/>
                  </a:rPr>
                  <a:t> </a:t>
                </a:r>
              </a:p>
            </p:txBody>
          </p:sp>
        </mc:Fallback>
      </mc:AlternateContent>
      <p:sp>
        <p:nvSpPr>
          <p:cNvPr id="5" name="Rechteck 4">
            <a:extLst>
              <a:ext uri="{FF2B5EF4-FFF2-40B4-BE49-F238E27FC236}">
                <a16:creationId xmlns:a16="http://schemas.microsoft.com/office/drawing/2014/main" id="{02CCB41A-DA16-45FD-A17E-68F95EC1E83A}"/>
              </a:ext>
            </a:extLst>
          </p:cNvPr>
          <p:cNvSpPr/>
          <p:nvPr/>
        </p:nvSpPr>
        <p:spPr>
          <a:xfrm>
            <a:off x="872844" y="5116609"/>
            <a:ext cx="10446309" cy="1165609"/>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882474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168"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707886"/>
          </a:xfrm>
          <a:prstGeom prst="rect">
            <a:avLst/>
          </a:prstGeom>
          <a:noFill/>
        </p:spPr>
        <p:txBody>
          <a:bodyPr wrap="square" rtlCol="0">
            <a:spAutoFit/>
          </a:bodyPr>
          <a:lstStyle/>
          <a:p>
            <a:pPr algn="ctr"/>
            <a:r>
              <a:rPr lang="de-DE" sz="4000" b="1" dirty="0" err="1">
                <a:solidFill>
                  <a:schemeClr val="bg1"/>
                </a:solidFill>
              </a:rPr>
              <a:t>Neural</a:t>
            </a:r>
            <a:r>
              <a:rPr lang="de-DE" sz="4000" b="1" dirty="0">
                <a:solidFill>
                  <a:schemeClr val="bg1"/>
                </a:solidFill>
              </a:rPr>
              <a:t> Networks</a:t>
            </a:r>
          </a:p>
        </p:txBody>
      </p:sp>
      <p:sp>
        <p:nvSpPr>
          <p:cNvPr id="3" name="Textfeld 2">
            <a:extLst>
              <a:ext uri="{FF2B5EF4-FFF2-40B4-BE49-F238E27FC236}">
                <a16:creationId xmlns:a16="http://schemas.microsoft.com/office/drawing/2014/main" id="{6D88F75A-89DF-41BF-8AE8-C9884BB38200}"/>
              </a:ext>
            </a:extLst>
          </p:cNvPr>
          <p:cNvSpPr txBox="1"/>
          <p:nvPr/>
        </p:nvSpPr>
        <p:spPr>
          <a:xfrm>
            <a:off x="2562330" y="1195754"/>
            <a:ext cx="6943411" cy="461665"/>
          </a:xfrm>
          <a:prstGeom prst="rect">
            <a:avLst/>
          </a:prstGeom>
          <a:noFill/>
        </p:spPr>
        <p:txBody>
          <a:bodyPr wrap="square" rtlCol="0">
            <a:spAutoFit/>
          </a:bodyPr>
          <a:lstStyle/>
          <a:p>
            <a:pPr algn="ctr"/>
            <a:r>
              <a:rPr lang="de-DE" sz="2400" b="1" dirty="0" err="1"/>
              <a:t>Activation</a:t>
            </a:r>
            <a:r>
              <a:rPr lang="de-DE" sz="2400" b="1" dirty="0"/>
              <a:t> </a:t>
            </a:r>
            <a:r>
              <a:rPr lang="de-DE" sz="2400" b="1" dirty="0" err="1"/>
              <a:t>Functions</a:t>
            </a:r>
            <a:endParaRPr lang="de-DE" sz="2000" b="1" dirty="0"/>
          </a:p>
        </p:txBody>
      </p:sp>
      <p:sp>
        <p:nvSpPr>
          <p:cNvPr id="8" name="Rechteck 7">
            <a:extLst>
              <a:ext uri="{FF2B5EF4-FFF2-40B4-BE49-F238E27FC236}">
                <a16:creationId xmlns:a16="http://schemas.microsoft.com/office/drawing/2014/main" id="{79F49478-CC4B-4E10-B966-E2E41802DA95}"/>
              </a:ext>
            </a:extLst>
          </p:cNvPr>
          <p:cNvSpPr/>
          <p:nvPr/>
        </p:nvSpPr>
        <p:spPr>
          <a:xfrm>
            <a:off x="8872695" y="2994409"/>
            <a:ext cx="1798654"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a:extLst>
              <a:ext uri="{FF2B5EF4-FFF2-40B4-BE49-F238E27FC236}">
                <a16:creationId xmlns:a16="http://schemas.microsoft.com/office/drawing/2014/main" id="{2A8E730F-D4A6-493D-B36C-B46F880183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478" y="2027674"/>
            <a:ext cx="10876679" cy="3177135"/>
          </a:xfrm>
          <a:prstGeom prst="rect">
            <a:avLst/>
          </a:prstGeom>
        </p:spPr>
      </p:pic>
      <p:sp>
        <p:nvSpPr>
          <p:cNvPr id="11" name="Textfeld 10">
            <a:extLst>
              <a:ext uri="{FF2B5EF4-FFF2-40B4-BE49-F238E27FC236}">
                <a16:creationId xmlns:a16="http://schemas.microsoft.com/office/drawing/2014/main" id="{0D486106-3605-4CC3-AC3C-0B49604D4B34}"/>
              </a:ext>
            </a:extLst>
          </p:cNvPr>
          <p:cNvSpPr txBox="1"/>
          <p:nvPr/>
        </p:nvSpPr>
        <p:spPr>
          <a:xfrm>
            <a:off x="2192370" y="5502859"/>
            <a:ext cx="8003682" cy="307777"/>
          </a:xfrm>
          <a:prstGeom prst="rect">
            <a:avLst/>
          </a:prstGeom>
          <a:noFill/>
        </p:spPr>
        <p:txBody>
          <a:bodyPr wrap="square" rtlCol="0">
            <a:spAutoFit/>
          </a:bodyPr>
          <a:lstStyle/>
          <a:p>
            <a:r>
              <a:rPr lang="de-DE" sz="1400" dirty="0">
                <a:solidFill>
                  <a:schemeClr val="tx1">
                    <a:lumMod val="50000"/>
                    <a:lumOff val="50000"/>
                  </a:schemeClr>
                </a:solidFill>
              </a:rPr>
              <a:t>Figure 9 | </a:t>
            </a:r>
            <a:r>
              <a:rPr lang="de-DE" sz="1400" dirty="0" err="1">
                <a:solidFill>
                  <a:schemeClr val="tx1">
                    <a:lumMod val="50000"/>
                    <a:lumOff val="50000"/>
                  </a:schemeClr>
                </a:solidFill>
              </a:rPr>
              <a:t>Typical</a:t>
            </a:r>
            <a:r>
              <a:rPr lang="de-DE" sz="1400" dirty="0">
                <a:solidFill>
                  <a:schemeClr val="tx1">
                    <a:lumMod val="50000"/>
                    <a:lumOff val="50000"/>
                  </a:schemeClr>
                </a:solidFill>
              </a:rPr>
              <a:t> </a:t>
            </a:r>
            <a:r>
              <a:rPr lang="de-DE" sz="1400" dirty="0" err="1">
                <a:solidFill>
                  <a:schemeClr val="tx1">
                    <a:lumMod val="50000"/>
                    <a:lumOff val="50000"/>
                  </a:schemeClr>
                </a:solidFill>
              </a:rPr>
              <a:t>Activation</a:t>
            </a:r>
            <a:r>
              <a:rPr lang="de-DE" sz="1400" dirty="0">
                <a:solidFill>
                  <a:schemeClr val="tx1">
                    <a:lumMod val="50000"/>
                    <a:lumOff val="50000"/>
                  </a:schemeClr>
                </a:solidFill>
              </a:rPr>
              <a:t> </a:t>
            </a:r>
            <a:r>
              <a:rPr lang="de-DE" sz="1400" dirty="0" err="1">
                <a:solidFill>
                  <a:schemeClr val="tx1">
                    <a:lumMod val="50000"/>
                    <a:lumOff val="50000"/>
                  </a:schemeClr>
                </a:solidFill>
              </a:rPr>
              <a:t>Functions</a:t>
            </a:r>
            <a:r>
              <a:rPr lang="de-DE" sz="1400" dirty="0">
                <a:solidFill>
                  <a:schemeClr val="tx1">
                    <a:lumMod val="50000"/>
                    <a:lumOff val="50000"/>
                  </a:schemeClr>
                </a:solidFill>
              </a:rPr>
              <a:t>. („</a:t>
            </a:r>
            <a:r>
              <a:rPr lang="en-US" sz="1400" dirty="0">
                <a:solidFill>
                  <a:schemeClr val="tx1">
                    <a:lumMod val="50000"/>
                    <a:lumOff val="50000"/>
                  </a:schemeClr>
                </a:solidFill>
              </a:rPr>
              <a:t>Neural Network Foundations, Explained”: Activation Function, n.d.)</a:t>
            </a:r>
          </a:p>
        </p:txBody>
      </p:sp>
    </p:spTree>
    <p:extLst>
      <p:ext uri="{BB962C8B-B14F-4D97-AF65-F5344CB8AC3E}">
        <p14:creationId xmlns:p14="http://schemas.microsoft.com/office/powerpoint/2010/main" val="652515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a:extLst>
              <a:ext uri="{FF2B5EF4-FFF2-40B4-BE49-F238E27FC236}">
                <a16:creationId xmlns:a16="http://schemas.microsoft.com/office/drawing/2014/main" id="{1285C584-0BD0-48A7-BA7A-764545E19D55}"/>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953" name="think-cell Folie" r:id="rId5" imgW="270" imgH="270" progId="TCLayout.ActiveDocument.1">
                  <p:embed/>
                </p:oleObj>
              </mc:Choice>
              <mc:Fallback>
                <p:oleObj name="think-cell Folie" r:id="rId5" imgW="270" imgH="270" progId="TCLayout.ActiveDocument.1">
                  <p:embed/>
                  <p:pic>
                    <p:nvPicPr>
                      <p:cNvPr id="17" name="Objekt 16" hidden="1">
                        <a:extLst>
                          <a:ext uri="{FF2B5EF4-FFF2-40B4-BE49-F238E27FC236}">
                            <a16:creationId xmlns:a16="http://schemas.microsoft.com/office/drawing/2014/main" id="{1285C584-0BD0-48A7-BA7A-764545E19D55}"/>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CB177761-FE11-4590-BEE2-142911AC883F}"/>
              </a:ext>
            </a:extLst>
          </p:cNvPr>
          <p:cNvSpPr/>
          <p:nvPr/>
        </p:nvSpPr>
        <p:spPr>
          <a:xfrm>
            <a:off x="0" y="6488668"/>
            <a:ext cx="12192000" cy="3693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feld 14">
            <a:extLst>
              <a:ext uri="{FF2B5EF4-FFF2-40B4-BE49-F238E27FC236}">
                <a16:creationId xmlns:a16="http://schemas.microsoft.com/office/drawing/2014/main" id="{02B2220D-32FF-441B-AB4C-6B6E433BE713}"/>
              </a:ext>
            </a:extLst>
          </p:cNvPr>
          <p:cNvSpPr txBox="1"/>
          <p:nvPr/>
        </p:nvSpPr>
        <p:spPr>
          <a:xfrm>
            <a:off x="-1" y="6488668"/>
            <a:ext cx="12192000" cy="369332"/>
          </a:xfrm>
          <a:prstGeom prst="rect">
            <a:avLst/>
          </a:prstGeom>
          <a:noFill/>
        </p:spPr>
        <p:txBody>
          <a:bodyPr wrap="square" rtlCol="0">
            <a:spAutoFit/>
          </a:bodyPr>
          <a:lstStyle/>
          <a:p>
            <a:r>
              <a:rPr lang="de-DE" dirty="0">
                <a:solidFill>
                  <a:schemeClr val="bg1"/>
                </a:solidFill>
              </a:rPr>
              <a:t>2018 | </a:t>
            </a:r>
            <a:r>
              <a:rPr lang="de-DE" dirty="0" err="1">
                <a:solidFill>
                  <a:schemeClr val="bg1"/>
                </a:solidFill>
              </a:rPr>
              <a:t>July</a:t>
            </a:r>
            <a:r>
              <a:rPr lang="de-DE" dirty="0">
                <a:solidFill>
                  <a:schemeClr val="bg1"/>
                </a:solidFill>
              </a:rPr>
              <a:t> 17th			Seminar: </a:t>
            </a:r>
            <a:r>
              <a:rPr lang="de-DE" dirty="0" err="1">
                <a:solidFill>
                  <a:schemeClr val="bg1"/>
                </a:solidFill>
              </a:rPr>
              <a:t>Current</a:t>
            </a:r>
            <a:r>
              <a:rPr lang="de-DE" dirty="0">
                <a:solidFill>
                  <a:schemeClr val="bg1"/>
                </a:solidFill>
              </a:rPr>
              <a:t> Topics in </a:t>
            </a:r>
            <a:r>
              <a:rPr lang="de-DE" dirty="0" err="1">
                <a:solidFill>
                  <a:schemeClr val="bg1"/>
                </a:solidFill>
              </a:rPr>
              <a:t>Theoretical</a:t>
            </a:r>
            <a:r>
              <a:rPr lang="de-DE" dirty="0">
                <a:solidFill>
                  <a:schemeClr val="bg1"/>
                </a:solidFill>
              </a:rPr>
              <a:t> </a:t>
            </a:r>
            <a:r>
              <a:rPr lang="de-DE" dirty="0" err="1">
                <a:solidFill>
                  <a:schemeClr val="bg1"/>
                </a:solidFill>
              </a:rPr>
              <a:t>Neuroscience</a:t>
            </a:r>
            <a:r>
              <a:rPr lang="de-DE" dirty="0">
                <a:solidFill>
                  <a:schemeClr val="bg1"/>
                </a:solidFill>
              </a:rPr>
              <a:t>		             Thuy Nguyen </a:t>
            </a:r>
          </a:p>
        </p:txBody>
      </p:sp>
      <p:sp>
        <p:nvSpPr>
          <p:cNvPr id="16" name="Rechteck 15">
            <a:extLst>
              <a:ext uri="{FF2B5EF4-FFF2-40B4-BE49-F238E27FC236}">
                <a16:creationId xmlns:a16="http://schemas.microsoft.com/office/drawing/2014/main" id="{CB96AB9A-D827-4F79-8EE2-D4FAF49F8ACA}"/>
              </a:ext>
            </a:extLst>
          </p:cNvPr>
          <p:cNvSpPr/>
          <p:nvPr/>
        </p:nvSpPr>
        <p:spPr>
          <a:xfrm>
            <a:off x="0" y="0"/>
            <a:ext cx="12192000" cy="8254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a:extLst>
              <a:ext uri="{FF2B5EF4-FFF2-40B4-BE49-F238E27FC236}">
                <a16:creationId xmlns:a16="http://schemas.microsoft.com/office/drawing/2014/main" id="{F4B093AA-9DC2-489D-A5D0-D93B7A053D8D}"/>
              </a:ext>
            </a:extLst>
          </p:cNvPr>
          <p:cNvSpPr txBox="1"/>
          <p:nvPr/>
        </p:nvSpPr>
        <p:spPr>
          <a:xfrm>
            <a:off x="1352550" y="58806"/>
            <a:ext cx="9486899" cy="1323439"/>
          </a:xfrm>
          <a:prstGeom prst="rect">
            <a:avLst/>
          </a:prstGeom>
          <a:noFill/>
        </p:spPr>
        <p:txBody>
          <a:bodyPr wrap="square" rtlCol="0">
            <a:spAutoFit/>
          </a:bodyPr>
          <a:lstStyle/>
          <a:p>
            <a:pPr algn="ctr"/>
            <a:r>
              <a:rPr lang="de-DE" sz="4000" b="1" dirty="0" err="1">
                <a:solidFill>
                  <a:schemeClr val="bg1"/>
                </a:solidFill>
              </a:rPr>
              <a:t>Epilepsy</a:t>
            </a:r>
            <a:r>
              <a:rPr lang="de-DE" sz="4000" b="1" dirty="0">
                <a:solidFill>
                  <a:schemeClr val="bg1"/>
                </a:solidFill>
              </a:rPr>
              <a:t> </a:t>
            </a:r>
            <a:r>
              <a:rPr lang="de-DE" sz="4000" b="1" dirty="0" err="1">
                <a:solidFill>
                  <a:schemeClr val="bg1"/>
                </a:solidFill>
              </a:rPr>
              <a:t>diagnosis</a:t>
            </a:r>
            <a:r>
              <a:rPr lang="de-DE" sz="4000" b="1" dirty="0">
                <a:solidFill>
                  <a:schemeClr val="bg1"/>
                </a:solidFill>
              </a:rPr>
              <a:t> </a:t>
            </a:r>
            <a:r>
              <a:rPr lang="de-DE" sz="4000" b="1" dirty="0" err="1">
                <a:solidFill>
                  <a:schemeClr val="bg1"/>
                </a:solidFill>
              </a:rPr>
              <a:t>with</a:t>
            </a:r>
            <a:r>
              <a:rPr lang="de-DE" sz="4000" b="1" dirty="0">
                <a:solidFill>
                  <a:schemeClr val="bg1"/>
                </a:solidFill>
              </a:rPr>
              <a:t> EEG</a:t>
            </a:r>
          </a:p>
          <a:p>
            <a:pPr algn="ctr"/>
            <a:endParaRPr lang="de-DE" sz="4000" b="1" dirty="0">
              <a:solidFill>
                <a:schemeClr val="bg1"/>
              </a:solidFill>
            </a:endParaRPr>
          </a:p>
        </p:txBody>
      </p:sp>
      <p:pic>
        <p:nvPicPr>
          <p:cNvPr id="6" name="Grafik 5">
            <a:extLst>
              <a:ext uri="{FF2B5EF4-FFF2-40B4-BE49-F238E27FC236}">
                <a16:creationId xmlns:a16="http://schemas.microsoft.com/office/drawing/2014/main" id="{C4E11B35-C397-439B-A116-B526CA104F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490" y="1880008"/>
            <a:ext cx="6843862" cy="4049486"/>
          </a:xfrm>
          <a:prstGeom prst="rect">
            <a:avLst/>
          </a:prstGeom>
        </p:spPr>
      </p:pic>
      <p:pic>
        <p:nvPicPr>
          <p:cNvPr id="4" name="Grafik 3">
            <a:extLst>
              <a:ext uri="{FF2B5EF4-FFF2-40B4-BE49-F238E27FC236}">
                <a16:creationId xmlns:a16="http://schemas.microsoft.com/office/drawing/2014/main" id="{EAA6E8F5-484A-4317-955C-BA7969C64FE5}"/>
              </a:ext>
            </a:extLst>
          </p:cNvPr>
          <p:cNvPicPr>
            <a:picLocks noChangeAspect="1"/>
          </p:cNvPicPr>
          <p:nvPr/>
        </p:nvPicPr>
        <p:blipFill rotWithShape="1">
          <a:blip r:embed="rId8">
            <a:extLst>
              <a:ext uri="{28A0092B-C50C-407E-A947-70E740481C1C}">
                <a14:useLocalDpi xmlns:a14="http://schemas.microsoft.com/office/drawing/2010/main" val="0"/>
              </a:ext>
            </a:extLst>
          </a:blip>
          <a:srcRect l="3311" t="7633" r="4353" b="2946"/>
          <a:stretch/>
        </p:blipFill>
        <p:spPr>
          <a:xfrm>
            <a:off x="7453499" y="884305"/>
            <a:ext cx="4270418" cy="5542952"/>
          </a:xfrm>
          <a:prstGeom prst="rect">
            <a:avLst/>
          </a:prstGeom>
        </p:spPr>
      </p:pic>
      <p:sp>
        <p:nvSpPr>
          <p:cNvPr id="9" name="Textfeld 8">
            <a:extLst>
              <a:ext uri="{FF2B5EF4-FFF2-40B4-BE49-F238E27FC236}">
                <a16:creationId xmlns:a16="http://schemas.microsoft.com/office/drawing/2014/main" id="{40ACF241-F1D6-4A18-9D3A-E3DF9932D276}"/>
              </a:ext>
            </a:extLst>
          </p:cNvPr>
          <p:cNvSpPr txBox="1"/>
          <p:nvPr/>
        </p:nvSpPr>
        <p:spPr>
          <a:xfrm>
            <a:off x="1089514" y="6150185"/>
            <a:ext cx="6627022" cy="307777"/>
          </a:xfrm>
          <a:prstGeom prst="rect">
            <a:avLst/>
          </a:prstGeom>
          <a:noFill/>
        </p:spPr>
        <p:txBody>
          <a:bodyPr wrap="square" rtlCol="0">
            <a:spAutoFit/>
          </a:bodyPr>
          <a:lstStyle/>
          <a:p>
            <a:r>
              <a:rPr lang="de-DE" sz="1400" dirty="0">
                <a:solidFill>
                  <a:schemeClr val="tx1">
                    <a:lumMod val="50000"/>
                    <a:lumOff val="50000"/>
                  </a:schemeClr>
                </a:solidFill>
              </a:rPr>
              <a:t>Figure 3 | EEG („EEG“, </a:t>
            </a:r>
            <a:r>
              <a:rPr lang="de-DE" sz="1400" dirty="0" err="1">
                <a:solidFill>
                  <a:schemeClr val="tx1">
                    <a:lumMod val="50000"/>
                    <a:lumOff val="50000"/>
                  </a:schemeClr>
                </a:solidFill>
              </a:rPr>
              <a:t>n.d</a:t>
            </a:r>
            <a:r>
              <a:rPr lang="de-DE" sz="1400" dirty="0">
                <a:solidFill>
                  <a:schemeClr val="tx1">
                    <a:lumMod val="50000"/>
                    <a:lumOff val="50000"/>
                  </a:schemeClr>
                </a:solidFill>
              </a:rPr>
              <a:t>.; „</a:t>
            </a:r>
            <a:r>
              <a:rPr lang="en-US" sz="1400" dirty="0">
                <a:solidFill>
                  <a:schemeClr val="tx1">
                    <a:lumMod val="50000"/>
                    <a:lumOff val="50000"/>
                  </a:schemeClr>
                </a:solidFill>
              </a:rPr>
              <a:t>Greek Alphabet Soup – Making Sense of EEG Bands”, </a:t>
            </a:r>
            <a:r>
              <a:rPr lang="en-US" sz="1400" dirty="0" err="1">
                <a:solidFill>
                  <a:schemeClr val="tx1">
                    <a:lumMod val="50000"/>
                    <a:lumOff val="50000"/>
                  </a:schemeClr>
                </a:solidFill>
              </a:rPr>
              <a:t>n.d.</a:t>
            </a:r>
            <a:r>
              <a:rPr lang="de-DE" sz="1400" dirty="0">
                <a:solidFill>
                  <a:schemeClr val="tx1">
                    <a:lumMod val="50000"/>
                    <a:lumOff val="50000"/>
                  </a:schemeClr>
                </a:solidFill>
              </a:rPr>
              <a:t>).  </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13578788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2984</Words>
  <Application>Microsoft Office PowerPoint</Application>
  <PresentationFormat>Breitbild</PresentationFormat>
  <Paragraphs>783</Paragraphs>
  <Slides>81</Slides>
  <Notes>81</Notes>
  <HiddenSlides>0</HiddenSlides>
  <MMClips>1</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81</vt:i4>
      </vt:variant>
    </vt:vector>
  </HeadingPairs>
  <TitlesOfParts>
    <vt:vector size="91" baseType="lpstr">
      <vt:lpstr>Aharoni</vt:lpstr>
      <vt:lpstr>Arial</vt:lpstr>
      <vt:lpstr>Arial Black</vt:lpstr>
      <vt:lpstr>Arial Rounded MT Bold</vt:lpstr>
      <vt:lpstr>Calibri</vt:lpstr>
      <vt:lpstr>Calibri Light</vt:lpstr>
      <vt:lpstr>Cambria Math</vt:lpstr>
      <vt:lpstr>Wingdings</vt:lpstr>
      <vt:lpstr>Office</vt:lpstr>
      <vt:lpstr>think-cell Folie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Thuy-Dung Nguyen</dc:creator>
  <cp:lastModifiedBy>Hien Nguyen</cp:lastModifiedBy>
  <cp:revision>372</cp:revision>
  <dcterms:created xsi:type="dcterms:W3CDTF">2018-06-27T13:04:34Z</dcterms:created>
  <dcterms:modified xsi:type="dcterms:W3CDTF">2018-08-26T15:22:38Z</dcterms:modified>
</cp:coreProperties>
</file>